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0" r:id="rId6"/>
  </p:sldMasterIdLst>
  <p:notesMasterIdLst>
    <p:notesMasterId r:id="rId40"/>
  </p:notesMasterIdLst>
  <p:sldIdLst>
    <p:sldId id="664" r:id="rId7"/>
    <p:sldId id="614" r:id="rId8"/>
    <p:sldId id="618" r:id="rId9"/>
    <p:sldId id="619" r:id="rId10"/>
    <p:sldId id="620" r:id="rId11"/>
    <p:sldId id="621" r:id="rId12"/>
    <p:sldId id="622" r:id="rId13"/>
    <p:sldId id="623" r:id="rId14"/>
    <p:sldId id="669" r:id="rId15"/>
    <p:sldId id="630" r:id="rId16"/>
    <p:sldId id="631" r:id="rId17"/>
    <p:sldId id="632" r:id="rId18"/>
    <p:sldId id="633" r:id="rId19"/>
    <p:sldId id="634" r:id="rId20"/>
    <p:sldId id="635" r:id="rId21"/>
    <p:sldId id="641" r:id="rId22"/>
    <p:sldId id="642" r:id="rId23"/>
    <p:sldId id="643" r:id="rId24"/>
    <p:sldId id="644" r:id="rId25"/>
    <p:sldId id="645" r:id="rId26"/>
    <p:sldId id="667" r:id="rId27"/>
    <p:sldId id="650" r:id="rId28"/>
    <p:sldId id="651" r:id="rId29"/>
    <p:sldId id="653" r:id="rId30"/>
    <p:sldId id="654" r:id="rId31"/>
    <p:sldId id="655" r:id="rId32"/>
    <p:sldId id="656" r:id="rId33"/>
    <p:sldId id="657" r:id="rId34"/>
    <p:sldId id="689" r:id="rId35"/>
    <p:sldId id="673" r:id="rId36"/>
    <p:sldId id="659" r:id="rId37"/>
    <p:sldId id="690" r:id="rId38"/>
    <p:sldId id="69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zure Intro and Digital Transformation" id="{78A6C501-E667-4E29-B2FF-FB7644ED4BFB}">
          <p14:sldIdLst>
            <p14:sldId id="664"/>
            <p14:sldId id="614"/>
            <p14:sldId id="618"/>
          </p14:sldIdLst>
        </p14:section>
        <p14:section name="Built for Builders" id="{E5ADDAD9-A5F8-4D8A-8343-5F60B8EF48D8}">
          <p14:sldIdLst>
            <p14:sldId id="619"/>
            <p14:sldId id="620"/>
            <p14:sldId id="621"/>
            <p14:sldId id="622"/>
            <p14:sldId id="623"/>
            <p14:sldId id="669"/>
          </p14:sldIdLst>
        </p14:section>
        <p14:section name="Intelligent" id="{2778036A-2CE2-45F9-8F1B-23E84C127511}">
          <p14:sldIdLst>
            <p14:sldId id="630"/>
            <p14:sldId id="631"/>
            <p14:sldId id="632"/>
            <p14:sldId id="633"/>
            <p14:sldId id="634"/>
            <p14:sldId id="635"/>
          </p14:sldIdLst>
        </p14:section>
        <p14:section name="Open &amp; Flexible" id="{05581E4F-CBE6-400F-B267-7A0EFF11F762}">
          <p14:sldIdLst>
            <p14:sldId id="641"/>
            <p14:sldId id="642"/>
            <p14:sldId id="643"/>
            <p14:sldId id="644"/>
            <p14:sldId id="645"/>
            <p14:sldId id="667"/>
          </p14:sldIdLst>
        </p14:section>
        <p14:section name="Trusted" id="{5CDB8B00-D84E-42CA-9231-456FB5423444}">
          <p14:sldIdLst>
            <p14:sldId id="650"/>
            <p14:sldId id="651"/>
            <p14:sldId id="653"/>
            <p14:sldId id="654"/>
            <p14:sldId id="655"/>
            <p14:sldId id="656"/>
          </p14:sldIdLst>
        </p14:section>
        <p14:section name="Next steps" id="{52E7206E-D1C7-4745-A50B-A577A0DFF743}">
          <p14:sldIdLst>
            <p14:sldId id="657"/>
            <p14:sldId id="689"/>
            <p14:sldId id="673"/>
            <p14:sldId id="659"/>
            <p14:sldId id="690"/>
            <p14:sldId id="691"/>
          </p14:sldIdLst>
        </p14:section>
      </p14:sectionLst>
    </p:ext>
    <p:ext uri="{EFAFB233-063F-42B5-8137-9DF3F51BA10A}">
      <p15:sldGuideLst xmlns:p15="http://schemas.microsoft.com/office/powerpoint/2012/main">
        <p15:guide id="1" orient="horz" pos="1296" userDrawn="1">
          <p15:clr>
            <a:srgbClr val="A4A3A4"/>
          </p15:clr>
        </p15:guide>
        <p15:guide id="2" pos="480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ffanny Brooks" initials="TB" lastIdx="154" clrIdx="0">
    <p:extLst>
      <p:ext uri="{19B8F6BF-5375-455C-9EA6-DF929625EA0E}">
        <p15:presenceInfo xmlns:p15="http://schemas.microsoft.com/office/powerpoint/2012/main" userId="8aba67d0b6620567" providerId="Windows Live"/>
      </p:ext>
    </p:extLst>
  </p:cmAuthor>
  <p:cmAuthor id="2" name="Laura Robinson (AZURE)" initials="LR(" lastIdx="136" clrIdx="1">
    <p:extLst>
      <p:ext uri="{19B8F6BF-5375-455C-9EA6-DF929625EA0E}">
        <p15:presenceInfo xmlns:p15="http://schemas.microsoft.com/office/powerpoint/2012/main" userId="S-1-5-21-2127521184-1604012920-1887927527-3096958" providerId="AD"/>
      </p:ext>
    </p:extLst>
  </p:cmAuthor>
  <p:cmAuthor id="3" name="Angela Powell" initials="AP" lastIdx="13" clrIdx="2">
    <p:extLst>
      <p:ext uri="{19B8F6BF-5375-455C-9EA6-DF929625EA0E}">
        <p15:presenceInfo xmlns:p15="http://schemas.microsoft.com/office/powerpoint/2012/main" userId="cf7d67635d593fc2" providerId="Windows Live"/>
      </p:ext>
    </p:extLst>
  </p:cmAuthor>
  <p:cmAuthor id="4" name="Jun Young" initials="JY" lastIdx="3" clrIdx="3">
    <p:extLst>
      <p:ext uri="{19B8F6BF-5375-455C-9EA6-DF929625EA0E}">
        <p15:presenceInfo xmlns:p15="http://schemas.microsoft.com/office/powerpoint/2012/main" userId="78c2cdb4a139ee7a" providerId="Windows Live"/>
      </p:ext>
    </p:extLst>
  </p:cmAuthor>
  <p:cmAuthor id="5" name="Julia White" initials="JW" lastIdx="2" clrIdx="4">
    <p:extLst>
      <p:ext uri="{19B8F6BF-5375-455C-9EA6-DF929625EA0E}">
        <p15:presenceInfo xmlns:p15="http://schemas.microsoft.com/office/powerpoint/2012/main" userId="S-1-5-21-2127521184-1604012920-1887927527-63357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5997"/>
    <a:srgbClr val="614530"/>
    <a:srgbClr val="6C4D36"/>
    <a:srgbClr val="505050"/>
    <a:srgbClr val="E20000"/>
    <a:srgbClr val="940000"/>
    <a:srgbClr val="D00000"/>
    <a:srgbClr val="B40000"/>
    <a:srgbClr val="DE0000"/>
    <a:srgbClr val="F6F7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96" autoAdjust="0"/>
    <p:restoredTop sz="79679" autoAdjust="0"/>
  </p:normalViewPr>
  <p:slideViewPr>
    <p:cSldViewPr snapToGrid="0">
      <p:cViewPr varScale="1">
        <p:scale>
          <a:sx n="76" d="100"/>
          <a:sy n="76" d="100"/>
        </p:scale>
        <p:origin x="816" y="52"/>
      </p:cViewPr>
      <p:guideLst>
        <p:guide orient="horz" pos="1296"/>
        <p:guide pos="4800"/>
      </p:guideLst>
    </p:cSldViewPr>
  </p:slideViewPr>
  <p:notesTextViewPr>
    <p:cViewPr>
      <p:scale>
        <a:sx n="3" d="2"/>
        <a:sy n="3" d="2"/>
      </p:scale>
      <p:origin x="0" y="0"/>
    </p:cViewPr>
  </p:notesTextViewPr>
  <p:sorterViewPr>
    <p:cViewPr varScale="1">
      <p:scale>
        <a:sx n="1" d="1"/>
        <a:sy n="1" d="1"/>
      </p:scale>
      <p:origin x="0" y="-16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CDEB56-C60C-4B73-A277-A2A52DC1ACA5}" type="datetimeFigureOut">
              <a:rPr lang="en-US" smtClean="0"/>
              <a:t>11/20/2016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5C472B-0BE7-420F-A37B-44BBF15E7929}" type="slidenum">
              <a:rPr lang="en-US" smtClean="0"/>
              <a:t>‹#›</a:t>
            </a:fld>
            <a:endParaRPr lang="en-US"/>
          </a:p>
        </p:txBody>
      </p:sp>
    </p:spTree>
    <p:extLst>
      <p:ext uri="{BB962C8B-B14F-4D97-AF65-F5344CB8AC3E}">
        <p14:creationId xmlns:p14="http://schemas.microsoft.com/office/powerpoint/2010/main" val="1977541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rolls-royce.co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siemens.com/about/en/"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customers.microsoft.com/Pages/CustomerStory.aspx?recid=22171" TargetMode="External"/><Relationship Id="rId4" Type="http://schemas.openxmlformats.org/officeDocument/2006/relationships/hyperlink" Target="http://www.enel.com/"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heineken.com/"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customers.microsoft.com/Pages/CustomerStory.aspx?recid=17735"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 and </a:t>
            </a:r>
            <a:r>
              <a:rPr lang="en-US" sz="1200" kern="1200" dirty="0">
                <a:solidFill>
                  <a:schemeClr val="tx1"/>
                </a:solidFill>
                <a:effectLst/>
                <a:latin typeface="+mn-lt"/>
                <a:ea typeface="+mn-ea"/>
                <a:cs typeface="+mn-cs"/>
              </a:rPr>
              <a:t>set expectations that this presentation is designed to discuss the role of Azure as the cloud computing platform for a business’s digital transformation.)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3137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take a look at the next area, data and intelligence.</a:t>
            </a:r>
          </a:p>
          <a:p>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29305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Digital transformation can’t happen without data. You need the right data</a:t>
            </a:r>
            <a:r>
              <a:rPr lang="en-US" baseline="0" dirty="0"/>
              <a:t> </a:t>
            </a:r>
            <a:r>
              <a:rPr lang="en-US" dirty="0"/>
              <a:t>to derive new insights</a:t>
            </a:r>
            <a:r>
              <a:rPr lang="en-US" baseline="0" dirty="0"/>
              <a:t> as well as to</a:t>
            </a:r>
            <a:r>
              <a:rPr lang="en-US" dirty="0"/>
              <a:t> inform whether or not your digital vision is paying back on its investment. Intelligent</a:t>
            </a:r>
            <a:r>
              <a:rPr lang="en-US" baseline="0" dirty="0"/>
              <a:t> services on Azure provide the processes and connections to create experiences that meet the demand of mobile customers.</a:t>
            </a:r>
            <a:endParaRPr lang="en-US" dirty="0"/>
          </a:p>
          <a:p>
            <a:endParaRPr lang="en-US" sz="1400" b="1" dirty="0">
              <a:solidFill>
                <a:schemeClr val="bg1"/>
              </a:solidFill>
            </a:endParaRPr>
          </a:p>
          <a:p>
            <a:r>
              <a:rPr lang="en-US" sz="1400" b="1" dirty="0">
                <a:solidFill>
                  <a:schemeClr val="bg1"/>
                </a:solidFill>
              </a:rPr>
              <a:t>Let’s look at some of</a:t>
            </a:r>
            <a:r>
              <a:rPr lang="en-US" sz="1400" b="1" baseline="0" dirty="0">
                <a:solidFill>
                  <a:schemeClr val="bg1"/>
                </a:solidFill>
              </a:rPr>
              <a:t> the key benefits of Azure data and intelligence.</a:t>
            </a:r>
            <a:endParaRPr lang="en-US" sz="1400" b="1" dirty="0">
              <a:solidFill>
                <a:schemeClr val="bg1"/>
              </a:solidFill>
            </a:endParaRPr>
          </a:p>
        </p:txBody>
      </p:sp>
      <p:sp>
        <p:nvSpPr>
          <p:cNvPr id="4" name="Slide Number Placeholder 3"/>
          <p:cNvSpPr>
            <a:spLocks noGrp="1"/>
          </p:cNvSpPr>
          <p:nvPr>
            <p:ph type="sldNum" sz="quarter" idx="10"/>
          </p:nvPr>
        </p:nvSpPr>
        <p:spPr/>
        <p:txBody>
          <a:bodyPr/>
          <a:lstStyle/>
          <a:p>
            <a:fld id="{E6D3B629-ABE3-4545-9E80-4ED2B88B106F}" type="slidenum">
              <a:rPr lang="en-US" smtClean="0"/>
              <a:t>11</a:t>
            </a:fld>
            <a:endParaRPr lang="en-US"/>
          </a:p>
        </p:txBody>
      </p:sp>
    </p:spTree>
    <p:extLst>
      <p:ext uri="{BB962C8B-B14F-4D97-AF65-F5344CB8AC3E}">
        <p14:creationId xmlns:p14="http://schemas.microsoft.com/office/powerpoint/2010/main" val="1216351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 exploding. You have traditional data sources like ERP and CRM. You also have web data – web logs, mobility, targeted advertising, search data. And finally you have big data – data from devices, sensors, social media, content, marketplaces. </a:t>
            </a:r>
          </a:p>
          <a:p>
            <a:endParaRPr lang="en-US" dirty="0"/>
          </a:p>
          <a:p>
            <a:r>
              <a:rPr lang="en-US" dirty="0"/>
              <a:t>How do use</a:t>
            </a:r>
            <a:r>
              <a:rPr lang="en-US" baseline="0" dirty="0"/>
              <a:t> this to your advantage?</a:t>
            </a:r>
          </a:p>
          <a:p>
            <a:endParaRPr lang="en-US" baseline="0" dirty="0"/>
          </a:p>
          <a:p>
            <a:r>
              <a:rPr lang="en-US" baseline="0" dirty="0"/>
              <a:t>Consider professional sports. Real Madrid takes their customer data in legacy systems, combines it with social data and mobile app usage data to better understand customers and target for specific marketing incentives, using Azure Data Factory which extracts, loads, and transforms the data, then uses HDInsight for querying. The data is then pushed to Azure SQL Database and consumed by Excel and Power BI.</a:t>
            </a:r>
          </a:p>
          <a:p>
            <a:endParaRPr lang="en-US" baseline="0" dirty="0"/>
          </a:p>
          <a:p>
            <a:r>
              <a:rPr lang="en-US" baseline="0" dirty="0"/>
              <a:t>This is true back-end power—supporting any data, with any query--to front-end insights—using natural language Q&amp;A to query--that is directly impacting revenue for Real Madrid.</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12</a:t>
            </a:fld>
            <a:endParaRPr lang="en-US"/>
          </a:p>
        </p:txBody>
      </p:sp>
    </p:spTree>
    <p:extLst>
      <p:ext uri="{BB962C8B-B14F-4D97-AF65-F5344CB8AC3E}">
        <p14:creationId xmlns:p14="http://schemas.microsoft.com/office/powerpoint/2010/main" val="2684600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understand the data you have, data you need, and potential outcomes you may drive, you can apply intelligence with machine learning. </a:t>
            </a:r>
          </a:p>
          <a:p>
            <a:endParaRPr lang="en-US" dirty="0"/>
          </a:p>
          <a:p>
            <a:r>
              <a:rPr lang="en-US" dirty="0"/>
              <a:t>Machine learning refers</a:t>
            </a:r>
            <a:r>
              <a:rPr lang="en-US" baseline="0" dirty="0"/>
              <a:t> to</a:t>
            </a:r>
            <a:r>
              <a:rPr lang="en-US" dirty="0"/>
              <a:t> computing systems that become smarter with experience. Experience in this case is past data + human input. Demand</a:t>
            </a:r>
            <a:r>
              <a:rPr lang="en-US" baseline="0" dirty="0"/>
              <a:t> forecasting for example can apply to predicting how much inventory is needed, when a person is likely to go to the hospital</a:t>
            </a:r>
            <a:endParaRPr lang="en-US" dirty="0"/>
          </a:p>
          <a:p>
            <a:endParaRPr lang="en-US" dirty="0"/>
          </a:p>
          <a:p>
            <a:r>
              <a:rPr lang="en-US" dirty="0"/>
              <a:t>On the left, some of the common use cases that we’ve built templates for are Demand Forecasting, Predictive maintenance, and vehicle telemetry. Again, this is to help you get started faster.</a:t>
            </a:r>
          </a:p>
          <a:p>
            <a:endParaRPr lang="en-US" dirty="0"/>
          </a:p>
          <a:p>
            <a:r>
              <a:rPr lang="en-US" baseline="0" dirty="0"/>
              <a:t>The illustration on the right highlights three key benefits supported with Azure Machine Learning. One problem that many enterprises face is data ingestion. With the cloud, you can bring in data sources with the ease of a drop down or drop your on-premises data set into the built in storage space. Users can then model in our development environment – Machine Learning Studio – where we’re offering R, Python and SQLite as first class citizens in addition to our world-class Microsoft algorithms. </a:t>
            </a:r>
          </a:p>
          <a:p>
            <a:endParaRPr lang="en-US" baseline="0" dirty="0"/>
          </a:p>
          <a:p>
            <a:r>
              <a:rPr lang="en-US" baseline="0" dirty="0"/>
              <a:t>The second issue – and often the primary one – is putting finished work into production in a way others can use. We’ve heard from many data scientists that they model in R on a Linux stack but then have to hand over their work to developers who need to translate that into another language to actually make it work. This time consuming and unnecessary process has been eliminated with our system, as the model is with a click transformed into a web service end-point that can run over any data, anywhere and connect to any solution or client. </a:t>
            </a:r>
          </a:p>
          <a:p>
            <a:endParaRPr lang="en-US" baseline="0" dirty="0"/>
          </a:p>
          <a:p>
            <a:r>
              <a:rPr lang="en-US" baseline="0" dirty="0"/>
              <a:t>Next, not only can this model be put into production for your company, it can be made available for the world on our Machine Learning Marketplace. Microsoft hosts your solution and markets it for you, while you have the freedom to brand and monetize as you see fit. We also offer a number of Microsoft solutions here.</a:t>
            </a:r>
            <a:endParaRPr lang="en-US" dirty="0"/>
          </a:p>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13</a:t>
            </a:fld>
            <a:endParaRPr lang="en-US"/>
          </a:p>
        </p:txBody>
      </p:sp>
    </p:spTree>
    <p:extLst>
      <p:ext uri="{BB962C8B-B14F-4D97-AF65-F5344CB8AC3E}">
        <p14:creationId xmlns:p14="http://schemas.microsoft.com/office/powerpoint/2010/main" val="2068615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Azure supports a number of artificial</a:t>
            </a:r>
            <a:r>
              <a:rPr lang="en-US" baseline="0" dirty="0"/>
              <a:t> intelligence capabilities. </a:t>
            </a:r>
            <a:r>
              <a:rPr lang="en-US" dirty="0"/>
              <a:t>Artificial Intelligence is no longer an exotic concept. Rather, it’s embedded into experiences we have every day. Siri and Cortana for example help us complete tasks faster and on the go.</a:t>
            </a:r>
          </a:p>
          <a:p>
            <a:endParaRPr lang="en-US" dirty="0"/>
          </a:p>
          <a:p>
            <a:r>
              <a:rPr lang="en-US" baseline="0" dirty="0"/>
              <a:t>Another example is Dominos. They recently went through a massive digital transformation to improve their brand perception and engage customers in new ways, and they launched a series of “app-less apps” or rather social/chat/text apps where you can order pizza through natural language interaction through channels like Twitter, and SMS. Not only are they reaching people in channels unexplored by any other pizza company, they’re building a positive brand image as a company that’s truly centered on customers.</a:t>
            </a:r>
            <a:endParaRPr lang="en-US" dirty="0"/>
          </a:p>
          <a:p>
            <a:endParaRPr lang="en-US" dirty="0"/>
          </a:p>
          <a:p>
            <a:r>
              <a:rPr lang="en-US" dirty="0"/>
              <a:t>With Cognitive Services and the Bot Framework, we’re providing the APIs and SDKs to help you embed these experiences within your Azure applications.</a:t>
            </a:r>
          </a:p>
          <a:p>
            <a:endParaRPr lang="en-US" dirty="0"/>
          </a:p>
          <a:p>
            <a:r>
              <a:rPr lang="en-US" dirty="0"/>
              <a:t>Cognitive Services includes APIs for vision, speech, language, knowledge, and search.</a:t>
            </a:r>
          </a:p>
          <a:p>
            <a:endParaRPr lang="en-US" dirty="0"/>
          </a:p>
          <a:p>
            <a:r>
              <a:rPr lang="en-US" dirty="0"/>
              <a:t>Bot Framework includes a connector, to text/</a:t>
            </a:r>
            <a:r>
              <a:rPr lang="en-US" dirty="0" err="1"/>
              <a:t>sms</a:t>
            </a:r>
            <a:r>
              <a:rPr lang="en-US" dirty="0"/>
              <a:t>, O365, Slack, etc., an open source SDK, and a directory of public bots.</a:t>
            </a:r>
          </a:p>
        </p:txBody>
      </p:sp>
      <p:sp>
        <p:nvSpPr>
          <p:cNvPr id="4" name="Slide Number Placeholder 3"/>
          <p:cNvSpPr>
            <a:spLocks noGrp="1"/>
          </p:cNvSpPr>
          <p:nvPr>
            <p:ph type="sldNum" sz="quarter" idx="10"/>
          </p:nvPr>
        </p:nvSpPr>
        <p:spPr/>
        <p:txBody>
          <a:bodyPr/>
          <a:lstStyle/>
          <a:p>
            <a:fld id="{A15C472B-0BE7-420F-A37B-44BBF15E7929}" type="slidenum">
              <a:rPr lang="en-US" smtClean="0"/>
              <a:t>14</a:t>
            </a:fld>
            <a:endParaRPr lang="en-US"/>
          </a:p>
        </p:txBody>
      </p:sp>
    </p:spTree>
    <p:extLst>
      <p:ext uri="{BB962C8B-B14F-4D97-AF65-F5344CB8AC3E}">
        <p14:creationId xmlns:p14="http://schemas.microsoft.com/office/powerpoint/2010/main" val="3852808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Rolls Royce</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Customer profile: </a:t>
            </a:r>
            <a:r>
              <a:rPr lang="en-US" sz="1200" kern="1200" dirty="0">
                <a:solidFill>
                  <a:schemeClr val="tx1"/>
                </a:solidFill>
                <a:effectLst/>
                <a:latin typeface="+mn-lt"/>
                <a:ea typeface="+mn-ea"/>
                <a:cs typeface="+mn-cs"/>
              </a:rPr>
              <a:t>Rolls-Royce has more than 13,000 engines for commercial aircraft in service around the world, and for the past 20 years, it has offered customers comprehensive engine maintenance services that help keep aircraft available and efficient. </a:t>
            </a:r>
            <a:r>
              <a:rPr lang="en-US" sz="1200" u="none" strike="noStrike" kern="1200" dirty="0">
                <a:solidFill>
                  <a:schemeClr val="tx1"/>
                </a:solidFill>
                <a:effectLst/>
                <a:latin typeface="+mn-lt"/>
                <a:ea typeface="+mn-ea"/>
                <a:cs typeface="+mn-cs"/>
                <a:hlinkClick r:id="rId3"/>
              </a:rPr>
              <a:t>http://www.rolls-royce.com/</a:t>
            </a:r>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Challenge:</a:t>
            </a:r>
            <a:r>
              <a:rPr lang="en-US" sz="1200" kern="1200" dirty="0">
                <a:solidFill>
                  <a:schemeClr val="tx1"/>
                </a:solidFill>
                <a:effectLst/>
                <a:latin typeface="+mn-lt"/>
                <a:ea typeface="+mn-ea"/>
                <a:cs typeface="+mn-cs"/>
              </a:rPr>
              <a:t>   Worldwide, flight delays and disruptions cost the airline industry millions of dollars every year. Even a small reduction in “aircraft on ground” (AOG) time can translate into significant amount of money, so airlines are always looking for ways to improve the efficiency of maintenance activities.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same applies to fuel costs. Fuel generally accounts for a whopping 40 percent of airlines’ operating expenses. Even a 1 percent optimization of fuel consumption can save an airline millions of dollars annually.</a:t>
            </a:r>
          </a:p>
          <a:p>
            <a:pPr lvl="0"/>
            <a:r>
              <a:rPr lang="en-US" sz="1200" b="1" kern="1200" dirty="0">
                <a:solidFill>
                  <a:schemeClr val="tx1"/>
                </a:solidFill>
                <a:effectLst/>
                <a:latin typeface="+mn-lt"/>
                <a:ea typeface="+mn-ea"/>
                <a:cs typeface="+mn-cs"/>
              </a:rPr>
              <a:t>Strategy:</a:t>
            </a:r>
            <a:r>
              <a:rPr lang="en-US" sz="1200" kern="1200" dirty="0">
                <a:solidFill>
                  <a:schemeClr val="tx1"/>
                </a:solidFill>
                <a:effectLst/>
                <a:latin typeface="+mn-lt"/>
                <a:ea typeface="+mn-ea"/>
                <a:cs typeface="+mn-cs"/>
              </a:rPr>
              <a:t>  Starting with Azure IoT Suite, Rolls-Royce will be able to collect and aggregate data from disparate and geographically distributed sources at an unprecedented scale.</a:t>
            </a:r>
          </a:p>
          <a:p>
            <a:r>
              <a:rPr lang="en-US" sz="1200" kern="1200" dirty="0">
                <a:solidFill>
                  <a:schemeClr val="tx1"/>
                </a:solidFill>
                <a:effectLst/>
                <a:latin typeface="+mn-lt"/>
                <a:ea typeface="+mn-ea"/>
                <a:cs typeface="+mn-cs"/>
              </a:rPr>
              <a:t>Using Microsoft Cortana Intelligence Suite, Rolls-Royce will be able to analyze a rich set of data and perform data modeling at scale to accurately detect operational anomalies and help customers plan relevant actions.</a:t>
            </a:r>
          </a:p>
          <a:p>
            <a:pPr lvl="0"/>
            <a:r>
              <a:rPr lang="en-US" sz="1200" b="1" kern="1200" dirty="0">
                <a:solidFill>
                  <a:schemeClr val="tx1"/>
                </a:solidFill>
                <a:effectLst/>
                <a:latin typeface="+mn-lt"/>
                <a:ea typeface="+mn-ea"/>
                <a:cs typeface="+mn-cs"/>
              </a:rPr>
              <a:t>Results:</a:t>
            </a:r>
            <a:r>
              <a:rPr lang="en-US" sz="1200" kern="1200" dirty="0">
                <a:solidFill>
                  <a:schemeClr val="tx1"/>
                </a:solidFill>
                <a:effectLst/>
                <a:latin typeface="+mn-lt"/>
                <a:ea typeface="+mn-ea"/>
                <a:cs typeface="+mn-cs"/>
              </a:rPr>
              <a:t> Rolls-Royce foresees that by gaining access to wider sets of operational data, it will be able to offer more valuable services to customers. Another important benefit is that the company will gain a better understanding of how it should structure its support contracts, how it can better manage risk, and what its product development needs are.</a:t>
            </a:r>
          </a:p>
          <a:p>
            <a:r>
              <a:rPr lang="en-US" sz="1200" kern="1200" dirty="0">
                <a:solidFill>
                  <a:schemeClr val="tx1"/>
                </a:solidFill>
                <a:effectLst/>
                <a:latin typeface="+mn-lt"/>
                <a:ea typeface="+mn-ea"/>
                <a:cs typeface="+mn-cs"/>
              </a:rPr>
              <a:t>Additional information: </a:t>
            </a:r>
          </a:p>
          <a:p>
            <a:r>
              <a:rPr lang="en-US" sz="1200" kern="1200" dirty="0">
                <a:solidFill>
                  <a:schemeClr val="tx1"/>
                </a:solidFill>
                <a:effectLst/>
                <a:latin typeface="+mn-lt"/>
                <a:ea typeface="+mn-ea"/>
                <a:cs typeface="+mn-cs"/>
              </a:rPr>
              <a:t>https://customers.microsoft.com/Pages/CustomerStory.aspx?recid=26536</a:t>
            </a:r>
            <a:endParaRPr lang="en-US" i="0" dirty="0"/>
          </a:p>
        </p:txBody>
      </p:sp>
      <p:sp>
        <p:nvSpPr>
          <p:cNvPr id="4" name="Header Placeholder 3"/>
          <p:cNvSpPr>
            <a:spLocks noGrp="1"/>
          </p:cNvSpPr>
          <p:nvPr>
            <p:ph type="hdr" sz="quarter" idx="10"/>
          </p:nvPr>
        </p:nvSpPr>
        <p:spPr/>
        <p:txBody>
          <a:bodyPr/>
          <a:lstStyle/>
          <a:p>
            <a:r>
              <a:rPr lang="en-US"/>
              <a:t>Microsoft Envision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11/20/2016 4:23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94142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take a look at the next area. Azure provides the openness and flexibility to build freely and deploy anywhere.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7251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we strive</a:t>
            </a:r>
            <a:r>
              <a:rPr lang="en-US" baseline="0" dirty="0"/>
              <a:t> to meet customers where they are with what they have today. We do this in two ways: By providing the openness to build freely, and flexibility to deploy how and where you need to.</a:t>
            </a:r>
          </a:p>
          <a:p>
            <a:endParaRPr lang="en-US" dirty="0"/>
          </a:p>
        </p:txBody>
      </p:sp>
      <p:sp>
        <p:nvSpPr>
          <p:cNvPr id="4" name="Slide Number Placeholder 3"/>
          <p:cNvSpPr>
            <a:spLocks noGrp="1"/>
          </p:cNvSpPr>
          <p:nvPr>
            <p:ph type="sldNum" sz="quarter" idx="10"/>
          </p:nvPr>
        </p:nvSpPr>
        <p:spPr/>
        <p:txBody>
          <a:bodyPr/>
          <a:lstStyle/>
          <a:p>
            <a:fld id="{E6D3B629-ABE3-4545-9E80-4ED2B88B106F}" type="slidenum">
              <a:rPr lang="en-US" smtClean="0"/>
              <a:t>17</a:t>
            </a:fld>
            <a:endParaRPr lang="en-US"/>
          </a:p>
        </p:txBody>
      </p:sp>
    </p:spTree>
    <p:extLst>
      <p:ext uri="{BB962C8B-B14F-4D97-AF65-F5344CB8AC3E}">
        <p14:creationId xmlns:p14="http://schemas.microsoft.com/office/powerpoint/2010/main" val="357533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heavily</a:t>
            </a:r>
            <a:r>
              <a:rPr lang="en-US" baseline="0" dirty="0"/>
              <a:t> invested in open-source technologies and partnerships, as evidenced on this slide. Nearly one in three Azure virtual machines are now running Linux, and we support Linux as a first class citizen.</a:t>
            </a:r>
          </a:p>
          <a:p>
            <a:endParaRPr lang="en-US" baseline="0" dirty="0"/>
          </a:p>
          <a:p>
            <a:r>
              <a:rPr lang="en-US" baseline="0" dirty="0"/>
              <a:t>Why is this important to Microsoft? Because it’s in the best interest of our customers. In fact, over 40% of CIOs are using open source as their primary strategy heading into 2017. We support our customers’ computing, whatever it is and wherever it is.</a:t>
            </a:r>
          </a:p>
          <a:p>
            <a:endParaRPr lang="en-US" baseline="0" dirty="0"/>
          </a:p>
          <a:p>
            <a:r>
              <a:rPr lang="en-US" baseline="0" dirty="0"/>
              <a:t>Finally, we contribute to the open source community as well as build some of our services on open source technology, like HDInsight and Azure Container Service. This also helps us scale to our customers’ needs as we rapidly release cloud solutions.</a:t>
            </a:r>
          </a:p>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18</a:t>
            </a:fld>
            <a:endParaRPr lang="en-US"/>
          </a:p>
        </p:txBody>
      </p:sp>
    </p:spTree>
    <p:extLst>
      <p:ext uri="{BB962C8B-B14F-4D97-AF65-F5344CB8AC3E}">
        <p14:creationId xmlns:p14="http://schemas.microsoft.com/office/powerpoint/2010/main" val="3913558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take the investments you’ve made in data and intellectual</a:t>
            </a:r>
            <a:r>
              <a:rPr lang="en-US" baseline="0" dirty="0"/>
              <a:t> property, and extend from on-premises to the cloud, or vice versa. Azure provides the portability to move your technology investments, whether open source or not, from cloud to on-premises and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We provide</a:t>
            </a:r>
            <a:r>
              <a:rPr lang="en-US" baseline="0" dirty="0"/>
              <a:t> seamless, secure hybrid cloud capabilities across infrastructure, data, users, apps, and management.</a:t>
            </a:r>
          </a:p>
        </p:txBody>
      </p:sp>
      <p:sp>
        <p:nvSpPr>
          <p:cNvPr id="4" name="Slide Number Placeholder 3"/>
          <p:cNvSpPr>
            <a:spLocks noGrp="1"/>
          </p:cNvSpPr>
          <p:nvPr>
            <p:ph type="sldNum" sz="quarter" idx="10"/>
          </p:nvPr>
        </p:nvSpPr>
        <p:spPr/>
        <p:txBody>
          <a:bodyPr/>
          <a:lstStyle/>
          <a:p>
            <a:fld id="{A15C472B-0BE7-420F-A37B-44BBF15E7929}" type="slidenum">
              <a:rPr lang="en-US" smtClean="0"/>
              <a:t>19</a:t>
            </a:fld>
            <a:endParaRPr lang="en-US"/>
          </a:p>
        </p:txBody>
      </p:sp>
    </p:spTree>
    <p:extLst>
      <p:ext uri="{BB962C8B-B14F-4D97-AF65-F5344CB8AC3E}">
        <p14:creationId xmlns:p14="http://schemas.microsoft.com/office/powerpoint/2010/main" val="1988905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Technology is omnipresent. It’s shaping how</a:t>
            </a:r>
            <a:r>
              <a:rPr lang="en-US" sz="1200" kern="1200" baseline="0" dirty="0">
                <a:solidFill>
                  <a:schemeClr val="tx1"/>
                </a:solidFill>
                <a:effectLst/>
                <a:latin typeface="+mn-lt"/>
                <a:ea typeface="+mn-ea"/>
                <a:cs typeface="+mn-cs"/>
              </a:rPr>
              <a:t> businesses plan for innovation and growth within their markets. The importance of digital transformation is urgent; Since 2000, 52% of Fortune 500 companies are gone due to digital disruption.</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We see companies </a:t>
            </a:r>
            <a:r>
              <a:rPr lang="en-US" sz="1200" kern="1200" dirty="0">
                <a:solidFill>
                  <a:schemeClr val="tx1"/>
                </a:solidFill>
                <a:effectLst/>
                <a:latin typeface="+mn-lt"/>
                <a:ea typeface="+mn-ea"/>
                <a:cs typeface="+mn-cs"/>
              </a:rPr>
              <a:t>responding by creating digital strategies across</a:t>
            </a:r>
            <a:r>
              <a:rPr lang="en-US" sz="1200" kern="1200" baseline="0" dirty="0">
                <a:solidFill>
                  <a:schemeClr val="tx1"/>
                </a:solidFill>
                <a:effectLst/>
                <a:latin typeface="+mn-lt"/>
                <a:ea typeface="+mn-ea"/>
                <a:cs typeface="+mn-cs"/>
              </a:rPr>
              <a:t> four core areas: </a:t>
            </a:r>
            <a:r>
              <a:rPr lang="en-US" sz="1200" kern="1200" dirty="0">
                <a:solidFill>
                  <a:schemeClr val="tx1"/>
                </a:solidFill>
                <a:effectLst/>
                <a:latin typeface="+mn-lt"/>
                <a:ea typeface="+mn-ea"/>
                <a:cs typeface="+mn-cs"/>
              </a:rPr>
              <a:t>engaging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their customers, empowering their employees, optimizing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their operations, and transforming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their products.</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Every</a:t>
            </a:r>
            <a:r>
              <a:rPr lang="en-US" sz="1200" b="0" kern="1200" baseline="0" dirty="0">
                <a:solidFill>
                  <a:schemeClr val="tx1"/>
                </a:solidFill>
                <a:effectLst/>
                <a:latin typeface="+mn-lt"/>
                <a:ea typeface="+mn-ea"/>
                <a:cs typeface="+mn-cs"/>
              </a:rPr>
              <a:t>one is aware of how important this is. Look at a company like Uber for example. They’ve created a digital model for the taxi industry that has allowed them to surpass every other taxi company by double or more, recently valued at $62.5 Billion. They’ve created a significant shift in an industry that has been largely untouched for decades.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5C472B-0BE7-420F-A37B-44BBF15E7929}" type="slidenum">
              <a:rPr lang="en-US" smtClean="0"/>
              <a:t>2</a:t>
            </a:fld>
            <a:endParaRPr lang="en-US"/>
          </a:p>
        </p:txBody>
      </p:sp>
    </p:spTree>
    <p:extLst>
      <p:ext uri="{BB962C8B-B14F-4D97-AF65-F5344CB8AC3E}">
        <p14:creationId xmlns:p14="http://schemas.microsoft.com/office/powerpoint/2010/main" val="3154075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Azure Stack provides the</a:t>
            </a:r>
            <a:r>
              <a:rPr lang="en-US" sz="900" i="0" kern="1200" baseline="0" dirty="0">
                <a:solidFill>
                  <a:schemeClr val="tx1"/>
                </a:solidFill>
                <a:effectLst/>
                <a:latin typeface="Segoe UI Light" pitchFamily="34" charset="0"/>
                <a:ea typeface="+mn-ea"/>
                <a:cs typeface="+mn-cs"/>
              </a:rPr>
              <a:t> capabilities of Azure for customers who want to host it on their own premises. The Azure portal acts as a hub for managing between cloud and on-premises.</a:t>
            </a: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On</a:t>
            </a:r>
            <a:r>
              <a:rPr lang="en-US" sz="900" i="0" kern="1200" baseline="0" dirty="0">
                <a:solidFill>
                  <a:schemeClr val="tx1"/>
                </a:solidFill>
                <a:effectLst/>
                <a:latin typeface="Segoe UI Light" pitchFamily="34" charset="0"/>
                <a:ea typeface="+mn-ea"/>
                <a:cs typeface="+mn-cs"/>
              </a:rPr>
              <a:t> the left hand side, you have Microsoft Azure as a public cloud offering. Note that on the right, with Azure stack, the parity between key elements:</a:t>
            </a:r>
            <a:endParaRPr lang="en-US" sz="1100" i="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Portal | PowerShell |</a:t>
            </a:r>
            <a:r>
              <a:rPr lang="en-US" sz="900" kern="1200" baseline="0" dirty="0">
                <a:solidFill>
                  <a:schemeClr val="tx1"/>
                </a:solidFill>
                <a:effectLst/>
                <a:latin typeface="Segoe UI Light" pitchFamily="34" charset="0"/>
                <a:ea typeface="+mn-ea"/>
                <a:cs typeface="+mn-cs"/>
              </a:rPr>
              <a:t> Dev-ops tools provide the s</a:t>
            </a:r>
            <a:r>
              <a:rPr lang="en-US" sz="900" kern="1200" dirty="0">
                <a:solidFill>
                  <a:schemeClr val="tx1"/>
                </a:solidFill>
                <a:effectLst/>
                <a:latin typeface="Segoe UI Light" pitchFamily="34" charset="0"/>
                <a:ea typeface="+mn-ea"/>
                <a:cs typeface="+mn-cs"/>
              </a:rPr>
              <a:t>ame end user experiences</a:t>
            </a:r>
            <a:r>
              <a:rPr lang="en-US" sz="900" kern="1200" baseline="0" dirty="0">
                <a:solidFill>
                  <a:schemeClr val="tx1"/>
                </a:solidFill>
                <a:effectLst/>
                <a:latin typeface="Segoe UI Light" pitchFamily="34" charset="0"/>
                <a:ea typeface="+mn-ea"/>
                <a:cs typeface="+mn-cs"/>
              </a:rPr>
              <a:t> and </a:t>
            </a:r>
            <a:r>
              <a:rPr lang="en-US" sz="900" kern="1200" dirty="0">
                <a:solidFill>
                  <a:schemeClr val="tx1"/>
                </a:solidFill>
                <a:effectLst/>
                <a:latin typeface="Segoe UI Light" pitchFamily="34" charset="0"/>
                <a:ea typeface="+mn-ea"/>
                <a:cs typeface="+mn-cs"/>
              </a:rPr>
              <a:t>same app model.  </a:t>
            </a:r>
            <a:endParaRPr lang="en-US" sz="11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Azure Resource Manager lets</a:t>
            </a:r>
            <a:r>
              <a:rPr lang="en-US" sz="900" kern="1200" baseline="0" dirty="0">
                <a:solidFill>
                  <a:schemeClr val="tx1"/>
                </a:solidFill>
                <a:effectLst/>
                <a:latin typeface="Segoe UI Light" pitchFamily="34" charset="0"/>
                <a:ea typeface="+mn-ea"/>
                <a:cs typeface="+mn-cs"/>
              </a:rPr>
              <a:t> you </a:t>
            </a:r>
            <a:r>
              <a:rPr lang="en-US" sz="900" kern="1200" dirty="0">
                <a:solidFill>
                  <a:schemeClr val="tx1"/>
                </a:solidFill>
                <a:effectLst/>
                <a:latin typeface="Segoe UI Light" pitchFamily="34" charset="0"/>
                <a:ea typeface="+mn-ea"/>
                <a:cs typeface="+mn-cs"/>
              </a:rPr>
              <a:t>build reusable application templates for traditional and cloud-native apps.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IaaS and PaaS services are available in both for unified app dev.</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On the infrastructure layer, we are making some translation – Azure runs on hyper-scale (each scale unit is 20 racks!) while you folks likely run a lesser footprint.  So we’re doing some work to make this fit into your environments.</a:t>
            </a:r>
            <a:endParaRPr lang="en-US" sz="11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1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100" i="0" kern="1200" dirty="0">
                <a:solidFill>
                  <a:schemeClr val="tx1"/>
                </a:solidFill>
                <a:effectLst/>
                <a:latin typeface="Segoe UI Light" pitchFamily="34" charset="0"/>
                <a:ea typeface="+mn-ea"/>
                <a:cs typeface="+mn-cs"/>
              </a:rPr>
              <a:t>This</a:t>
            </a:r>
            <a:r>
              <a:rPr lang="en-US" sz="1100" i="0" kern="1200" baseline="0" dirty="0">
                <a:solidFill>
                  <a:schemeClr val="tx1"/>
                </a:solidFill>
                <a:effectLst/>
                <a:latin typeface="Segoe UI Light" pitchFamily="34" charset="0"/>
                <a:ea typeface="+mn-ea"/>
                <a:cs typeface="+mn-cs"/>
              </a:rPr>
              <a:t> provides some key b</a:t>
            </a:r>
            <a:r>
              <a:rPr lang="en-US" sz="1100" i="0" kern="1200" dirty="0">
                <a:solidFill>
                  <a:schemeClr val="tx1"/>
                </a:solidFill>
                <a:effectLst/>
                <a:latin typeface="Segoe UI Light" pitchFamily="34" charset="0"/>
                <a:ea typeface="+mn-ea"/>
                <a:cs typeface="+mn-cs"/>
              </a:rPr>
              <a:t>enefits across roles:</a:t>
            </a: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Application developers </a:t>
            </a:r>
            <a:r>
              <a:rPr lang="en-US" sz="900" kern="1200" dirty="0">
                <a:solidFill>
                  <a:schemeClr val="tx1"/>
                </a:solidFill>
                <a:effectLst/>
                <a:latin typeface="Segoe UI Light" pitchFamily="34" charset="0"/>
                <a:ea typeface="+mn-ea"/>
                <a:cs typeface="+mn-cs"/>
              </a:rPr>
              <a:t>can maximize their productivity using a ‘write once, deploy to Azure or Azure Stack’ approach.  Using APIs that are identical to Microsoft Azure, they can create applications based on open source or .NET technology that can easily run on-premises or in the public cloud.  They can also leverage the rich Azure ecosystem to jumpstart their Azure Stack development efforts.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IT professionals </a:t>
            </a:r>
            <a:r>
              <a:rPr lang="en-US" sz="900" kern="1200" dirty="0">
                <a:solidFill>
                  <a:schemeClr val="tx1"/>
                </a:solidFill>
                <a:effectLst/>
                <a:latin typeface="Segoe UI Light" pitchFamily="34" charset="0"/>
                <a:ea typeface="+mn-ea"/>
                <a:cs typeface="+mn-cs"/>
              </a:rPr>
              <a:t>can help transform on-premises datacenter resources into Azure-consistent IaaS and PaaS services, thereby maximizing agility and efficiency.  End users can quickly provision services using the same self-service experience as Azure.  IT gets to use the same automation tools as Azure to control the service delivery experience.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Business leaders</a:t>
            </a:r>
            <a:r>
              <a:rPr lang="en-US" sz="900" kern="1200" dirty="0">
                <a:solidFill>
                  <a:schemeClr val="tx1"/>
                </a:solidFill>
                <a:effectLst/>
                <a:latin typeface="Segoe UI Light" pitchFamily="34" charset="0"/>
                <a:ea typeface="+mn-ea"/>
                <a:cs typeface="+mn-cs"/>
              </a:rPr>
              <a:t> can truly take advantage of cloud on your terms.</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20</a:t>
            </a:fld>
            <a:endParaRPr lang="en-US"/>
          </a:p>
        </p:txBody>
      </p:sp>
    </p:spTree>
    <p:extLst>
      <p:ext uri="{BB962C8B-B14F-4D97-AF65-F5344CB8AC3E}">
        <p14:creationId xmlns:p14="http://schemas.microsoft.com/office/powerpoint/2010/main" val="921700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Siemens | Enel</a:t>
            </a:r>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Customer profile: </a:t>
            </a:r>
            <a:r>
              <a:rPr lang="en-US" sz="1200" kern="1200" dirty="0">
                <a:solidFill>
                  <a:schemeClr val="tx1"/>
                </a:solidFill>
                <a:effectLst/>
                <a:latin typeface="+mn-lt"/>
                <a:ea typeface="+mn-ea"/>
                <a:cs typeface="+mn-cs"/>
              </a:rPr>
              <a:t>Siemens is a global powerhouse focusing on the areas of electrification, automation and digitalization. One of the world’s largest producers of energy-efficient, resource-saving technologies, Siemens is a leading supplier of systems for power generation and transmission as well as medical diagnosis. In infrastructure and industry solutions the company plays a pioneering role. As of September 30, 2015, </a:t>
            </a:r>
            <a:r>
              <a:rPr lang="en-US" sz="1200" kern="1200" dirty="0" err="1">
                <a:solidFill>
                  <a:schemeClr val="tx1"/>
                </a:solidFill>
                <a:effectLst/>
                <a:latin typeface="+mn-lt"/>
                <a:ea typeface="+mn-ea"/>
                <a:cs typeface="+mn-cs"/>
              </a:rPr>
              <a:t>SIemens</a:t>
            </a:r>
            <a:r>
              <a:rPr lang="en-US" sz="1200" kern="1200" dirty="0">
                <a:solidFill>
                  <a:schemeClr val="tx1"/>
                </a:solidFill>
                <a:effectLst/>
                <a:latin typeface="+mn-lt"/>
                <a:ea typeface="+mn-ea"/>
                <a:cs typeface="+mn-cs"/>
              </a:rPr>
              <a:t> had around 348,000 employees in more than 200 countries. and generated revenues of €75.6 billion in 2015. </a:t>
            </a:r>
            <a:r>
              <a:rPr lang="en-US" sz="1200" u="none" strike="noStrike" kern="1200" dirty="0">
                <a:solidFill>
                  <a:schemeClr val="tx1"/>
                </a:solidFill>
                <a:effectLst/>
                <a:latin typeface="+mn-lt"/>
                <a:ea typeface="+mn-ea"/>
                <a:cs typeface="+mn-cs"/>
                <a:hlinkClick r:id="rId3"/>
              </a:rPr>
              <a:t>http://www.siemens.com/about/en/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As a truly global business, Enel is perfectly placed to open power around the world. Enel’s global reach extends from Europe, to North America, Latin America, Africa and Asia. They connect more than 61 million customers to more reliable and increasingly sustainable power, drawing from a net installed capacity of more than 89 GW, and they run 1.9 million kilometers of grid network, supplying the largest customer base of any European energy company.  </a:t>
            </a:r>
            <a:r>
              <a:rPr lang="en-US" sz="1200" u="none" strike="noStrike" kern="1200" dirty="0">
                <a:solidFill>
                  <a:schemeClr val="tx1"/>
                </a:solidFill>
                <a:effectLst/>
                <a:latin typeface="+mn-lt"/>
                <a:ea typeface="+mn-ea"/>
                <a:cs typeface="+mn-cs"/>
                <a:hlinkClick r:id="rId4"/>
              </a:rPr>
              <a:t>http://www.enel.com</a:t>
            </a:r>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Challenge: </a:t>
            </a:r>
            <a:r>
              <a:rPr lang="en-US" sz="1200" kern="1200" dirty="0">
                <a:solidFill>
                  <a:schemeClr val="tx1"/>
                </a:solidFill>
                <a:effectLst/>
                <a:latin typeface="+mn-lt"/>
                <a:ea typeface="+mn-ea"/>
                <a:cs typeface="+mn-cs"/>
              </a:rPr>
              <a:t>When global technology powerhouse Siemens and multi-national power company Enel (Official Global Partner of Expo Milan 2015) joined forces to create an Energy Management System (EMS) they could showcase at Expo Milano 2015, they had the “Internet-of-Things” paradigm in mind.</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solution would have meters and sensor devices sending energy, environmental and other data from the power utility Enel Supervisory Control &amp; Data Acquisition (SCADA) smart grid to a control system in the cloud that could then report key information to energy decision-makers using mobile devices as well as desktop and laptop PCs.</a:t>
            </a:r>
          </a:p>
          <a:p>
            <a:pPr lvl="0"/>
            <a:r>
              <a:rPr lang="en-US" sz="1200" b="1" kern="1200" dirty="0">
                <a:solidFill>
                  <a:schemeClr val="tx1"/>
                </a:solidFill>
                <a:effectLst/>
                <a:latin typeface="+mn-lt"/>
                <a:ea typeface="+mn-ea"/>
                <a:cs typeface="+mn-cs"/>
              </a:rPr>
              <a:t>Strategy: </a:t>
            </a:r>
            <a:r>
              <a:rPr lang="en-US" sz="1200" kern="1200" dirty="0">
                <a:solidFill>
                  <a:schemeClr val="tx1"/>
                </a:solidFill>
                <a:effectLst/>
                <a:latin typeface="+mn-lt"/>
                <a:ea typeface="+mn-ea"/>
                <a:cs typeface="+mn-cs"/>
              </a:rPr>
              <a:t>One of the key decisions the Siemens team made at the start of the project was to provide only a web application. The decision was made to build these web applications using HTML5 to provide the application not only for the external environment, but also for the mobile application. The two companies chose to work with these open source technologies because it enabled them to use a common JavaScript stack end-to-end. Plus, they could also use the same microservice architecture technology for mobile as well as cloud applications.</a:t>
            </a:r>
          </a:p>
          <a:p>
            <a:pPr lvl="0"/>
            <a:r>
              <a:rPr lang="en-US" sz="1200" b="1" kern="1200" dirty="0">
                <a:solidFill>
                  <a:schemeClr val="tx1"/>
                </a:solidFill>
                <a:effectLst/>
                <a:latin typeface="+mn-lt"/>
                <a:ea typeface="+mn-ea"/>
                <a:cs typeface="+mn-cs"/>
              </a:rPr>
              <a:t>Results: </a:t>
            </a:r>
            <a:r>
              <a:rPr lang="en-US" sz="1200" kern="1200" dirty="0">
                <a:solidFill>
                  <a:schemeClr val="tx1"/>
                </a:solidFill>
                <a:effectLst/>
                <a:latin typeface="+mn-lt"/>
                <a:ea typeface="+mn-ea"/>
                <a:cs typeface="+mn-cs"/>
              </a:rPr>
              <a:t>They chose Azure because, according to Maurizio Bigoloni, Smart Grid Solutions Head of Operations, “The decision was made due to the fact that Microsoft Azure is quite open, so not only was Microsoft technology supported by Azure, but also non-Microsoft and Open Source technologies could be used. This was, for us, an important point. We needed support for JavaScript, HTML5, MongoDB on Linux, and Node.js. Microsoft Azure provided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decision, however, didn’t end there. “The most important point,” emphasizes Bigoloni, “was the support that Microsoft was able to provide. The fact that they were able to support our solution architecture and the solution design on Azure was the most crucial thing.”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Using the Microsoft Azure platform, development of the entire solution took less than a year and a half. This gave the companies plenty of time to prepare for their successful debut at Expo Milano 2015.</a:t>
            </a:r>
          </a:p>
          <a:p>
            <a:r>
              <a:rPr lang="en-US" sz="1200" kern="1200" dirty="0">
                <a:solidFill>
                  <a:schemeClr val="tx1"/>
                </a:solidFill>
                <a:effectLst/>
                <a:latin typeface="+mn-lt"/>
                <a:ea typeface="+mn-ea"/>
                <a:cs typeface="+mn-cs"/>
              </a:rPr>
              <a:t>Additional information:</a:t>
            </a:r>
          </a:p>
          <a:p>
            <a:pPr lvl="0"/>
            <a:r>
              <a:rPr lang="en-US" sz="1200" u="none" strike="noStrike" kern="1200" dirty="0">
                <a:solidFill>
                  <a:schemeClr val="tx1"/>
                </a:solidFill>
                <a:effectLst/>
                <a:latin typeface="+mn-lt"/>
                <a:ea typeface="+mn-ea"/>
                <a:cs typeface="+mn-cs"/>
                <a:hlinkClick r:id="rId5"/>
              </a:rPr>
              <a:t>https://customers.microsoft.com/Pages/CustomerStory.aspx?recid=22171</a:t>
            </a:r>
            <a:r>
              <a:rPr lang="en-US" sz="1200" kern="1200" dirty="0">
                <a:solidFill>
                  <a:schemeClr val="tx1"/>
                </a:solidFill>
                <a:effectLst/>
                <a:latin typeface="+mn-lt"/>
                <a:ea typeface="+mn-ea"/>
                <a:cs typeface="+mn-cs"/>
              </a:rPr>
              <a:t> </a:t>
            </a:r>
          </a:p>
        </p:txBody>
      </p:sp>
      <p:sp>
        <p:nvSpPr>
          <p:cNvPr id="4" name="Header Placeholder 3"/>
          <p:cNvSpPr>
            <a:spLocks noGrp="1"/>
          </p:cNvSpPr>
          <p:nvPr>
            <p:ph type="hdr" sz="quarter" idx="10"/>
          </p:nvPr>
        </p:nvSpPr>
        <p:spPr/>
        <p:txBody>
          <a:bodyPr/>
          <a:lstStyle/>
          <a:p>
            <a:r>
              <a:rPr lang="en-US"/>
              <a:t>Microsoft Envision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11/20/2016 4:23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557121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66485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Trust is a topic we don’t take lightly. With Azure, as well as the broader Microsoft Cloud, we safeguard data and assets in the cloud with the security, compliance, privacy, and transparency required. </a:t>
            </a:r>
          </a:p>
        </p:txBody>
      </p:sp>
      <p:sp>
        <p:nvSpPr>
          <p:cNvPr id="4" name="Slide Number Placeholder 3"/>
          <p:cNvSpPr>
            <a:spLocks noGrp="1"/>
          </p:cNvSpPr>
          <p:nvPr>
            <p:ph type="sldNum" sz="quarter" idx="10"/>
          </p:nvPr>
        </p:nvSpPr>
        <p:spPr/>
        <p:txBody>
          <a:bodyPr/>
          <a:lstStyle/>
          <a:p>
            <a:fld id="{E6D3B629-ABE3-4545-9E80-4ED2B88B106F}" type="slidenum">
              <a:rPr lang="en-US" smtClean="0"/>
              <a:t>23</a:t>
            </a:fld>
            <a:endParaRPr lang="en-US"/>
          </a:p>
        </p:txBody>
      </p:sp>
    </p:spTree>
    <p:extLst>
      <p:ext uri="{BB962C8B-B14F-4D97-AF65-F5344CB8AC3E}">
        <p14:creationId xmlns:p14="http://schemas.microsoft.com/office/powerpoint/2010/main" val="1650333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built into the services we</a:t>
            </a:r>
            <a:r>
              <a:rPr lang="en-US" baseline="0" dirty="0"/>
              <a:t> provide to our customers, and embedded within our development processes, infrastructure, operations, and compliance.</a:t>
            </a:r>
          </a:p>
          <a:p>
            <a:endParaRPr lang="en-US" baseline="0" dirty="0"/>
          </a:p>
          <a:p>
            <a:pPr marL="0" marR="0" indent="0" algn="l" defTabSz="914400" rtl="0" eaLnBrk="1" fontAlgn="auto" latinLnBrk="0" hangingPunct="1">
              <a:lnSpc>
                <a:spcPct val="115000"/>
              </a:lnSpc>
              <a:spcBef>
                <a:spcPts val="0"/>
              </a:spcBef>
              <a:spcAft>
                <a:spcPts val="1000"/>
              </a:spcAft>
              <a:buClrTx/>
              <a:buSzTx/>
              <a:buFont typeface="Arial" panose="020B0604020202020204" pitchFamily="34" charset="0"/>
              <a:buNone/>
              <a:tabLst/>
              <a:defRPr/>
            </a:pPr>
            <a:r>
              <a:rPr lang="en-US" dirty="0"/>
              <a:t>Assume Breach is an example of operational innovation for securing</a:t>
            </a:r>
            <a:r>
              <a:rPr lang="en-US" baseline="0" dirty="0"/>
              <a:t> your business. It is </a:t>
            </a:r>
            <a:r>
              <a:rPr lang="en-US" sz="1200" b="0" i="0" u="none" strike="noStrike" kern="1200" baseline="0" dirty="0">
                <a:solidFill>
                  <a:schemeClr val="tx1"/>
                </a:solidFill>
                <a:latin typeface="Segoe UI" panose="020B0502040204020203" pitchFamily="34" charset="0"/>
                <a:ea typeface="+mn-ea"/>
                <a:cs typeface="+mn-cs"/>
              </a:rPr>
              <a:t>unique to Microsoft, and is a key operational practice that it uses to harden its cloud services. Here’s how it works:</a:t>
            </a:r>
          </a:p>
          <a:p>
            <a:pPr marL="388712" marR="0" lvl="1"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mn-cs"/>
              </a:rPr>
              <a:t>The red team simulates real-world attacks at the network, platform, and application layers. </a:t>
            </a:r>
          </a:p>
          <a:p>
            <a:pPr marL="388712" marR="0" lvl="1"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mn-cs"/>
              </a:rPr>
              <a:t>The blue team detects, protect against, and recovers. </a:t>
            </a:r>
          </a:p>
          <a:p>
            <a:pPr marL="217262" marR="0" lvl="1" indent="0" algn="l" defTabSz="914400" rtl="0" eaLnBrk="1" fontAlgn="auto" latinLnBrk="0" hangingPunct="1">
              <a:lnSpc>
                <a:spcPct val="115000"/>
              </a:lnSpc>
              <a:spcBef>
                <a:spcPts val="0"/>
              </a:spcBef>
              <a:spcAft>
                <a:spcPts val="1000"/>
              </a:spcAft>
              <a:buClrTx/>
              <a:buSzTx/>
              <a:buFont typeface="Arial" panose="020B0604020202020204" pitchFamily="34" charset="0"/>
              <a:buNone/>
              <a:tabLst/>
              <a:defRPr/>
            </a:pPr>
            <a:endParaRPr lang="en-US" sz="1200" b="0" i="0" u="none" strike="noStrike" kern="1200" baseline="0" dirty="0">
              <a:solidFill>
                <a:schemeClr val="tx1"/>
              </a:solidFill>
              <a:latin typeface="Segoe UI" panose="020B0502040204020203" pitchFamily="34" charset="0"/>
              <a:ea typeface="+mn-ea"/>
              <a:cs typeface="+mn-cs"/>
            </a:endParaRPr>
          </a:p>
          <a:p>
            <a:pPr marL="217262" marR="0" lvl="1" indent="0" algn="l" defTabSz="914400" rtl="0" eaLnBrk="1" fontAlgn="auto" latinLnBrk="0" hangingPunct="1">
              <a:lnSpc>
                <a:spcPct val="115000"/>
              </a:lnSpc>
              <a:spcBef>
                <a:spcPts val="0"/>
              </a:spcBef>
              <a:spcAft>
                <a:spcPts val="1000"/>
              </a:spcAft>
              <a:buClrTx/>
              <a:buSzTx/>
              <a:buFont typeface="Arial" panose="020B0604020202020204" pitchFamily="34" charset="0"/>
              <a:buNone/>
              <a:tabLst/>
              <a:defRPr/>
            </a:pPr>
            <a:r>
              <a:rPr lang="en-US" sz="1200" b="0" i="0" u="none" strike="noStrike" kern="1200" baseline="0" dirty="0">
                <a:solidFill>
                  <a:schemeClr val="tx1"/>
                </a:solidFill>
                <a:latin typeface="Segoe UI" panose="020B0502040204020203" pitchFamily="34" charset="0"/>
                <a:ea typeface="+mn-ea"/>
                <a:cs typeface="+mn-cs"/>
              </a:rPr>
              <a:t>Identifying and ejecting attackers, limiting what access an attacker would have if various layers were breached – we do this though techniques like segregation of duties, and how quickly we can restore the environment in the event of a breach. By constantly challenging the security capabilities of the service, Microsoft can stay ahead of emerging threats and be prepared to act quickly to threats. </a:t>
            </a:r>
            <a:endParaRPr lang="en-US" dirty="0">
              <a:latin typeface="Segoe UI" panose="020B0502040204020203" pitchFamily="34" charset="0"/>
            </a:endParaRPr>
          </a:p>
          <a:p>
            <a:endParaRPr lang="en-US" baseline="0" dirty="0"/>
          </a:p>
          <a:p>
            <a:r>
              <a:rPr lang="en-US" baseline="0" dirty="0"/>
              <a:t>On the right side, we provide services to empower you to protect your assets, for example,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Azure Security</a:t>
            </a:r>
            <a:r>
              <a:rPr lang="en-US" sz="1200" kern="1200" baseline="0" dirty="0">
                <a:solidFill>
                  <a:schemeClr val="tx1"/>
                </a:solidFill>
                <a:effectLst/>
                <a:latin typeface="Segoe UI Light" pitchFamily="34" charset="0"/>
                <a:ea typeface="+mn-ea"/>
                <a:cs typeface="+mn-cs"/>
              </a:rPr>
              <a:t> Center </a:t>
            </a:r>
            <a:r>
              <a:rPr lang="en-US" sz="1200" kern="1200" dirty="0">
                <a:solidFill>
                  <a:schemeClr val="tx1"/>
                </a:solidFill>
                <a:effectLst/>
                <a:latin typeface="Segoe UI Light" pitchFamily="34" charset="0"/>
                <a:ea typeface="+mn-ea"/>
                <a:cs typeface="+mn-cs"/>
              </a:rPr>
              <a:t>helps you prevent, detect and respond to threats with increased visibility and control over the security of all your Azure resources. It provides a central view of security across your subscriptions, and enables you to set policies and monitor security configurations. Policy-driven recommendations guide resource owners through the process of implementing security controls and enable rapid deployment of integrated Microsoft and partner security solutions. Security-related events from across your Azure deployments are automatically collected and analyzed using Microsoft global threat intelligence and expertise to identify actual threats and reduce false alarms. The resulting real-time alerts offer insights into the attack campaign and suggest ways to remediate and recover quickly. </a:t>
            </a:r>
            <a:endParaRPr lang="en-US" sz="1200" dirty="0"/>
          </a:p>
          <a:p>
            <a:endParaRPr lang="en-US" dirty="0"/>
          </a:p>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24</a:t>
            </a:fld>
            <a:endParaRPr lang="en-US"/>
          </a:p>
        </p:txBody>
      </p:sp>
    </p:spTree>
    <p:extLst>
      <p:ext uri="{BB962C8B-B14F-4D97-AF65-F5344CB8AC3E}">
        <p14:creationId xmlns:p14="http://schemas.microsoft.com/office/powerpoint/2010/main" val="2919411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security</a:t>
            </a:r>
            <a:r>
              <a:rPr lang="en-US" baseline="0" dirty="0"/>
              <a:t> controls we apply to development, infrastructure, operations, and compliance apply to our global customer base. </a:t>
            </a:r>
            <a:r>
              <a:rPr lang="en-US" b="1" baseline="0" dirty="0"/>
              <a:t>Customers can explicitly choose which regions to deploy and store their data according to local privacy, security, or compliance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r>
              <a:rPr lang="en-US" baseline="0" dirty="0"/>
              <a:t>On this slide you can see the 34 regions where we operate (26 are active), including:</a:t>
            </a:r>
          </a:p>
          <a:p>
            <a:endParaRPr lang="en-US" baseline="0" dirty="0"/>
          </a:p>
          <a:p>
            <a:pPr marL="228600" indent="-228600">
              <a:buAutoNum type="arabicPeriod"/>
            </a:pPr>
            <a:r>
              <a:rPr lang="en-US" baseline="0" dirty="0"/>
              <a:t>Public cloud regional datacenters with geographic diversity. Customers can deploy two identical workloads in different regions with an Active/Active failover model. This can ensure business continuity in the event of a local disaster.</a:t>
            </a:r>
          </a:p>
          <a:p>
            <a:pPr marL="228600" indent="-228600">
              <a:buAutoNum type="arabicPeriod"/>
            </a:pPr>
            <a:r>
              <a:rPr lang="en-US" baseline="0" dirty="0"/>
              <a:t>Local and sovereign cloud. In-country Microsoft datacenters address data residency requirements, and we’re using a combination of technology as well as a legal framework to legally isolate certain regions of the world according to local sovereignty, governance, and rule of law, all the while providing the same exact up to date set of services in those regions.</a:t>
            </a:r>
          </a:p>
          <a:p>
            <a:pPr marL="457200" lvl="1" indent="0">
              <a:buNone/>
            </a:pPr>
            <a:endParaRPr lang="en-US" baseline="0" dirty="0"/>
          </a:p>
          <a:p>
            <a:pPr marL="457200" lvl="1" indent="0">
              <a:buNone/>
            </a:pPr>
            <a:r>
              <a:rPr lang="en-US" baseline="0" dirty="0"/>
              <a:t>There are four sovereign clouds today and four more planned, including Germany for example, as well as:</a:t>
            </a:r>
          </a:p>
          <a:p>
            <a:pPr marL="628650" lvl="1" indent="-171450">
              <a:buFontTx/>
              <a:buChar char="-"/>
            </a:pPr>
            <a:r>
              <a:rPr lang="en-US" baseline="0" dirty="0"/>
              <a:t>US </a:t>
            </a:r>
            <a:r>
              <a:rPr lang="en-US" baseline="0" dirty="0" err="1"/>
              <a:t>Gov</a:t>
            </a:r>
            <a:r>
              <a:rPr lang="en-US" baseline="0" dirty="0"/>
              <a:t> (2)</a:t>
            </a:r>
          </a:p>
          <a:p>
            <a:pPr marL="628650" lvl="1" indent="-171450">
              <a:buFontTx/>
              <a:buChar char="-"/>
            </a:pPr>
            <a:r>
              <a:rPr lang="en-US" baseline="0" dirty="0"/>
              <a:t>China North Beijing</a:t>
            </a:r>
          </a:p>
          <a:p>
            <a:pPr marL="628650" lvl="1" indent="-171450">
              <a:buFontTx/>
              <a:buChar char="-"/>
            </a:pPr>
            <a:r>
              <a:rPr lang="en-US" baseline="0" dirty="0"/>
              <a:t>China South Shanghai</a:t>
            </a:r>
          </a:p>
          <a:p>
            <a:pPr marL="457200" lvl="1" indent="0">
              <a:buFontTx/>
              <a:buNone/>
            </a:pPr>
            <a:r>
              <a:rPr lang="en-US" baseline="0" dirty="0"/>
              <a:t>Planned:</a:t>
            </a:r>
          </a:p>
          <a:p>
            <a:pPr marL="628650" lvl="1" indent="-171450">
              <a:buFontTx/>
              <a:buChar char="-"/>
            </a:pPr>
            <a:r>
              <a:rPr lang="en-US" baseline="0" dirty="0"/>
              <a:t>Germany Central</a:t>
            </a:r>
          </a:p>
          <a:p>
            <a:pPr marL="628650" lvl="1" indent="-171450">
              <a:buFontTx/>
              <a:buChar char="-"/>
            </a:pPr>
            <a:r>
              <a:rPr lang="en-US" baseline="0" dirty="0"/>
              <a:t>Germany Northeast</a:t>
            </a:r>
          </a:p>
          <a:p>
            <a:pPr marL="628650" lvl="1" indent="-171450">
              <a:buFontTx/>
              <a:buChar char="-"/>
            </a:pPr>
            <a:r>
              <a:rPr lang="en-US" baseline="0" dirty="0"/>
              <a:t>US DoD East</a:t>
            </a:r>
          </a:p>
          <a:p>
            <a:pPr marL="628650" lvl="1" indent="-171450">
              <a:buFontTx/>
              <a:buChar char="-"/>
            </a:pPr>
            <a:r>
              <a:rPr lang="en-US" baseline="0" dirty="0"/>
              <a:t>US DoD West</a:t>
            </a:r>
          </a:p>
        </p:txBody>
      </p:sp>
      <p:sp>
        <p:nvSpPr>
          <p:cNvPr id="4" name="Slide Number Placeholder 3"/>
          <p:cNvSpPr>
            <a:spLocks noGrp="1"/>
          </p:cNvSpPr>
          <p:nvPr>
            <p:ph type="sldNum" sz="quarter" idx="10"/>
          </p:nvPr>
        </p:nvSpPr>
        <p:spPr/>
        <p:txBody>
          <a:bodyPr/>
          <a:lstStyle/>
          <a:p>
            <a:fld id="{A15C472B-0BE7-420F-A37B-44BBF15E7929}" type="slidenum">
              <a:rPr lang="en-US" smtClean="0"/>
              <a:t>25</a:t>
            </a:fld>
            <a:endParaRPr lang="en-US"/>
          </a:p>
        </p:txBody>
      </p:sp>
    </p:spTree>
    <p:extLst>
      <p:ext uri="{BB962C8B-B14F-4D97-AF65-F5344CB8AC3E}">
        <p14:creationId xmlns:p14="http://schemas.microsoft.com/office/powerpoint/2010/main" val="2133921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base" latinLnBrk="0" hangingPunct="1">
              <a:lnSpc>
                <a:spcPct val="90000"/>
              </a:lnSpc>
              <a:spcBef>
                <a:spcPts val="1000"/>
              </a:spcBef>
              <a:spcAft>
                <a:spcPts val="0"/>
              </a:spcAft>
              <a:buClrTx/>
              <a:buSzPct val="90000"/>
              <a:buFont typeface="Arial" pitchFamily="34" charset="0"/>
              <a:buNone/>
              <a:tabLst/>
              <a:defRPr/>
            </a:pPr>
            <a:r>
              <a:rPr lang="en-US" baseline="0" dirty="0">
                <a:solidFill>
                  <a:srgbClr val="44546A"/>
                </a:solidFill>
              </a:rPr>
              <a:t>Finally, Azure is designed with an aggressive compliance strategy that helps customers address business objectives and industry standards &amp; regulations. Our security compliance framework includes test and audit phases, security analytics, risk management best practices, and security benchmark analysis to achieve certificates and attestations.</a:t>
            </a:r>
          </a:p>
        </p:txBody>
      </p:sp>
      <p:sp>
        <p:nvSpPr>
          <p:cNvPr id="4" name="Slide Number Placeholder 3"/>
          <p:cNvSpPr>
            <a:spLocks noGrp="1"/>
          </p:cNvSpPr>
          <p:nvPr>
            <p:ph type="sldNum" sz="quarter" idx="10"/>
          </p:nvPr>
        </p:nvSpPr>
        <p:spPr/>
        <p:txBody>
          <a:bodyPr/>
          <a:lstStyle/>
          <a:p>
            <a:fld id="{A15C472B-0BE7-420F-A37B-44BBF15E7929}" type="slidenum">
              <a:rPr lang="en-US" smtClean="0"/>
              <a:t>26</a:t>
            </a:fld>
            <a:endParaRPr lang="en-US"/>
          </a:p>
        </p:txBody>
      </p:sp>
    </p:spTree>
    <p:extLst>
      <p:ext uri="{BB962C8B-B14F-4D97-AF65-F5344CB8AC3E}">
        <p14:creationId xmlns:p14="http://schemas.microsoft.com/office/powerpoint/2010/main" val="454979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mn-lt"/>
                <a:ea typeface="+mn-ea"/>
                <a:cs typeface="+mn-cs"/>
              </a:rPr>
              <a:t>In summary, Microsoft Azure is the</a:t>
            </a:r>
            <a:r>
              <a:rPr lang="en-US" sz="1200" i="0" kern="1200" baseline="0" dirty="0">
                <a:solidFill>
                  <a:schemeClr val="tx1"/>
                </a:solidFill>
                <a:effectLst/>
                <a:latin typeface="+mn-lt"/>
                <a:ea typeface="+mn-ea"/>
                <a:cs typeface="+mn-cs"/>
              </a:rPr>
              <a:t> cloud platform for digital transformation, from app innovation to data and intelligence, with the openness and flexibility to deploy what you want, where you want it, with industry-leading security and compliance. </a:t>
            </a:r>
            <a:endParaRPr lang="en-US" sz="1200"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13527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had incredible momentum in the last year</a:t>
            </a:r>
            <a:r>
              <a:rPr lang="en-US" baseline="0" dirty="0"/>
              <a:t> with over 85% of Fortune 500 companies using the Microsoft Cloud</a:t>
            </a:r>
            <a:r>
              <a:rPr lang="en-US" baseline="0" dirty="0">
                <a:solidFill>
                  <a:srgbClr val="44546A"/>
                </a:solidFill>
              </a:rPr>
              <a:t>.</a:t>
            </a:r>
            <a:endParaRPr lang="en-US" baseline="0" dirty="0"/>
          </a:p>
        </p:txBody>
      </p:sp>
      <p:sp>
        <p:nvSpPr>
          <p:cNvPr id="4" name="Slide Number Placeholder 3"/>
          <p:cNvSpPr>
            <a:spLocks noGrp="1"/>
          </p:cNvSpPr>
          <p:nvPr>
            <p:ph type="sldNum" sz="quarter" idx="10"/>
          </p:nvPr>
        </p:nvSpPr>
        <p:spPr/>
        <p:txBody>
          <a:bodyPr/>
          <a:lstStyle/>
          <a:p>
            <a:fld id="{A15C472B-0BE7-420F-A37B-44BBF15E7929}" type="slidenum">
              <a:rPr lang="en-US" smtClean="0"/>
              <a:t>28</a:t>
            </a:fld>
            <a:endParaRPr lang="en-US"/>
          </a:p>
        </p:txBody>
      </p:sp>
    </p:spTree>
    <p:extLst>
      <p:ext uri="{BB962C8B-B14F-4D97-AF65-F5344CB8AC3E}">
        <p14:creationId xmlns:p14="http://schemas.microsoft.com/office/powerpoint/2010/main" val="4140798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Azure is just one component of the Microsoft Cloud. We’ve discussed integration across data and intelligence and security and management, but you also</a:t>
            </a:r>
            <a:r>
              <a:rPr lang="en-US" baseline="0" dirty="0"/>
              <a:t> benefit from integrated solutions across productivity with Office 365, and business apps with Dynamics.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11/20/2016 4:23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84220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is this transformation important? Let’s take a look at the next few</a:t>
            </a:r>
            <a:r>
              <a:rPr lang="en-US" sz="1200" kern="1200" baseline="0" dirty="0">
                <a:solidFill>
                  <a:schemeClr val="tx1"/>
                </a:solidFill>
                <a:effectLst/>
                <a:latin typeface="+mn-lt"/>
                <a:ea typeface="+mn-ea"/>
                <a:cs typeface="+mn-cs"/>
              </a:rPr>
              <a:t> years before us…</a:t>
            </a:r>
            <a:endParaRPr lang="en-US"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2020, 1 million new devices are expected to come online every hour. The connectivity between people and data is creating billions of new relationships that are driven not only by data but by algorithms that keep customers engaged and buying.*</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2020, the average age of a S&amp;P 500 corporation is expected to be 12 years old. Compare that to the S&amp;P 500 in 1960 when the average age was 60 years old.**</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By the year 2025, at least 60 percent of computing will be cloud-based, due to “everything-as-a-service” shifting fundamental changes in the IT industry.***</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digital transformation, mobility is</a:t>
            </a:r>
            <a:r>
              <a:rPr lang="en-US" sz="1200" kern="1200" baseline="0" dirty="0">
                <a:solidFill>
                  <a:schemeClr val="tx1"/>
                </a:solidFill>
                <a:effectLst/>
                <a:latin typeface="+mn-lt"/>
                <a:ea typeface="+mn-ea"/>
                <a:cs typeface="+mn-cs"/>
              </a:rPr>
              <a:t> the universal catalyst and cloud is the great enabler.</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How are you planning for digital transformation? Do you have the right people and the right technology in place to build your digital vision?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How can you use technology to shape your future?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*http://www.gartner.com/newsroom/id/3142917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**http://upstart.bizjournals.com/resources/author/2015/06/04/fortune-500-must-disrupt-or-die-writes-r-ray-wang.html?page=all</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***http://www.emersonnetworkpower.com/en-US/Latest-Thinking/Data-Center-2025/Documents/002401_DataCenter2025Report_HR_INTERACTIVE.PDF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Envision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11/20/2016 4:23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115164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latin typeface="Segoe UI Light" pitchFamily="34" charset="0"/>
                <a:ea typeface="ＭＳ Ｐゴシック" charset="0"/>
                <a:cs typeface="ＭＳ Ｐゴシック" charset="0"/>
              </a:rPr>
              <a:t>Why this Slide:</a:t>
            </a:r>
          </a:p>
          <a:p>
            <a:pPr defTabSz="950141">
              <a:defRPr/>
            </a:pPr>
            <a:r>
              <a:rPr lang="en-US" sz="1400" dirty="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dirty="0">
              <a:latin typeface="Segoe UI Light" pitchFamily="34" charset="0"/>
              <a:ea typeface="ＭＳ Ｐゴシック" charset="0"/>
              <a:cs typeface="ＭＳ Ｐゴシック" charset="0"/>
            </a:endParaRPr>
          </a:p>
          <a:p>
            <a:pPr lvl="0"/>
            <a:r>
              <a:rPr lang="en-US" sz="1400" b="1" dirty="0">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dirty="0"/>
          </a:p>
          <a:p>
            <a:pPr>
              <a:lnSpc>
                <a:spcPct val="107000"/>
              </a:lnSpc>
              <a:spcAft>
                <a:spcPts val="815"/>
              </a:spcAft>
            </a:pPr>
            <a:r>
              <a:rPr lang="en-US" sz="1400" b="1" dirty="0"/>
              <a:t>Transition to NEXT Slide:</a:t>
            </a:r>
            <a:r>
              <a:rPr lang="en-US" sz="140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47006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31</a:t>
            </a:fld>
            <a:endParaRPr lang="en-US"/>
          </a:p>
        </p:txBody>
      </p:sp>
    </p:spTree>
    <p:extLst>
      <p:ext uri="{BB962C8B-B14F-4D97-AF65-F5344CB8AC3E}">
        <p14:creationId xmlns:p14="http://schemas.microsoft.com/office/powerpoint/2010/main" val="7506227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32</a:t>
            </a:fld>
            <a:endParaRPr lang="en-US"/>
          </a:p>
        </p:txBody>
      </p:sp>
    </p:spTree>
    <p:extLst>
      <p:ext uri="{BB962C8B-B14F-4D97-AF65-F5344CB8AC3E}">
        <p14:creationId xmlns:p14="http://schemas.microsoft.com/office/powerpoint/2010/main" val="382299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33</a:t>
            </a:fld>
            <a:endParaRPr lang="en-US"/>
          </a:p>
        </p:txBody>
      </p:sp>
    </p:spTree>
    <p:extLst>
      <p:ext uri="{BB962C8B-B14F-4D97-AF65-F5344CB8AC3E}">
        <p14:creationId xmlns:p14="http://schemas.microsoft.com/office/powerpoint/2010/main" val="2128482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17833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With Azure, we’re providing the building blocks to help you take full advantage of the cloud,</a:t>
            </a:r>
            <a:r>
              <a:rPr lang="en-US" sz="1200" i="0" kern="1200" baseline="0" dirty="0">
                <a:solidFill>
                  <a:schemeClr val="tx1"/>
                </a:solidFill>
                <a:effectLst/>
                <a:latin typeface="+mn-lt"/>
                <a:ea typeface="+mn-ea"/>
                <a:cs typeface="+mn-cs"/>
              </a:rPr>
              <a:t> across existing teams and skillsets. We provide the platform services for rapid application development, deployment, and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Let’s look at some examples of how we’re delivering on our platform strategy.</a:t>
            </a:r>
          </a:p>
        </p:txBody>
      </p:sp>
      <p:sp>
        <p:nvSpPr>
          <p:cNvPr id="4" name="Slide Number Placeholder 3"/>
          <p:cNvSpPr>
            <a:spLocks noGrp="1"/>
          </p:cNvSpPr>
          <p:nvPr>
            <p:ph type="sldNum" sz="quarter" idx="10"/>
          </p:nvPr>
        </p:nvSpPr>
        <p:spPr/>
        <p:txBody>
          <a:bodyPr/>
          <a:lstStyle/>
          <a:p>
            <a:fld id="{E6D3B629-ABE3-4545-9E80-4ED2B88B106F}" type="slidenum">
              <a:rPr lang="en-US" smtClean="0"/>
              <a:t>5</a:t>
            </a:fld>
            <a:endParaRPr lang="en-US"/>
          </a:p>
        </p:txBody>
      </p:sp>
    </p:spTree>
    <p:extLst>
      <p:ext uri="{BB962C8B-B14F-4D97-AF65-F5344CB8AC3E}">
        <p14:creationId xmlns:p14="http://schemas.microsoft.com/office/powerpoint/2010/main" val="57320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Building apps faster and easier means using the right building blocks for the job. </a:t>
            </a:r>
          </a:p>
          <a:p>
            <a:endParaRPr lang="en-US" baseline="0" dirty="0"/>
          </a:p>
          <a:p>
            <a:r>
              <a:rPr lang="en-US" baseline="0" dirty="0"/>
              <a:t>Starting from the bottom left, our core building blocks are storage, computing, and networking, or </a:t>
            </a:r>
            <a:r>
              <a:rPr lang="en-US" dirty="0"/>
              <a:t>Infrastructure-as-a-Service,</a:t>
            </a:r>
            <a:r>
              <a:rPr lang="en-US" baseline="0" dirty="0"/>
              <a:t> which provides customers with agility and cost savings.</a:t>
            </a:r>
          </a:p>
          <a:p>
            <a:endParaRPr lang="en-US" baseline="0" dirty="0"/>
          </a:p>
          <a:p>
            <a:r>
              <a:rPr lang="en-US" baseline="0" dirty="0"/>
              <a:t>When you add our integrated platform services, which run IaaS on the back-end, customers accelerate that agility. A recent study showed that customers using our platform as a service for app dev estimate 466% ROI than on just IaaS alone. This includes services across apps both small and internet-scale, data, integration, and so on.</a:t>
            </a:r>
            <a:endParaRPr lang="en-US" dirty="0"/>
          </a:p>
          <a:p>
            <a:endParaRPr lang="en-US" dirty="0"/>
          </a:p>
          <a:p>
            <a:r>
              <a:rPr lang="en-US" dirty="0"/>
              <a:t>In the middle, we’re packaging up services</a:t>
            </a:r>
            <a:r>
              <a:rPr lang="en-US" baseline="0" dirty="0"/>
              <a:t> and capabilities</a:t>
            </a:r>
            <a:r>
              <a:rPr lang="en-US" dirty="0"/>
              <a:t> to deliver preconfigured solutions such as with</a:t>
            </a:r>
            <a:r>
              <a:rPr lang="en-US" baseline="0" dirty="0"/>
              <a:t> Azure </a:t>
            </a:r>
            <a:r>
              <a:rPr lang="en-US" dirty="0"/>
              <a:t>IoT Suite. IoT is not a new concept</a:t>
            </a:r>
            <a:r>
              <a:rPr lang="en-US" baseline="0" dirty="0"/>
              <a:t> in our industry</a:t>
            </a:r>
            <a:r>
              <a:rPr lang="en-US" dirty="0"/>
              <a:t>, but it is extraordinarily difficult to deliver and maintain. In the past several years, the technology required to facilitate IoT solutions has improved dramatically,</a:t>
            </a:r>
            <a:r>
              <a:rPr lang="en-US" baseline="0" dirty="0"/>
              <a:t> making it more accessible across industries and scenarios. </a:t>
            </a:r>
            <a:r>
              <a:rPr lang="en-US" dirty="0"/>
              <a:t>Our IoT preconfigured solutions aim to further amplify that momentum,</a:t>
            </a:r>
            <a:r>
              <a:rPr lang="en-US" baseline="0" dirty="0"/>
              <a:t> a</a:t>
            </a:r>
            <a:r>
              <a:rPr lang="en-US" dirty="0"/>
              <a:t>llowing companies to get to a working proof of concept in a fraction of the time than if they were building with individual components from scratch.</a:t>
            </a:r>
          </a:p>
          <a:p>
            <a:endParaRPr lang="en-US" dirty="0"/>
          </a:p>
          <a:p>
            <a:r>
              <a:rPr lang="en-US" dirty="0"/>
              <a:t>Finally, you can leverage full templates for web, mobile, containers, etc.--</a:t>
            </a:r>
            <a:r>
              <a:rPr lang="en-US" baseline="0" dirty="0"/>
              <a:t>both first and third party--</a:t>
            </a:r>
            <a:r>
              <a:rPr lang="en-US" dirty="0"/>
              <a:t>to get started in minutes rather than hours and days, through the Azure Marketplace. The screenshot here is our gallery of container templates, ranging from Docker to Mesosphere.</a:t>
            </a:r>
          </a:p>
        </p:txBody>
      </p:sp>
      <p:sp>
        <p:nvSpPr>
          <p:cNvPr id="4" name="Slide Number Placeholder 3"/>
          <p:cNvSpPr>
            <a:spLocks noGrp="1"/>
          </p:cNvSpPr>
          <p:nvPr>
            <p:ph type="sldNum" sz="quarter" idx="10"/>
          </p:nvPr>
        </p:nvSpPr>
        <p:spPr/>
        <p:txBody>
          <a:bodyPr/>
          <a:lstStyle/>
          <a:p>
            <a:fld id="{A15C472B-0BE7-420F-A37B-44BBF15E7929}" type="slidenum">
              <a:rPr lang="en-US" smtClean="0"/>
              <a:t>6</a:t>
            </a:fld>
            <a:endParaRPr lang="en-US"/>
          </a:p>
        </p:txBody>
      </p:sp>
    </p:spTree>
    <p:extLst>
      <p:ext uri="{BB962C8B-B14F-4D97-AF65-F5344CB8AC3E}">
        <p14:creationId xmlns:p14="http://schemas.microsoft.com/office/powerpoint/2010/main" val="1713356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Coupled with cloud speed and agility, you</a:t>
            </a:r>
            <a:r>
              <a:rPr lang="en-US" baseline="0" dirty="0"/>
              <a:t> need </a:t>
            </a:r>
            <a:r>
              <a:rPr lang="en-US" dirty="0"/>
              <a:t>insights and actions to quickly monitor, iterate, and manage your systems. Azure</a:t>
            </a:r>
            <a:r>
              <a:rPr lang="en-US" baseline="0" dirty="0"/>
              <a:t> services, dev tools, and hybrid capabilities provide you the ability to track 360-degree health of your systems.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To begin, on</a:t>
            </a:r>
            <a:r>
              <a:rPr lang="en-US" baseline="0" dirty="0"/>
              <a:t> the left we have the Azure Portal. </a:t>
            </a:r>
            <a:r>
              <a:rPr lang="en-US" dirty="0"/>
              <a:t>When you sign up for Azure you get the ability to build dashboards that include monitoring, metrics for individual resources, topology views,</a:t>
            </a:r>
            <a:r>
              <a:rPr lang="en-US" baseline="0" dirty="0"/>
              <a:t> and more—this is something each user can personally configure.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When</a:t>
            </a:r>
            <a:r>
              <a:rPr lang="en-US" baseline="0" dirty="0"/>
              <a:t> building applications, many groups leverage Application Insights for monitoring within the Dev</a:t>
            </a:r>
            <a:r>
              <a:rPr lang="en-US" dirty="0"/>
              <a:t>Ops process.</a:t>
            </a:r>
            <a:r>
              <a:rPr lang="en-US" baseline="0" dirty="0"/>
              <a:t> Application Insights integrates</a:t>
            </a:r>
            <a:r>
              <a:rPr lang="en-US" dirty="0"/>
              <a:t> with the Azure portal to view metrics directly from applications, as well as application dependencies.</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on the right, Operations Management Suite pulls together cloud, on-premises, and multi-cloud into one view for management as well as security across Azure, but also AWS, Windows Server, Linux, VMWare, OpenStack, etc.</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7</a:t>
            </a:fld>
            <a:endParaRPr lang="en-US"/>
          </a:p>
        </p:txBody>
      </p:sp>
    </p:spTree>
    <p:extLst>
      <p:ext uri="{BB962C8B-B14F-4D97-AF65-F5344CB8AC3E}">
        <p14:creationId xmlns:p14="http://schemas.microsoft.com/office/powerpoint/2010/main" val="558993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Remember our earlier statistic that b</a:t>
            </a:r>
            <a:r>
              <a:rPr lang="en-US" baseline="0" dirty="0"/>
              <a:t>y 2020, the number of mobile devices coming online will reach 1 million per hour? Mobile development couldn’t be a more important response to targeting customers and providing connected experiences across different interaction points.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That’s why we’ve been investing in mobile capabilities to help customers build mobile apps fast across platforms, with continuous integration and continuous deliver.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On the front-end of development, Xamarin helps developer productivity for building mobile apps with C# compiling code across platforms: iOS, Android, Microsoft. Xamarin Test Cloud, provides automated testing to find bugs quickly before you deploy.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With HockeyApp we can manage beta distribution, get real-time crash reports, and engage with customer feedback for continuous integration.</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Azure Mobile</a:t>
            </a:r>
            <a:r>
              <a:rPr lang="en-US" baseline="0" dirty="0"/>
              <a:t> App Service provides the back-end services that customers require, including offline data sync, user authentication, and push notifications. Mobile App Service is also tool agnostic, so whether you’re using Xamarin/HockeyApp or another tool, you can leverage the mobile back-end services all the same.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8</a:t>
            </a:fld>
            <a:endParaRPr lang="en-US"/>
          </a:p>
        </p:txBody>
      </p:sp>
    </p:spTree>
    <p:extLst>
      <p:ext uri="{BB962C8B-B14F-4D97-AF65-F5344CB8AC3E}">
        <p14:creationId xmlns:p14="http://schemas.microsoft.com/office/powerpoint/2010/main" val="510570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Heineken</a:t>
            </a:r>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Customer profile: </a:t>
            </a:r>
            <a:r>
              <a:rPr lang="en-US" sz="1200" kern="1200" dirty="0">
                <a:solidFill>
                  <a:schemeClr val="tx1"/>
                </a:solidFill>
                <a:effectLst/>
                <a:latin typeface="+mn-lt"/>
                <a:ea typeface="+mn-ea"/>
                <a:cs typeface="+mn-cs"/>
              </a:rPr>
              <a:t> HEINEKEN, which sells its flagship premium beer in 178 countries, has long run innovative marketing campaigns around the world. Along with great beer, it’s part of what makes Heineken one of the world’s best-known brands. </a:t>
            </a:r>
            <a:r>
              <a:rPr lang="en-US" sz="1200" u="none" strike="noStrike" kern="1200" dirty="0">
                <a:solidFill>
                  <a:schemeClr val="tx1"/>
                </a:solidFill>
                <a:effectLst/>
                <a:latin typeface="+mn-lt"/>
                <a:ea typeface="+mn-ea"/>
                <a:cs typeface="+mn-cs"/>
                <a:hlinkClick r:id="rId3"/>
              </a:rPr>
              <a:t>http://www.heineken.com</a:t>
            </a:r>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Challenge: </a:t>
            </a:r>
            <a:r>
              <a:rPr lang="en-US" sz="1200" kern="1200" dirty="0">
                <a:solidFill>
                  <a:schemeClr val="tx1"/>
                </a:solidFill>
                <a:effectLst/>
                <a:latin typeface="+mn-lt"/>
                <a:ea typeface="+mn-ea"/>
                <a:cs typeface="+mn-cs"/>
              </a:rPr>
              <a:t>HEINEKEN based a global campaign on UEFA Champions League (UCL) soccer games. The campaign would launch simultaneously in more than 70 markets and 30 languages, and would require real-time computing on a global scale. That’s because the centerpiece of the UCL campaign was a pinball game for consumers to play live against players anywhere in the world. The solution would also have to support multiple leaderboards for each player, based on the number of friends and family that an individual played with. It would require real-time updating of the leaderboards as play was underway. HEINEKEN wanted the technology to support 1 million simultaneous users. </a:t>
            </a:r>
          </a:p>
          <a:p>
            <a:pPr lvl="0"/>
            <a:r>
              <a:rPr lang="en-US" sz="1200" b="1" kern="1200" dirty="0">
                <a:solidFill>
                  <a:schemeClr val="tx1"/>
                </a:solidFill>
                <a:effectLst/>
                <a:latin typeface="+mn-lt"/>
                <a:ea typeface="+mn-ea"/>
                <a:cs typeface="+mn-cs"/>
              </a:rPr>
              <a:t>Strategy: </a:t>
            </a:r>
            <a:r>
              <a:rPr lang="en-US" sz="1200" kern="1200" dirty="0">
                <a:solidFill>
                  <a:schemeClr val="tx1"/>
                </a:solidFill>
                <a:effectLst/>
                <a:latin typeface="+mn-lt"/>
                <a:ea typeface="+mn-ea"/>
                <a:cs typeface="+mn-cs"/>
              </a:rPr>
              <a:t> To meet these requirements, HEINEKEN expanded its use of Azure from one datacenter to four—one each in Europe and Asia, and two in the US—gaining geo-redundancy and low latency. Data was stored in Azure Table Storage for asynchronous updates. The storage was structured with 10,000 partitions—up from 10 initially—for the requisite scalability. HEINEKEN developed the solution using Microsoft Visual Studio 2013. The architecture was tested with a Visual Studio load-testing cluster to generate the load and test the application without testing the Internet. Microsoft Services consultants helped develop and load-test the solution, and resolve performance issues.</a:t>
            </a:r>
          </a:p>
          <a:p>
            <a:pPr lvl="0"/>
            <a:r>
              <a:rPr lang="en-US" sz="1200" b="1" kern="1200" dirty="0">
                <a:solidFill>
                  <a:schemeClr val="tx1"/>
                </a:solidFill>
                <a:effectLst/>
                <a:latin typeface="+mn-lt"/>
                <a:ea typeface="+mn-ea"/>
                <a:cs typeface="+mn-cs"/>
              </a:rPr>
              <a:t>Results: </a:t>
            </a:r>
            <a:r>
              <a:rPr lang="en-US" sz="1200" kern="1200" dirty="0">
                <a:solidFill>
                  <a:schemeClr val="tx1"/>
                </a:solidFill>
                <a:effectLst/>
                <a:latin typeface="+mn-lt"/>
                <a:ea typeface="+mn-ea"/>
                <a:cs typeface="+mn-cs"/>
              </a:rPr>
              <a:t> HEINEKEN used Microsoft Azure to achieve 100 percent reliability on a massive scale. The platform exceeded its service-level agreement with perfect performance in the UCL campaign, supporting 2 million gameplays per hour and with capacity for more than 40 million players in all.</a:t>
            </a:r>
          </a:p>
          <a:p>
            <a:r>
              <a:rPr lang="en-US" sz="1200" kern="1200" dirty="0">
                <a:solidFill>
                  <a:schemeClr val="tx1"/>
                </a:solidFill>
                <a:effectLst/>
                <a:latin typeface="+mn-lt"/>
                <a:ea typeface="+mn-ea"/>
                <a:cs typeface="+mn-cs"/>
              </a:rPr>
              <a:t>Additional information:</a:t>
            </a:r>
          </a:p>
          <a:p>
            <a:pPr lvl="0"/>
            <a:r>
              <a:rPr lang="en-US" sz="1200" u="none" strike="noStrike" kern="1200" dirty="0">
                <a:solidFill>
                  <a:schemeClr val="tx1"/>
                </a:solidFill>
                <a:effectLst/>
                <a:latin typeface="+mn-lt"/>
                <a:ea typeface="+mn-ea"/>
                <a:cs typeface="+mn-cs"/>
                <a:hlinkClick r:id="rId4"/>
              </a:rPr>
              <a:t>https://customers.microsoft.com/Pages/CustomerStory.aspx?recid=17735</a:t>
            </a:r>
            <a:r>
              <a:rPr lang="en-US" sz="1200" kern="1200" dirty="0">
                <a:solidFill>
                  <a:schemeClr val="tx1"/>
                </a:solidFill>
                <a:effectLst/>
                <a:latin typeface="+mn-lt"/>
                <a:ea typeface="+mn-ea"/>
                <a:cs typeface="+mn-cs"/>
              </a:rPr>
              <a:t> </a:t>
            </a:r>
          </a:p>
        </p:txBody>
      </p:sp>
      <p:sp>
        <p:nvSpPr>
          <p:cNvPr id="4" name="Header Placeholder 3"/>
          <p:cNvSpPr>
            <a:spLocks noGrp="1"/>
          </p:cNvSpPr>
          <p:nvPr>
            <p:ph type="hdr" sz="quarter" idx="10"/>
          </p:nvPr>
        </p:nvSpPr>
        <p:spPr/>
        <p:txBody>
          <a:bodyPr/>
          <a:lstStyle/>
          <a:p>
            <a:r>
              <a:rPr lang="en-US"/>
              <a:t>Microsoft Envision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11/20/2016 4:23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7346775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195665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89786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1915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56960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57536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2536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58926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0721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13578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1626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98522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1614277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617796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530158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8117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226138148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949153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7917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88173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75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20000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90667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0340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7018988"/>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872150542"/>
      </p:ext>
    </p:extLst>
  </p:cSld>
  <p:clrMap bg1="lt1" tx1="dk1" bg2="lt2" tx2="dk2" accent1="accent1" accent2="accent2" accent3="accent3" accent4="accent4" accent5="accent5" accent6="accent6" hlink="hlink" folHlink="folHlink"/>
  <p:sldLayoutIdLst>
    <p:sldLayoutId id="214748383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 id="2147483864" r:id="rId21"/>
    <p:sldLayoutId id="2147483865" r:id="rId22"/>
    <p:sldLayoutId id="2147483866" r:id="rId23"/>
    <p:sldLayoutId id="214748386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18.xml"/><Relationship Id="rId16" Type="http://schemas.openxmlformats.org/officeDocument/2006/relationships/image" Target="../media/image46.png"/><Relationship Id="rId20" Type="http://schemas.openxmlformats.org/officeDocument/2006/relationships/image" Target="../media/image50.png"/><Relationship Id="rId29" Type="http://schemas.openxmlformats.org/officeDocument/2006/relationships/image" Target="../media/image59.png"/><Relationship Id="rId1" Type="http://schemas.openxmlformats.org/officeDocument/2006/relationships/slideLayout" Target="../slideLayouts/slideLayout11.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10" Type="http://schemas.openxmlformats.org/officeDocument/2006/relationships/image" Target="../media/image40.png"/><Relationship Id="rId19" Type="http://schemas.openxmlformats.org/officeDocument/2006/relationships/image" Target="../media/image49.png"/><Relationship Id="rId31" Type="http://schemas.openxmlformats.org/officeDocument/2006/relationships/image" Target="../media/image61.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66.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89.png"/><Relationship Id="rId3" Type="http://schemas.openxmlformats.org/officeDocument/2006/relationships/image" Target="../media/image67.png"/><Relationship Id="rId21" Type="http://schemas.openxmlformats.org/officeDocument/2006/relationships/image" Target="../media/image85.png"/><Relationship Id="rId7" Type="http://schemas.openxmlformats.org/officeDocument/2006/relationships/image" Target="../media/image71.jpeg"/><Relationship Id="rId12" Type="http://schemas.openxmlformats.org/officeDocument/2006/relationships/image" Target="../media/image76.png"/><Relationship Id="rId17" Type="http://schemas.openxmlformats.org/officeDocument/2006/relationships/image" Target="../media/image81.png"/><Relationship Id="rId25" Type="http://schemas.openxmlformats.org/officeDocument/2006/relationships/hyperlink" Target="http://www.asd.gov.au/infosec/irap/index.htm" TargetMode="External"/><Relationship Id="rId2" Type="http://schemas.openxmlformats.org/officeDocument/2006/relationships/notesSlide" Target="../notesSlides/notesSlide26.xml"/><Relationship Id="rId16" Type="http://schemas.openxmlformats.org/officeDocument/2006/relationships/image" Target="../media/image80.png"/><Relationship Id="rId20" Type="http://schemas.openxmlformats.org/officeDocument/2006/relationships/image" Target="../media/image84.jpeg"/><Relationship Id="rId29" Type="http://schemas.openxmlformats.org/officeDocument/2006/relationships/image" Target="../media/image91.jpeg"/><Relationship Id="rId1" Type="http://schemas.openxmlformats.org/officeDocument/2006/relationships/slideLayout" Target="../slideLayouts/slideLayout11.xml"/><Relationship Id="rId6" Type="http://schemas.openxmlformats.org/officeDocument/2006/relationships/image" Target="../media/image70.png"/><Relationship Id="rId11" Type="http://schemas.openxmlformats.org/officeDocument/2006/relationships/image" Target="../media/image75.jpeg"/><Relationship Id="rId24" Type="http://schemas.openxmlformats.org/officeDocument/2006/relationships/image" Target="../media/image88.jpeg"/><Relationship Id="rId32" Type="http://schemas.openxmlformats.org/officeDocument/2006/relationships/image" Target="../media/image94.png"/><Relationship Id="rId5" Type="http://schemas.openxmlformats.org/officeDocument/2006/relationships/image" Target="../media/image69.jpeg"/><Relationship Id="rId15" Type="http://schemas.openxmlformats.org/officeDocument/2006/relationships/image" Target="../media/image79.png"/><Relationship Id="rId23" Type="http://schemas.openxmlformats.org/officeDocument/2006/relationships/image" Target="../media/image87.png"/><Relationship Id="rId28" Type="http://schemas.openxmlformats.org/officeDocument/2006/relationships/hyperlink" Target="https://www.fisc.or.jp/" TargetMode="External"/><Relationship Id="rId10" Type="http://schemas.openxmlformats.org/officeDocument/2006/relationships/image" Target="../media/image74.jpeg"/><Relationship Id="rId19" Type="http://schemas.openxmlformats.org/officeDocument/2006/relationships/image" Target="../media/image83.jpeg"/><Relationship Id="rId31" Type="http://schemas.openxmlformats.org/officeDocument/2006/relationships/image" Target="../media/image93.png"/><Relationship Id="rId4" Type="http://schemas.openxmlformats.org/officeDocument/2006/relationships/image" Target="../media/image68.jpe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6.png"/><Relationship Id="rId27" Type="http://schemas.openxmlformats.org/officeDocument/2006/relationships/image" Target="../media/image90.jpeg"/><Relationship Id="rId30" Type="http://schemas.openxmlformats.org/officeDocument/2006/relationships/image" Target="../media/image92.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alpha val="49000"/>
          </a:schemeClr>
        </a:solidFill>
        <a:effectLst/>
      </p:bgPr>
    </p:bg>
    <p:spTree>
      <p:nvGrpSpPr>
        <p:cNvPr id="1" name=""/>
        <p:cNvGrpSpPr/>
        <p:nvPr/>
      </p:nvGrpSpPr>
      <p:grpSpPr>
        <a:xfrm>
          <a:off x="0" y="0"/>
          <a:ext cx="0" cy="0"/>
          <a:chOff x="0" y="0"/>
          <a:chExt cx="0" cy="0"/>
        </a:xfrm>
      </p:grpSpPr>
      <p:sp useBgFill="1">
        <p:nvSpPr>
          <p:cNvPr id="4" name="Rectangle 3"/>
          <p:cNvSpPr/>
          <p:nvPr/>
        </p:nvSpPr>
        <p:spPr bwMode="auto">
          <a:xfrm>
            <a:off x="79231" y="1636170"/>
            <a:ext cx="6823543" cy="511250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p:nvSpPr>
        <p:spPr>
          <a:xfrm>
            <a:off x="179661" y="1905094"/>
            <a:ext cx="5373881" cy="1792850"/>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4704" spc="-100" dirty="0"/>
              <a:t>Microsoft Azure</a:t>
            </a:r>
            <a:br>
              <a:rPr lang="en-US" sz="4704" spc="-100" dirty="0"/>
            </a:br>
            <a:r>
              <a:rPr lang="en-US" sz="3921" spc="-39" dirty="0"/>
              <a:t>The cloud platform for digital transformation</a:t>
            </a:r>
            <a:endParaRPr lang="en-US" sz="4704" spc="-39" dirty="0"/>
          </a:p>
        </p:txBody>
      </p:sp>
      <p:sp>
        <p:nvSpPr>
          <p:cNvPr id="6" name="Title 2"/>
          <p:cNvSpPr txBox="1">
            <a:spLocks/>
          </p:cNvSpPr>
          <p:nvPr/>
        </p:nvSpPr>
        <p:spPr>
          <a:xfrm>
            <a:off x="179661" y="4146132"/>
            <a:ext cx="5373881" cy="1792850"/>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137" spc="-29" dirty="0"/>
              <a:t>Kevin Harris</a:t>
            </a:r>
          </a:p>
          <a:p>
            <a:pPr defTabSz="914192"/>
            <a:r>
              <a:rPr lang="en-US" sz="3137" spc="-29" dirty="0"/>
              <a:t>Azure GBB TSP for CAD</a:t>
            </a:r>
          </a:p>
          <a:p>
            <a:pPr defTabSz="914192"/>
            <a:r>
              <a:rPr lang="en-US" sz="3137" spc="-29" dirty="0"/>
              <a:t>Microsoft</a:t>
            </a:r>
          </a:p>
        </p:txBody>
      </p:sp>
    </p:spTree>
    <p:extLst>
      <p:ext uri="{BB962C8B-B14F-4D97-AF65-F5344CB8AC3E}">
        <p14:creationId xmlns:p14="http://schemas.microsoft.com/office/powerpoint/2010/main" val="291538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635468" y="3406254"/>
            <a:ext cx="4213197" cy="914231"/>
          </a:xfrm>
          <a:prstGeom prst="rect">
            <a:avLst/>
          </a:prstGeom>
        </p:spPr>
        <p:txBody>
          <a:bodyPr wrap="square" lIns="179285" tIns="143428" rIns="179285" bIns="143428">
            <a:spAutoFit/>
          </a:bodyPr>
          <a:lstStyle/>
          <a:p>
            <a:pPr defTabSz="914139">
              <a:lnSpc>
                <a:spcPct val="90000"/>
              </a:lnSpc>
              <a:defRPr/>
            </a:pPr>
            <a:r>
              <a:rPr lang="en-US" sz="2745"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14139">
              <a:lnSpc>
                <a:spcPct val="90000"/>
              </a:lnSpc>
              <a:defRPr/>
            </a:pPr>
            <a:r>
              <a:rPr lang="en-US" sz="1765"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635468" y="2249397"/>
            <a:ext cx="4121890" cy="914231"/>
          </a:xfrm>
          <a:prstGeom prst="rect">
            <a:avLst/>
          </a:prstGeom>
        </p:spPr>
        <p:txBody>
          <a:bodyPr wrap="square" lIns="179285" tIns="143428" rIns="179285" bIns="143428">
            <a:spAutoFit/>
          </a:bodyPr>
          <a:lstStyle/>
          <a:p>
            <a:pPr defTabSz="914139">
              <a:lnSpc>
                <a:spcPct val="90000"/>
              </a:lnSpc>
              <a:defRPr/>
            </a:pPr>
            <a:r>
              <a:rPr lang="en-US" sz="2745"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14139">
              <a:lnSpc>
                <a:spcPct val="90000"/>
              </a:lnSpc>
              <a:defRPr/>
            </a:pPr>
            <a:r>
              <a:rPr lang="en-US" sz="1765"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635469" y="4563112"/>
            <a:ext cx="2745198" cy="914231"/>
          </a:xfrm>
          <a:prstGeom prst="rect">
            <a:avLst/>
          </a:prstGeom>
        </p:spPr>
        <p:txBody>
          <a:bodyPr wrap="square" lIns="179285" tIns="143428" rIns="179285" bIns="143428">
            <a:spAutoFit/>
          </a:bodyPr>
          <a:lstStyle/>
          <a:p>
            <a:pPr defTabSz="914139">
              <a:lnSpc>
                <a:spcPct val="90000"/>
              </a:lnSpc>
              <a:defRPr/>
            </a:pPr>
            <a:r>
              <a:rPr lang="en-US" sz="2745"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14139">
              <a:lnSpc>
                <a:spcPct val="90000"/>
              </a:lnSpc>
              <a:defRPr/>
            </a:pPr>
            <a:r>
              <a:rPr lang="en-US" sz="1765"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635468" y="1092541"/>
            <a:ext cx="4659739" cy="914231"/>
          </a:xfrm>
          <a:prstGeom prst="rect">
            <a:avLst/>
          </a:prstGeom>
        </p:spPr>
        <p:txBody>
          <a:bodyPr wrap="square" lIns="179285" tIns="143428" rIns="179285" bIns="143428">
            <a:spAutoFit/>
          </a:bodyPr>
          <a:lstStyle/>
          <a:p>
            <a:pPr defTabSz="914139">
              <a:lnSpc>
                <a:spcPct val="90000"/>
              </a:lnSpc>
              <a:defRPr/>
            </a:pPr>
            <a:r>
              <a:rPr lang="en-US" sz="2745"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14139">
              <a:lnSpc>
                <a:spcPct val="90000"/>
              </a:lnSpc>
              <a:defRPr/>
            </a:pPr>
            <a:r>
              <a:rPr lang="en-US" sz="1765"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5889612" y="2384464"/>
            <a:ext cx="644101" cy="644101"/>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grpSp>
        <p:nvGrpSpPr>
          <p:cNvPr id="30" name="Group 29"/>
          <p:cNvGrpSpPr/>
          <p:nvPr/>
        </p:nvGrpSpPr>
        <p:grpSpPr>
          <a:xfrm>
            <a:off x="5889612" y="4698178"/>
            <a:ext cx="644101" cy="644101"/>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grpSp>
        <p:nvGrpSpPr>
          <p:cNvPr id="33" name="Group 32"/>
          <p:cNvGrpSpPr/>
          <p:nvPr/>
        </p:nvGrpSpPr>
        <p:grpSpPr>
          <a:xfrm>
            <a:off x="5889612" y="3541320"/>
            <a:ext cx="644101" cy="644101"/>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grpSp>
        <p:nvGrpSpPr>
          <p:cNvPr id="41" name="Group 40"/>
          <p:cNvGrpSpPr/>
          <p:nvPr/>
        </p:nvGrpSpPr>
        <p:grpSpPr>
          <a:xfrm>
            <a:off x="5889612" y="1227607"/>
            <a:ext cx="644101" cy="644101"/>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21" name="Rectangle 20"/>
          <p:cNvSpPr/>
          <p:nvPr/>
        </p:nvSpPr>
        <p:spPr bwMode="auto">
          <a:xfrm>
            <a:off x="1" y="487"/>
            <a:ext cx="5199584"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solidFill>
                <a:schemeClr val="tx1"/>
              </a:solidFill>
              <a:ea typeface="Segoe UI" pitchFamily="34" charset="0"/>
              <a:cs typeface="Segoe UI" pitchFamily="34" charset="0"/>
            </a:endParaRPr>
          </a:p>
        </p:txBody>
      </p:sp>
      <p:sp>
        <p:nvSpPr>
          <p:cNvPr id="25" name="Title 1"/>
          <p:cNvSpPr txBox="1">
            <a:spLocks/>
          </p:cNvSpPr>
          <p:nvPr/>
        </p:nvSpPr>
        <p:spPr>
          <a:xfrm>
            <a:off x="269241" y="2971885"/>
            <a:ext cx="5378548" cy="914231"/>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5294" spc="-39"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240777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1" y="487"/>
            <a:ext cx="12192000" cy="155679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p:cNvGrpSpPr/>
          <p:nvPr/>
        </p:nvGrpSpPr>
        <p:grpSpPr>
          <a:xfrm>
            <a:off x="11111871" y="469293"/>
            <a:ext cx="644101" cy="644101"/>
            <a:chOff x="457580" y="3616862"/>
            <a:chExt cx="657017" cy="657017"/>
          </a:xfrm>
        </p:grpSpPr>
        <p:sp>
          <p:nvSpPr>
            <p:cNvPr id="49" name="Oval 48"/>
            <p:cNvSpPr/>
            <p:nvPr/>
          </p:nvSpPr>
          <p:spPr bwMode="auto">
            <a:xfrm>
              <a:off x="457580" y="3616862"/>
              <a:ext cx="657017" cy="657017"/>
            </a:xfrm>
            <a:prstGeom prst="ellipse">
              <a:avLst/>
            </a:prstGeom>
            <a:solidFill>
              <a:srgbClr val="0078D7"/>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62" name="Text Placeholder 3"/>
          <p:cNvSpPr txBox="1">
            <a:spLocks/>
          </p:cNvSpPr>
          <p:nvPr/>
        </p:nvSpPr>
        <p:spPr>
          <a:xfrm>
            <a:off x="269239" y="2084378"/>
            <a:ext cx="11653523" cy="72414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gradFill>
                  <a:gsLst>
                    <a:gs pos="89912">
                      <a:schemeClr val="tx1"/>
                    </a:gs>
                    <a:gs pos="50893">
                      <a:schemeClr val="tx1"/>
                    </a:gs>
                  </a:gsLst>
                  <a:lin ang="5400000" scaled="0"/>
                </a:gradFill>
              </a:rPr>
              <a:t>Support business strategy with any data </a:t>
            </a:r>
          </a:p>
        </p:txBody>
      </p:sp>
      <p:sp>
        <p:nvSpPr>
          <p:cNvPr id="63" name="Text Placeholder 3"/>
          <p:cNvSpPr txBox="1">
            <a:spLocks/>
          </p:cNvSpPr>
          <p:nvPr/>
        </p:nvSpPr>
        <p:spPr>
          <a:xfrm>
            <a:off x="269239" y="3690913"/>
            <a:ext cx="11653523" cy="72414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gradFill>
                  <a:gsLst>
                    <a:gs pos="89912">
                      <a:schemeClr val="tx1"/>
                    </a:gs>
                    <a:gs pos="50893">
                      <a:schemeClr val="tx1"/>
                    </a:gs>
                  </a:gsLst>
                  <a:lin ang="5400000" scaled="0"/>
                </a:gradFill>
              </a:rPr>
              <a:t>Learn and engage with artificial intelligence</a:t>
            </a:r>
          </a:p>
        </p:txBody>
      </p:sp>
      <p:sp>
        <p:nvSpPr>
          <p:cNvPr id="64" name="Text Placeholder 3"/>
          <p:cNvSpPr txBox="1">
            <a:spLocks/>
          </p:cNvSpPr>
          <p:nvPr/>
        </p:nvSpPr>
        <p:spPr>
          <a:xfrm>
            <a:off x="269239" y="2887645"/>
            <a:ext cx="11653523" cy="72414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gradFill>
                  <a:gsLst>
                    <a:gs pos="89912">
                      <a:schemeClr val="tx1"/>
                    </a:gs>
                    <a:gs pos="50893">
                      <a:schemeClr val="tx1"/>
                    </a:gs>
                  </a:gsLst>
                  <a:lin ang="5400000" scaled="0"/>
                </a:gradFill>
              </a:rPr>
              <a:t>Predict and respond proactively</a:t>
            </a:r>
          </a:p>
        </p:txBody>
      </p:sp>
      <p:sp>
        <p:nvSpPr>
          <p:cNvPr id="19" name="Title 1"/>
          <p:cNvSpPr txBox="1">
            <a:spLocks/>
          </p:cNvSpPr>
          <p:nvPr/>
        </p:nvSpPr>
        <p:spPr>
          <a:xfrm>
            <a:off x="269241" y="289958"/>
            <a:ext cx="11655840" cy="899537"/>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4" dirty="0">
                <a:gradFill>
                  <a:gsLst>
                    <a:gs pos="1250">
                      <a:schemeClr val="bg1"/>
                    </a:gs>
                    <a:gs pos="100000">
                      <a:schemeClr val="bg1"/>
                    </a:gs>
                  </a:gsLst>
                  <a:lin ang="5400000" scaled="0"/>
                </a:gradFill>
              </a:rPr>
              <a:t>Data and intelligence</a:t>
            </a:r>
            <a:br>
              <a:rPr lang="en-US" sz="4704" dirty="0">
                <a:gradFill>
                  <a:gsLst>
                    <a:gs pos="1250">
                      <a:schemeClr val="bg1"/>
                    </a:gs>
                    <a:gs pos="100000">
                      <a:schemeClr val="bg1"/>
                    </a:gs>
                  </a:gsLst>
                  <a:lin ang="5400000" scaled="0"/>
                </a:gradFill>
              </a:rPr>
            </a:br>
            <a:r>
              <a:rPr lang="en-US" sz="3529" spc="-29" dirty="0">
                <a:gradFill>
                  <a:gsLst>
                    <a:gs pos="1250">
                      <a:schemeClr val="bg1"/>
                    </a:gs>
                    <a:gs pos="100000">
                      <a:schemeClr val="bg1"/>
                    </a:gs>
                  </a:gsLst>
                  <a:lin ang="5400000" scaled="0"/>
                </a:gradFill>
              </a:rPr>
              <a:t>Power decisions &amp; apps with insights</a:t>
            </a:r>
          </a:p>
        </p:txBody>
      </p:sp>
    </p:spTree>
    <p:extLst>
      <p:ext uri="{BB962C8B-B14F-4D97-AF65-F5344CB8AC3E}">
        <p14:creationId xmlns:p14="http://schemas.microsoft.com/office/powerpoint/2010/main" val="22136597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42" presetClass="path" presetSubtype="0" decel="100000" fill="hold" grpId="1" nodeType="withEffect">
                                  <p:stCondLst>
                                    <p:cond delay="0"/>
                                  </p:stCondLst>
                                  <p:childTnLst>
                                    <p:animMotion origin="layout" path="M 0 7.62596E-7 L 0 0.09124 " pathEditMode="relative" rAng="0" ptsTypes="AA">
                                      <p:cBhvr>
                                        <p:cTn id="18" dur="600" spd="-100000" fill="hold"/>
                                        <p:tgtEl>
                                          <p:spTgt spid="62"/>
                                        </p:tgtEl>
                                        <p:attrNameLst>
                                          <p:attrName>ppt_x</p:attrName>
                                          <p:attrName>ppt_y</p:attrName>
                                        </p:attrNameLst>
                                      </p:cBhvr>
                                      <p:rCtr x="0" y="4562"/>
                                    </p:animMotion>
                                  </p:childTnLst>
                                </p:cTn>
                              </p:par>
                              <p:par>
                                <p:cTn id="19" presetID="10" presetClass="entr" presetSubtype="0" fill="hold" grpId="0" nodeType="withEffect">
                                  <p:stCondLst>
                                    <p:cond delay="10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500"/>
                                        <p:tgtEl>
                                          <p:spTgt spid="64"/>
                                        </p:tgtEl>
                                      </p:cBhvr>
                                    </p:animEffect>
                                  </p:childTnLst>
                                </p:cTn>
                              </p:par>
                              <p:par>
                                <p:cTn id="22" presetID="42" presetClass="path" presetSubtype="0" decel="100000" fill="hold" grpId="1" nodeType="withEffect">
                                  <p:stCondLst>
                                    <p:cond delay="100"/>
                                  </p:stCondLst>
                                  <p:childTnLst>
                                    <p:animMotion origin="layout" path="M 0 7.62596E-7 L 0 0.09124 " pathEditMode="relative" rAng="0" ptsTypes="AA">
                                      <p:cBhvr>
                                        <p:cTn id="23" dur="600" spd="-100000" fill="hold"/>
                                        <p:tgtEl>
                                          <p:spTgt spid="64"/>
                                        </p:tgtEl>
                                        <p:attrNameLst>
                                          <p:attrName>ppt_x</p:attrName>
                                          <p:attrName>ppt_y</p:attrName>
                                        </p:attrNameLst>
                                      </p:cBhvr>
                                      <p:rCtr x="0" y="4562"/>
                                    </p:animMotion>
                                  </p:childTnLst>
                                </p:cTn>
                              </p:par>
                              <p:par>
                                <p:cTn id="24" presetID="10" presetClass="entr" presetSubtype="0" fill="hold" grpId="0" nodeType="withEffect">
                                  <p:stCondLst>
                                    <p:cond delay="20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500"/>
                                        <p:tgtEl>
                                          <p:spTgt spid="63"/>
                                        </p:tgtEl>
                                      </p:cBhvr>
                                    </p:animEffect>
                                  </p:childTnLst>
                                </p:cTn>
                              </p:par>
                              <p:par>
                                <p:cTn id="27" presetID="42" presetClass="path" presetSubtype="0" decel="100000" fill="hold" grpId="1" nodeType="withEffect">
                                  <p:stCondLst>
                                    <p:cond delay="200"/>
                                  </p:stCondLst>
                                  <p:childTnLst>
                                    <p:animMotion origin="layout" path="M 0 7.62596E-7 L 0 0.09124 " pathEditMode="relative" rAng="0" ptsTypes="AA">
                                      <p:cBhvr>
                                        <p:cTn id="28" dur="600" spd="-100000" fill="hold"/>
                                        <p:tgtEl>
                                          <p:spTgt spid="63"/>
                                        </p:tgtEl>
                                        <p:attrNameLst>
                                          <p:attrName>ppt_x</p:attrName>
                                          <p:attrName>ppt_y</p:attrName>
                                        </p:attrNameLst>
                                      </p:cBhvr>
                                      <p:rCtr x="0" y="45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62" grpId="0"/>
      <p:bldP spid="62" grpId="1"/>
      <p:bldP spid="63" grpId="0"/>
      <p:bldP spid="63" grpId="1"/>
      <p:bldP spid="64" grpId="0"/>
      <p:bldP spid="64" grpId="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bwMode="auto">
          <a:xfrm>
            <a:off x="1" y="487"/>
            <a:ext cx="12192000" cy="155679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7" name="Group 86"/>
          <p:cNvGrpSpPr/>
          <p:nvPr/>
        </p:nvGrpSpPr>
        <p:grpSpPr>
          <a:xfrm>
            <a:off x="11111871" y="469293"/>
            <a:ext cx="644101" cy="644101"/>
            <a:chOff x="457580" y="3616862"/>
            <a:chExt cx="657017" cy="657017"/>
          </a:xfrm>
        </p:grpSpPr>
        <p:sp>
          <p:nvSpPr>
            <p:cNvPr id="88" name="Oval 87"/>
            <p:cNvSpPr/>
            <p:nvPr/>
          </p:nvSpPr>
          <p:spPr bwMode="auto">
            <a:xfrm>
              <a:off x="457580" y="3616862"/>
              <a:ext cx="657017" cy="657017"/>
            </a:xfrm>
            <a:prstGeom prst="ellipse">
              <a:avLst/>
            </a:prstGeom>
            <a:solidFill>
              <a:srgbClr val="0078D7"/>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14" name="Title 13"/>
          <p:cNvSpPr>
            <a:spLocks noGrp="1"/>
          </p:cNvSpPr>
          <p:nvPr>
            <p:ph type="title"/>
          </p:nvPr>
        </p:nvSpPr>
        <p:spPr>
          <a:xfrm>
            <a:off x="269241" y="289958"/>
            <a:ext cx="11655840" cy="899537"/>
          </a:xfrm>
        </p:spPr>
        <p:txBody>
          <a:bodyPr/>
          <a:lstStyle/>
          <a:p>
            <a:pPr lvl="0">
              <a:defRPr/>
            </a:pPr>
            <a:r>
              <a:rPr lang="en-US" dirty="0">
                <a:gradFill>
                  <a:gsLst>
                    <a:gs pos="1250">
                      <a:schemeClr val="bg1"/>
                    </a:gs>
                    <a:gs pos="100000">
                      <a:schemeClr val="bg1"/>
                    </a:gs>
                  </a:gsLst>
                  <a:lin ang="5400000" scaled="0"/>
                </a:gradFill>
              </a:rPr>
              <a:t>Support business strategy with any data </a:t>
            </a:r>
          </a:p>
        </p:txBody>
      </p:sp>
      <p:grpSp>
        <p:nvGrpSpPr>
          <p:cNvPr id="5" name="Group 4"/>
          <p:cNvGrpSpPr/>
          <p:nvPr/>
        </p:nvGrpSpPr>
        <p:grpSpPr>
          <a:xfrm>
            <a:off x="269240" y="1636146"/>
            <a:ext cx="11653523" cy="4930336"/>
            <a:chOff x="274638" y="1668457"/>
            <a:chExt cx="11887200" cy="5029200"/>
          </a:xfrm>
        </p:grpSpPr>
        <p:sp>
          <p:nvSpPr>
            <p:cNvPr id="10" name="Rectangle 9"/>
            <p:cNvSpPr/>
            <p:nvPr/>
          </p:nvSpPr>
          <p:spPr bwMode="auto">
            <a:xfrm>
              <a:off x="274638" y="166845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endParaRPr>
            </a:p>
          </p:txBody>
        </p:sp>
        <p:grpSp>
          <p:nvGrpSpPr>
            <p:cNvPr id="4" name="Group 3"/>
            <p:cNvGrpSpPr/>
            <p:nvPr/>
          </p:nvGrpSpPr>
          <p:grpSpPr>
            <a:xfrm>
              <a:off x="457580" y="2263311"/>
              <a:ext cx="4297619" cy="4317375"/>
              <a:chOff x="469447" y="2263312"/>
              <a:chExt cx="4276728" cy="4296388"/>
            </a:xfrm>
          </p:grpSpPr>
          <p:sp>
            <p:nvSpPr>
              <p:cNvPr id="2" name="Oval 1"/>
              <p:cNvSpPr/>
              <p:nvPr/>
            </p:nvSpPr>
            <p:spPr bwMode="auto">
              <a:xfrm>
                <a:off x="469447" y="2263312"/>
                <a:ext cx="4276728" cy="4276728"/>
              </a:xfrm>
              <a:prstGeom prst="ellipse">
                <a:avLst/>
              </a:prstGeom>
              <a:solidFill>
                <a:schemeClr val="bg1"/>
              </a:solidFill>
              <a:ln w="28575" cap="sq">
                <a:solidFill>
                  <a:srgbClr val="EBEBEB"/>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0" rIns="182854" bIns="0" numCol="1" spcCol="0" rtlCol="0" fromWordArt="0" anchor="t" anchorCtr="0" forceAA="0" compatLnSpc="1">
                <a:prstTxWarp prst="textNoShape">
                  <a:avLst/>
                </a:prstTxWarp>
                <a:noAutofit/>
              </a:bodyPr>
              <a:lstStyle/>
              <a:p>
                <a:pPr algn="ctr" fontAlgn="base">
                  <a:lnSpc>
                    <a:spcPct val="90000"/>
                  </a:lnSpc>
                  <a:spcBef>
                    <a:spcPct val="0"/>
                  </a:spcBef>
                  <a:spcAft>
                    <a:spcPts val="600"/>
                  </a:spcAft>
                </a:pPr>
                <a:endParaRPr lang="en-US" sz="1568" b="1" dirty="0">
                  <a:gradFill>
                    <a:gsLst>
                      <a:gs pos="45536">
                        <a:schemeClr val="tx1">
                          <a:lumMod val="85000"/>
                        </a:schemeClr>
                      </a:gs>
                      <a:gs pos="70000">
                        <a:schemeClr val="tx1">
                          <a:lumMod val="85000"/>
                        </a:schemeClr>
                      </a:gs>
                    </a:gsLst>
                    <a:lin ang="5400000" scaled="0"/>
                  </a:gradFill>
                  <a:latin typeface="Segoe UI Semilight" panose="020B0402040204020203" pitchFamily="34" charset="0"/>
                  <a:cs typeface="Segoe UI Semilight" panose="020B0402040204020203" pitchFamily="34" charset="0"/>
                </a:endParaRPr>
              </a:p>
            </p:txBody>
          </p:sp>
          <p:sp>
            <p:nvSpPr>
              <p:cNvPr id="70" name="Oval 69"/>
              <p:cNvSpPr/>
              <p:nvPr/>
            </p:nvSpPr>
            <p:spPr bwMode="auto">
              <a:xfrm>
                <a:off x="1053331" y="3431080"/>
                <a:ext cx="3108960" cy="3108960"/>
              </a:xfrm>
              <a:prstGeom prst="ellipse">
                <a:avLst/>
              </a:prstGeom>
              <a:solidFill>
                <a:schemeClr val="bg1"/>
              </a:solidFill>
              <a:ln w="28575" cap="sq">
                <a:solidFill>
                  <a:srgbClr val="EBEBEB"/>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fontAlgn="base">
                  <a:lnSpc>
                    <a:spcPct val="90000"/>
                  </a:lnSpc>
                  <a:spcBef>
                    <a:spcPct val="0"/>
                  </a:spcBef>
                  <a:spcAft>
                    <a:spcPts val="600"/>
                  </a:spcAft>
                </a:pPr>
                <a:endParaRPr lang="en-US" sz="1568" b="1" dirty="0">
                  <a:gradFill>
                    <a:gsLst>
                      <a:gs pos="45536">
                        <a:schemeClr val="tx1">
                          <a:lumMod val="85000"/>
                        </a:schemeClr>
                      </a:gs>
                      <a:gs pos="70000">
                        <a:schemeClr val="tx1">
                          <a:lumMod val="85000"/>
                        </a:schemeClr>
                      </a:gs>
                    </a:gsLst>
                    <a:lin ang="5400000" scaled="0"/>
                  </a:gradFill>
                  <a:latin typeface="Segoe UI Semilight" panose="020B0402040204020203" pitchFamily="34" charset="0"/>
                  <a:cs typeface="Segoe UI Semilight" panose="020B0402040204020203" pitchFamily="34" charset="0"/>
                </a:endParaRPr>
              </a:p>
            </p:txBody>
          </p:sp>
          <p:sp>
            <p:nvSpPr>
              <p:cNvPr id="71" name="Oval 70"/>
              <p:cNvSpPr/>
              <p:nvPr/>
            </p:nvSpPr>
            <p:spPr bwMode="auto">
              <a:xfrm>
                <a:off x="1655434" y="4654945"/>
                <a:ext cx="1904755" cy="1904755"/>
              </a:xfrm>
              <a:prstGeom prst="ellipse">
                <a:avLst/>
              </a:prstGeom>
              <a:solidFill>
                <a:schemeClr val="bg1"/>
              </a:solidFill>
              <a:ln w="28575" cap="sq">
                <a:solidFill>
                  <a:srgbClr val="EBEBEB"/>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fontAlgn="base">
                  <a:lnSpc>
                    <a:spcPct val="90000"/>
                  </a:lnSpc>
                  <a:spcBef>
                    <a:spcPct val="0"/>
                  </a:spcBef>
                  <a:spcAft>
                    <a:spcPts val="600"/>
                  </a:spcAft>
                </a:pPr>
                <a:endParaRPr lang="en-US" sz="1568" b="1" dirty="0">
                  <a:gradFill>
                    <a:gsLst>
                      <a:gs pos="45536">
                        <a:schemeClr val="tx1">
                          <a:lumMod val="85000"/>
                        </a:schemeClr>
                      </a:gs>
                      <a:gs pos="70000">
                        <a:schemeClr val="tx1">
                          <a:lumMod val="85000"/>
                        </a:schemeClr>
                      </a:gs>
                    </a:gsLst>
                    <a:lin ang="5400000" scaled="0"/>
                  </a:gradFill>
                  <a:latin typeface="Segoe UI Semilight" panose="020B0402040204020203" pitchFamily="34" charset="0"/>
                  <a:cs typeface="Segoe UI Semilight" panose="020B0402040204020203" pitchFamily="34" charset="0"/>
                </a:endParaRPr>
              </a:p>
            </p:txBody>
          </p:sp>
          <p:sp>
            <p:nvSpPr>
              <p:cNvPr id="104" name="TextBox 103"/>
              <p:cNvSpPr txBox="1"/>
              <p:nvPr/>
            </p:nvSpPr>
            <p:spPr>
              <a:xfrm>
                <a:off x="1809927" y="6017596"/>
                <a:ext cx="358657" cy="168708"/>
              </a:xfrm>
              <a:prstGeom prst="rect">
                <a:avLst/>
              </a:prstGeom>
              <a:noFill/>
            </p:spPr>
            <p:txBody>
              <a:bodyPr wrap="square" lIns="0" tIns="0" rIns="0" bIns="0" rtlCol="0">
                <a:spAutoFit/>
              </a:bodyPr>
              <a:lstStyle/>
              <a:p>
                <a:pPr>
                  <a:lnSpc>
                    <a:spcPct val="90000"/>
                  </a:lnSpc>
                </a:pPr>
                <a:r>
                  <a:rPr lang="en-US" sz="1200" dirty="0">
                    <a:ln>
                      <a:solidFill>
                        <a:srgbClr val="FFFFFF">
                          <a:alpha val="0"/>
                        </a:srgbClr>
                      </a:solidFill>
                    </a:ln>
                    <a:gradFill>
                      <a:gsLst>
                        <a:gs pos="30357">
                          <a:schemeClr val="tx1"/>
                        </a:gs>
                        <a:gs pos="56000">
                          <a:schemeClr val="tx1"/>
                        </a:gs>
                      </a:gsLst>
                      <a:lin ang="5400000" scaled="0"/>
                    </a:gradFill>
                  </a:rPr>
                  <a:t>OLTP</a:t>
                </a:r>
              </a:p>
            </p:txBody>
          </p:sp>
          <p:sp>
            <p:nvSpPr>
              <p:cNvPr id="106" name="TextBox 105"/>
              <p:cNvSpPr txBox="1"/>
              <p:nvPr/>
            </p:nvSpPr>
            <p:spPr>
              <a:xfrm>
                <a:off x="2258539" y="6017596"/>
                <a:ext cx="262430" cy="169534"/>
              </a:xfrm>
              <a:prstGeom prst="rect">
                <a:avLst/>
              </a:prstGeom>
              <a:noFill/>
            </p:spPr>
            <p:txBody>
              <a:bodyPr wrap="square" lIns="0" tIns="0" rIns="0" bIns="0" rtlCol="0">
                <a:spAutoFit/>
              </a:bodyPr>
              <a:lstStyle/>
              <a:p>
                <a:pPr>
                  <a:lnSpc>
                    <a:spcPct val="90000"/>
                  </a:lnSpc>
                </a:pPr>
                <a:r>
                  <a:rPr lang="en-US" sz="1200" dirty="0">
                    <a:ln>
                      <a:solidFill>
                        <a:srgbClr val="FFFFFF">
                          <a:alpha val="0"/>
                        </a:srgbClr>
                      </a:solidFill>
                    </a:ln>
                    <a:gradFill>
                      <a:gsLst>
                        <a:gs pos="30357">
                          <a:schemeClr val="tx1"/>
                        </a:gs>
                        <a:gs pos="56000">
                          <a:schemeClr val="tx1"/>
                        </a:gs>
                      </a:gsLst>
                      <a:lin ang="5400000" scaled="0"/>
                    </a:gradFill>
                  </a:rPr>
                  <a:t>ERP</a:t>
                </a:r>
              </a:p>
            </p:txBody>
          </p:sp>
          <p:sp>
            <p:nvSpPr>
              <p:cNvPr id="108" name="TextBox 107"/>
              <p:cNvSpPr txBox="1"/>
              <p:nvPr/>
            </p:nvSpPr>
            <p:spPr>
              <a:xfrm>
                <a:off x="2607812" y="6017596"/>
                <a:ext cx="341747" cy="168708"/>
              </a:xfrm>
              <a:prstGeom prst="rect">
                <a:avLst/>
              </a:prstGeom>
              <a:noFill/>
            </p:spPr>
            <p:txBody>
              <a:bodyPr wrap="square" lIns="0" tIns="0" rIns="0" bIns="0" rtlCol="0">
                <a:spAutoFit/>
              </a:bodyPr>
              <a:lstStyle/>
              <a:p>
                <a:pPr>
                  <a:lnSpc>
                    <a:spcPct val="90000"/>
                  </a:lnSpc>
                </a:pPr>
                <a:r>
                  <a:rPr lang="en-US" sz="1200" dirty="0">
                    <a:ln>
                      <a:solidFill>
                        <a:srgbClr val="FFFFFF">
                          <a:alpha val="0"/>
                        </a:srgbClr>
                      </a:solidFill>
                    </a:ln>
                    <a:gradFill>
                      <a:gsLst>
                        <a:gs pos="30357">
                          <a:schemeClr val="tx1"/>
                        </a:gs>
                        <a:gs pos="56000">
                          <a:schemeClr val="tx1"/>
                        </a:gs>
                      </a:gsLst>
                      <a:lin ang="5400000" scaled="0"/>
                    </a:gradFill>
                  </a:rPr>
                  <a:t>CRM</a:t>
                </a:r>
              </a:p>
            </p:txBody>
          </p:sp>
          <p:sp>
            <p:nvSpPr>
              <p:cNvPr id="131" name="TextBox 130"/>
              <p:cNvSpPr txBox="1"/>
              <p:nvPr/>
            </p:nvSpPr>
            <p:spPr>
              <a:xfrm>
                <a:off x="3020296" y="6017596"/>
                <a:ext cx="355032" cy="169534"/>
              </a:xfrm>
              <a:prstGeom prst="rect">
                <a:avLst/>
              </a:prstGeom>
              <a:noFill/>
            </p:spPr>
            <p:txBody>
              <a:bodyPr wrap="square" lIns="0" tIns="0" rIns="0" bIns="0" rtlCol="0">
                <a:spAutoFit/>
              </a:bodyPr>
              <a:lstStyle/>
              <a:p>
                <a:pPr>
                  <a:lnSpc>
                    <a:spcPct val="90000"/>
                  </a:lnSpc>
                </a:pPr>
                <a:r>
                  <a:rPr lang="en-US" sz="1200" dirty="0">
                    <a:ln>
                      <a:solidFill>
                        <a:srgbClr val="FFFFFF">
                          <a:alpha val="0"/>
                        </a:srgbClr>
                      </a:solidFill>
                    </a:ln>
                    <a:gradFill>
                      <a:gsLst>
                        <a:gs pos="30357">
                          <a:schemeClr val="tx1"/>
                        </a:gs>
                        <a:gs pos="56000">
                          <a:schemeClr val="tx1"/>
                        </a:gs>
                      </a:gsLst>
                      <a:lin ang="5400000" scaled="0"/>
                    </a:gradFill>
                  </a:rPr>
                  <a:t>LOB</a:t>
                </a:r>
              </a:p>
            </p:txBody>
          </p:sp>
          <p:grpSp>
            <p:nvGrpSpPr>
              <p:cNvPr id="224" name="Group 223"/>
              <p:cNvGrpSpPr/>
              <p:nvPr/>
            </p:nvGrpSpPr>
            <p:grpSpPr>
              <a:xfrm>
                <a:off x="1807813" y="5566791"/>
                <a:ext cx="1495437" cy="403331"/>
                <a:chOff x="1358908" y="5148469"/>
                <a:chExt cx="1495437" cy="403331"/>
              </a:xfrm>
            </p:grpSpPr>
            <p:grpSp>
              <p:nvGrpSpPr>
                <p:cNvPr id="72" name="Group 71"/>
                <p:cNvGrpSpPr/>
                <p:nvPr/>
              </p:nvGrpSpPr>
              <p:grpSpPr>
                <a:xfrm>
                  <a:off x="1358908" y="5148469"/>
                  <a:ext cx="1495437" cy="213896"/>
                  <a:chOff x="470114" y="3907355"/>
                  <a:chExt cx="1775456" cy="272356"/>
                </a:xfrm>
                <a:solidFill>
                  <a:schemeClr val="bg1">
                    <a:lumMod val="85000"/>
                  </a:schemeClr>
                </a:solidFill>
              </p:grpSpPr>
              <p:grpSp>
                <p:nvGrpSpPr>
                  <p:cNvPr id="73" name="Group 72"/>
                  <p:cNvGrpSpPr/>
                  <p:nvPr/>
                </p:nvGrpSpPr>
                <p:grpSpPr>
                  <a:xfrm>
                    <a:off x="470114" y="3907356"/>
                    <a:ext cx="190624" cy="272355"/>
                    <a:chOff x="1085618" y="4018991"/>
                    <a:chExt cx="655999" cy="1249860"/>
                  </a:xfrm>
                  <a:grpFill/>
                </p:grpSpPr>
                <p:sp>
                  <p:nvSpPr>
                    <p:cNvPr id="101" name="Freeform 100"/>
                    <p:cNvSpPr/>
                    <p:nvPr/>
                  </p:nvSpPr>
                  <p:spPr>
                    <a:xfrm>
                      <a:off x="1085618" y="4030380"/>
                      <a:ext cx="655999"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102" name="Oval 101"/>
                    <p:cNvSpPr/>
                    <p:nvPr/>
                  </p:nvSpPr>
                  <p:spPr>
                    <a:xfrm>
                      <a:off x="1131951" y="4018991"/>
                      <a:ext cx="532618"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74" name="Group 73"/>
                  <p:cNvGrpSpPr/>
                  <p:nvPr/>
                </p:nvGrpSpPr>
                <p:grpSpPr>
                  <a:xfrm>
                    <a:off x="693246" y="3907355"/>
                    <a:ext cx="190625" cy="272353"/>
                    <a:chOff x="1085614" y="4018997"/>
                    <a:chExt cx="656002" cy="1249854"/>
                  </a:xfrm>
                  <a:grpFill/>
                </p:grpSpPr>
                <p:sp>
                  <p:nvSpPr>
                    <p:cNvPr id="99" name="Freeform 98"/>
                    <p:cNvSpPr/>
                    <p:nvPr/>
                  </p:nvSpPr>
                  <p:spPr>
                    <a:xfrm>
                      <a:off x="1085614" y="4030380"/>
                      <a:ext cx="656002"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100" name="Oval 99"/>
                    <p:cNvSpPr/>
                    <p:nvPr/>
                  </p:nvSpPr>
                  <p:spPr>
                    <a:xfrm>
                      <a:off x="1131951" y="4018997"/>
                      <a:ext cx="532620"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75" name="Group 74"/>
                  <p:cNvGrpSpPr/>
                  <p:nvPr/>
                </p:nvGrpSpPr>
                <p:grpSpPr>
                  <a:xfrm>
                    <a:off x="943687" y="3907355"/>
                    <a:ext cx="190625" cy="272353"/>
                    <a:chOff x="1085614" y="4018997"/>
                    <a:chExt cx="656002" cy="1249854"/>
                  </a:xfrm>
                  <a:grpFill/>
                </p:grpSpPr>
                <p:sp>
                  <p:nvSpPr>
                    <p:cNvPr id="97" name="Freeform 96"/>
                    <p:cNvSpPr/>
                    <p:nvPr/>
                  </p:nvSpPr>
                  <p:spPr>
                    <a:xfrm>
                      <a:off x="1085614" y="4030380"/>
                      <a:ext cx="656002"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98" name="Oval 97"/>
                    <p:cNvSpPr/>
                    <p:nvPr/>
                  </p:nvSpPr>
                  <p:spPr>
                    <a:xfrm>
                      <a:off x="1131951" y="4018997"/>
                      <a:ext cx="532616"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76" name="Group 75"/>
                  <p:cNvGrpSpPr/>
                  <p:nvPr/>
                </p:nvGrpSpPr>
                <p:grpSpPr>
                  <a:xfrm>
                    <a:off x="1166819" y="3907355"/>
                    <a:ext cx="190625" cy="272353"/>
                    <a:chOff x="1085614" y="4018997"/>
                    <a:chExt cx="656002" cy="1249854"/>
                  </a:xfrm>
                  <a:grpFill/>
                </p:grpSpPr>
                <p:sp>
                  <p:nvSpPr>
                    <p:cNvPr id="95" name="Freeform 94"/>
                    <p:cNvSpPr/>
                    <p:nvPr/>
                  </p:nvSpPr>
                  <p:spPr>
                    <a:xfrm>
                      <a:off x="1085614" y="4030380"/>
                      <a:ext cx="656002"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96" name="Oval 95"/>
                    <p:cNvSpPr/>
                    <p:nvPr/>
                  </p:nvSpPr>
                  <p:spPr>
                    <a:xfrm>
                      <a:off x="1131951" y="4018997"/>
                      <a:ext cx="532616"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77" name="Group 76"/>
                  <p:cNvGrpSpPr/>
                  <p:nvPr/>
                </p:nvGrpSpPr>
                <p:grpSpPr>
                  <a:xfrm>
                    <a:off x="1390737" y="3907355"/>
                    <a:ext cx="190625" cy="272353"/>
                    <a:chOff x="1085614" y="4018997"/>
                    <a:chExt cx="656002" cy="1249854"/>
                  </a:xfrm>
                  <a:grpFill/>
                </p:grpSpPr>
                <p:sp>
                  <p:nvSpPr>
                    <p:cNvPr id="93" name="Freeform 92"/>
                    <p:cNvSpPr/>
                    <p:nvPr/>
                  </p:nvSpPr>
                  <p:spPr>
                    <a:xfrm>
                      <a:off x="1085614" y="4030380"/>
                      <a:ext cx="656002"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94" name="Oval 93"/>
                    <p:cNvSpPr/>
                    <p:nvPr/>
                  </p:nvSpPr>
                  <p:spPr>
                    <a:xfrm>
                      <a:off x="1131951" y="4018997"/>
                      <a:ext cx="532616"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78" name="Group 77"/>
                  <p:cNvGrpSpPr/>
                  <p:nvPr/>
                </p:nvGrpSpPr>
                <p:grpSpPr>
                  <a:xfrm>
                    <a:off x="1613869" y="3907355"/>
                    <a:ext cx="190625" cy="272353"/>
                    <a:chOff x="1085614" y="4018997"/>
                    <a:chExt cx="656002" cy="1249854"/>
                  </a:xfrm>
                  <a:grpFill/>
                </p:grpSpPr>
                <p:sp>
                  <p:nvSpPr>
                    <p:cNvPr id="85" name="Freeform 84"/>
                    <p:cNvSpPr/>
                    <p:nvPr/>
                  </p:nvSpPr>
                  <p:spPr>
                    <a:xfrm>
                      <a:off x="1085614" y="4030380"/>
                      <a:ext cx="656002"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92" name="Oval 91"/>
                    <p:cNvSpPr/>
                    <p:nvPr/>
                  </p:nvSpPr>
                  <p:spPr>
                    <a:xfrm>
                      <a:off x="1131951" y="4018997"/>
                      <a:ext cx="532616"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79" name="Group 78"/>
                  <p:cNvGrpSpPr/>
                  <p:nvPr/>
                </p:nvGrpSpPr>
                <p:grpSpPr>
                  <a:xfrm>
                    <a:off x="1831813" y="3907355"/>
                    <a:ext cx="190625" cy="272353"/>
                    <a:chOff x="1085614" y="4018997"/>
                    <a:chExt cx="656002" cy="1249854"/>
                  </a:xfrm>
                  <a:grpFill/>
                </p:grpSpPr>
                <p:sp>
                  <p:nvSpPr>
                    <p:cNvPr id="83" name="Freeform 82"/>
                    <p:cNvSpPr/>
                    <p:nvPr/>
                  </p:nvSpPr>
                  <p:spPr>
                    <a:xfrm>
                      <a:off x="1085614" y="4030380"/>
                      <a:ext cx="656002" cy="1238471"/>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84" name="Oval 83"/>
                    <p:cNvSpPr/>
                    <p:nvPr/>
                  </p:nvSpPr>
                  <p:spPr>
                    <a:xfrm>
                      <a:off x="1131951" y="4018997"/>
                      <a:ext cx="532616"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nvGrpSpPr>
                  <p:cNvPr id="80" name="Group 79"/>
                  <p:cNvGrpSpPr/>
                  <p:nvPr/>
                </p:nvGrpSpPr>
                <p:grpSpPr>
                  <a:xfrm>
                    <a:off x="2054945" y="3907356"/>
                    <a:ext cx="190625" cy="262997"/>
                    <a:chOff x="1085614" y="4019002"/>
                    <a:chExt cx="656002" cy="1206917"/>
                  </a:xfrm>
                  <a:grpFill/>
                </p:grpSpPr>
                <p:sp>
                  <p:nvSpPr>
                    <p:cNvPr id="81" name="Freeform 80"/>
                    <p:cNvSpPr/>
                    <p:nvPr/>
                  </p:nvSpPr>
                  <p:spPr>
                    <a:xfrm>
                      <a:off x="1085614" y="4030379"/>
                      <a:ext cx="656002"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82" name="Oval 81"/>
                    <p:cNvSpPr/>
                    <p:nvPr/>
                  </p:nvSpPr>
                  <p:spPr>
                    <a:xfrm>
                      <a:off x="1131951" y="4019002"/>
                      <a:ext cx="532616" cy="23768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grpSp>
            <p:sp>
              <p:nvSpPr>
                <p:cNvPr id="105" name="Freeform 104"/>
                <p:cNvSpPr/>
                <p:nvPr/>
              </p:nvSpPr>
              <p:spPr>
                <a:xfrm>
                  <a:off x="1427331" y="5278833"/>
                  <a:ext cx="205799" cy="27166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107" name="Freeform 106"/>
                <p:cNvSpPr/>
                <p:nvPr/>
              </p:nvSpPr>
              <p:spPr>
                <a:xfrm>
                  <a:off x="1827622" y="5280136"/>
                  <a:ext cx="205799" cy="27166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109" name="Freeform 108"/>
                <p:cNvSpPr/>
                <p:nvPr/>
              </p:nvSpPr>
              <p:spPr>
                <a:xfrm>
                  <a:off x="2208795" y="5278833"/>
                  <a:ext cx="205799" cy="27166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sp>
              <p:nvSpPr>
                <p:cNvPr id="132" name="Freeform 131"/>
                <p:cNvSpPr/>
                <p:nvPr/>
              </p:nvSpPr>
              <p:spPr>
                <a:xfrm>
                  <a:off x="2585950" y="5276426"/>
                  <a:ext cx="205799" cy="262247"/>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a:solidFill>
                      <a:srgbClr val="FFFFFF"/>
                    </a:solidFill>
                  </a:endParaRPr>
                </a:p>
              </p:txBody>
            </p:sp>
          </p:grpSp>
          <p:sp>
            <p:nvSpPr>
              <p:cNvPr id="206" name="Freeform 13"/>
              <p:cNvSpPr>
                <a:spLocks noChangeAspect="1" noEditPoints="1"/>
              </p:cNvSpPr>
              <p:nvPr/>
            </p:nvSpPr>
            <p:spPr bwMode="black">
              <a:xfrm>
                <a:off x="3303250" y="3078415"/>
                <a:ext cx="279287" cy="221723"/>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p>
                <a:pPr defTabSz="740598">
                  <a:lnSpc>
                    <a:spcPct val="90000"/>
                  </a:lnSpc>
                </a:pPr>
                <a:endParaRPr lang="en-US" sz="1050" spc="-122">
                  <a:solidFill>
                    <a:schemeClr val="tx1">
                      <a:lumMod val="50000"/>
                    </a:schemeClr>
                  </a:solidFill>
                  <a:latin typeface="+mj-lt"/>
                </a:endParaRPr>
              </a:p>
            </p:txBody>
          </p:sp>
          <p:sp>
            <p:nvSpPr>
              <p:cNvPr id="209" name="Frame 5"/>
              <p:cNvSpPr>
                <a:spLocks noChangeAspect="1"/>
              </p:cNvSpPr>
              <p:nvPr/>
            </p:nvSpPr>
            <p:spPr bwMode="auto">
              <a:xfrm>
                <a:off x="2286656" y="3070997"/>
                <a:ext cx="253706" cy="236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12" tIns="54856" rIns="54856" bIns="109712" numCol="1" spcCol="0" rtlCol="0" fromWordArt="0" anchor="b" anchorCtr="0" forceAA="0" compatLnSpc="1">
                <a:prstTxWarp prst="textNoShape">
                  <a:avLst/>
                </a:prstTxWarp>
                <a:noAutofit/>
              </a:bodyPr>
              <a:lstStyle/>
              <a:p>
                <a:pPr algn="ctr" defTabSz="1096709" fontAlgn="base">
                  <a:lnSpc>
                    <a:spcPct val="90000"/>
                  </a:lnSpc>
                  <a:spcBef>
                    <a:spcPct val="0"/>
                  </a:spcBef>
                  <a:spcAft>
                    <a:spcPct val="0"/>
                  </a:spcAft>
                </a:pPr>
                <a:endParaRPr lang="en-US" sz="1200" spc="-6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2" name="Freeform 92"/>
              <p:cNvSpPr>
                <a:spLocks noChangeAspect="1" noEditPoints="1"/>
              </p:cNvSpPr>
              <p:nvPr/>
            </p:nvSpPr>
            <p:spPr bwMode="auto">
              <a:xfrm>
                <a:off x="3869789" y="3096206"/>
                <a:ext cx="353799" cy="186141"/>
              </a:xfrm>
              <a:custGeom>
                <a:avLst/>
                <a:gdLst>
                  <a:gd name="T0" fmla="*/ 1254 w 1254"/>
                  <a:gd name="T1" fmla="*/ 0 h 708"/>
                  <a:gd name="T2" fmla="*/ 1254 w 1254"/>
                  <a:gd name="T3" fmla="*/ 708 h 708"/>
                  <a:gd name="T4" fmla="*/ 744 w 1254"/>
                  <a:gd name="T5" fmla="*/ 708 h 708"/>
                  <a:gd name="T6" fmla="*/ 744 w 1254"/>
                  <a:gd name="T7" fmla="*/ 474 h 708"/>
                  <a:gd name="T8" fmla="*/ 380 w 1254"/>
                  <a:gd name="T9" fmla="*/ 542 h 708"/>
                  <a:gd name="T10" fmla="*/ 370 w 1254"/>
                  <a:gd name="T11" fmla="*/ 592 h 708"/>
                  <a:gd name="T12" fmla="*/ 220 w 1254"/>
                  <a:gd name="T13" fmla="*/ 461 h 708"/>
                  <a:gd name="T14" fmla="*/ 408 w 1254"/>
                  <a:gd name="T15" fmla="*/ 397 h 708"/>
                  <a:gd name="T16" fmla="*/ 399 w 1254"/>
                  <a:gd name="T17" fmla="*/ 443 h 708"/>
                  <a:gd name="T18" fmla="*/ 744 w 1254"/>
                  <a:gd name="T19" fmla="*/ 417 h 708"/>
                  <a:gd name="T20" fmla="*/ 744 w 1254"/>
                  <a:gd name="T21" fmla="*/ 286 h 708"/>
                  <a:gd name="T22" fmla="*/ 748 w 1254"/>
                  <a:gd name="T23" fmla="*/ 286 h 708"/>
                  <a:gd name="T24" fmla="*/ 804 w 1254"/>
                  <a:gd name="T25" fmla="*/ 288 h 708"/>
                  <a:gd name="T26" fmla="*/ 804 w 1254"/>
                  <a:gd name="T27" fmla="*/ 398 h 708"/>
                  <a:gd name="T28" fmla="*/ 909 w 1254"/>
                  <a:gd name="T29" fmla="*/ 354 h 708"/>
                  <a:gd name="T30" fmla="*/ 925 w 1254"/>
                  <a:gd name="T31" fmla="*/ 377 h 708"/>
                  <a:gd name="T32" fmla="*/ 804 w 1254"/>
                  <a:gd name="T33" fmla="*/ 447 h 708"/>
                  <a:gd name="T34" fmla="*/ 804 w 1254"/>
                  <a:gd name="T35" fmla="*/ 648 h 708"/>
                  <a:gd name="T36" fmla="*/ 1194 w 1254"/>
                  <a:gd name="T37" fmla="*/ 648 h 708"/>
                  <a:gd name="T38" fmla="*/ 1194 w 1254"/>
                  <a:gd name="T39" fmla="*/ 60 h 708"/>
                  <a:gd name="T40" fmla="*/ 804 w 1254"/>
                  <a:gd name="T41" fmla="*/ 60 h 708"/>
                  <a:gd name="T42" fmla="*/ 804 w 1254"/>
                  <a:gd name="T43" fmla="*/ 137 h 708"/>
                  <a:gd name="T44" fmla="*/ 744 w 1254"/>
                  <a:gd name="T45" fmla="*/ 142 h 708"/>
                  <a:gd name="T46" fmla="*/ 744 w 1254"/>
                  <a:gd name="T47" fmla="*/ 0 h 708"/>
                  <a:gd name="T48" fmla="*/ 1254 w 1254"/>
                  <a:gd name="T49" fmla="*/ 0 h 708"/>
                  <a:gd name="T50" fmla="*/ 450 w 1254"/>
                  <a:gd name="T51" fmla="*/ 648 h 708"/>
                  <a:gd name="T52" fmla="*/ 60 w 1254"/>
                  <a:gd name="T53" fmla="*/ 648 h 708"/>
                  <a:gd name="T54" fmla="*/ 60 w 1254"/>
                  <a:gd name="T55" fmla="*/ 60 h 708"/>
                  <a:gd name="T56" fmla="*/ 450 w 1254"/>
                  <a:gd name="T57" fmla="*/ 60 h 708"/>
                  <a:gd name="T58" fmla="*/ 450 w 1254"/>
                  <a:gd name="T59" fmla="*/ 261 h 708"/>
                  <a:gd name="T60" fmla="*/ 329 w 1254"/>
                  <a:gd name="T61" fmla="*/ 331 h 708"/>
                  <a:gd name="T62" fmla="*/ 345 w 1254"/>
                  <a:gd name="T63" fmla="*/ 354 h 708"/>
                  <a:gd name="T64" fmla="*/ 450 w 1254"/>
                  <a:gd name="T65" fmla="*/ 310 h 708"/>
                  <a:gd name="T66" fmla="*/ 450 w 1254"/>
                  <a:gd name="T67" fmla="*/ 420 h 708"/>
                  <a:gd name="T68" fmla="*/ 506 w 1254"/>
                  <a:gd name="T69" fmla="*/ 422 h 708"/>
                  <a:gd name="T70" fmla="*/ 510 w 1254"/>
                  <a:gd name="T71" fmla="*/ 422 h 708"/>
                  <a:gd name="T72" fmla="*/ 510 w 1254"/>
                  <a:gd name="T73" fmla="*/ 291 h 708"/>
                  <a:gd name="T74" fmla="*/ 855 w 1254"/>
                  <a:gd name="T75" fmla="*/ 265 h 708"/>
                  <a:gd name="T76" fmla="*/ 846 w 1254"/>
                  <a:gd name="T77" fmla="*/ 311 h 708"/>
                  <a:gd name="T78" fmla="*/ 1034 w 1254"/>
                  <a:gd name="T79" fmla="*/ 247 h 708"/>
                  <a:gd name="T80" fmla="*/ 884 w 1254"/>
                  <a:gd name="T81" fmla="*/ 116 h 708"/>
                  <a:gd name="T82" fmla="*/ 875 w 1254"/>
                  <a:gd name="T83" fmla="*/ 166 h 708"/>
                  <a:gd name="T84" fmla="*/ 510 w 1254"/>
                  <a:gd name="T85" fmla="*/ 234 h 708"/>
                  <a:gd name="T86" fmla="*/ 510 w 1254"/>
                  <a:gd name="T87" fmla="*/ 0 h 708"/>
                  <a:gd name="T88" fmla="*/ 0 w 1254"/>
                  <a:gd name="T89" fmla="*/ 0 h 708"/>
                  <a:gd name="T90" fmla="*/ 0 w 1254"/>
                  <a:gd name="T91" fmla="*/ 708 h 708"/>
                  <a:gd name="T92" fmla="*/ 510 w 1254"/>
                  <a:gd name="T93" fmla="*/ 708 h 708"/>
                  <a:gd name="T94" fmla="*/ 510 w 1254"/>
                  <a:gd name="T95" fmla="*/ 566 h 708"/>
                  <a:gd name="T96" fmla="*/ 450 w 1254"/>
                  <a:gd name="T97" fmla="*/ 571 h 708"/>
                  <a:gd name="T98" fmla="*/ 450 w 1254"/>
                  <a:gd name="T99" fmla="*/ 64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4" h="708">
                    <a:moveTo>
                      <a:pt x="1254" y="0"/>
                    </a:moveTo>
                    <a:cubicBezTo>
                      <a:pt x="1254" y="708"/>
                      <a:pt x="1254" y="708"/>
                      <a:pt x="1254" y="708"/>
                    </a:cubicBezTo>
                    <a:cubicBezTo>
                      <a:pt x="744" y="708"/>
                      <a:pt x="744" y="708"/>
                      <a:pt x="744" y="708"/>
                    </a:cubicBezTo>
                    <a:cubicBezTo>
                      <a:pt x="744" y="474"/>
                      <a:pt x="744" y="474"/>
                      <a:pt x="744" y="474"/>
                    </a:cubicBezTo>
                    <a:cubicBezTo>
                      <a:pt x="647" y="514"/>
                      <a:pt x="519" y="550"/>
                      <a:pt x="380" y="542"/>
                    </a:cubicBezTo>
                    <a:cubicBezTo>
                      <a:pt x="370" y="592"/>
                      <a:pt x="370" y="592"/>
                      <a:pt x="370" y="592"/>
                    </a:cubicBezTo>
                    <a:cubicBezTo>
                      <a:pt x="220" y="461"/>
                      <a:pt x="220" y="461"/>
                      <a:pt x="220" y="461"/>
                    </a:cubicBezTo>
                    <a:cubicBezTo>
                      <a:pt x="408" y="397"/>
                      <a:pt x="408" y="397"/>
                      <a:pt x="408" y="397"/>
                    </a:cubicBezTo>
                    <a:cubicBezTo>
                      <a:pt x="399" y="443"/>
                      <a:pt x="399" y="443"/>
                      <a:pt x="399" y="443"/>
                    </a:cubicBezTo>
                    <a:cubicBezTo>
                      <a:pt x="531" y="462"/>
                      <a:pt x="653" y="442"/>
                      <a:pt x="744" y="417"/>
                    </a:cubicBezTo>
                    <a:cubicBezTo>
                      <a:pt x="744" y="286"/>
                      <a:pt x="744" y="286"/>
                      <a:pt x="744" y="286"/>
                    </a:cubicBezTo>
                    <a:cubicBezTo>
                      <a:pt x="746" y="286"/>
                      <a:pt x="747" y="286"/>
                      <a:pt x="748" y="286"/>
                    </a:cubicBezTo>
                    <a:cubicBezTo>
                      <a:pt x="767" y="286"/>
                      <a:pt x="786" y="286"/>
                      <a:pt x="804" y="288"/>
                    </a:cubicBezTo>
                    <a:cubicBezTo>
                      <a:pt x="804" y="398"/>
                      <a:pt x="804" y="398"/>
                      <a:pt x="804" y="398"/>
                    </a:cubicBezTo>
                    <a:cubicBezTo>
                      <a:pt x="869" y="376"/>
                      <a:pt x="908" y="355"/>
                      <a:pt x="909" y="354"/>
                    </a:cubicBezTo>
                    <a:cubicBezTo>
                      <a:pt x="925" y="377"/>
                      <a:pt x="925" y="377"/>
                      <a:pt x="925" y="377"/>
                    </a:cubicBezTo>
                    <a:cubicBezTo>
                      <a:pt x="921" y="380"/>
                      <a:pt x="876" y="412"/>
                      <a:pt x="804" y="447"/>
                    </a:cubicBezTo>
                    <a:cubicBezTo>
                      <a:pt x="804" y="648"/>
                      <a:pt x="804" y="648"/>
                      <a:pt x="804" y="648"/>
                    </a:cubicBezTo>
                    <a:cubicBezTo>
                      <a:pt x="1194" y="648"/>
                      <a:pt x="1194" y="648"/>
                      <a:pt x="1194" y="648"/>
                    </a:cubicBezTo>
                    <a:cubicBezTo>
                      <a:pt x="1194" y="60"/>
                      <a:pt x="1194" y="60"/>
                      <a:pt x="1194" y="60"/>
                    </a:cubicBezTo>
                    <a:cubicBezTo>
                      <a:pt x="804" y="60"/>
                      <a:pt x="804" y="60"/>
                      <a:pt x="804" y="60"/>
                    </a:cubicBezTo>
                    <a:cubicBezTo>
                      <a:pt x="804" y="137"/>
                      <a:pt x="804" y="137"/>
                      <a:pt x="804" y="137"/>
                    </a:cubicBezTo>
                    <a:cubicBezTo>
                      <a:pt x="784" y="138"/>
                      <a:pt x="764" y="140"/>
                      <a:pt x="744" y="142"/>
                    </a:cubicBezTo>
                    <a:cubicBezTo>
                      <a:pt x="744" y="0"/>
                      <a:pt x="744" y="0"/>
                      <a:pt x="744" y="0"/>
                    </a:cubicBezTo>
                    <a:lnTo>
                      <a:pt x="1254" y="0"/>
                    </a:lnTo>
                    <a:close/>
                    <a:moveTo>
                      <a:pt x="450" y="648"/>
                    </a:moveTo>
                    <a:cubicBezTo>
                      <a:pt x="60" y="648"/>
                      <a:pt x="60" y="648"/>
                      <a:pt x="60" y="648"/>
                    </a:cubicBezTo>
                    <a:cubicBezTo>
                      <a:pt x="60" y="60"/>
                      <a:pt x="60" y="60"/>
                      <a:pt x="60" y="60"/>
                    </a:cubicBezTo>
                    <a:cubicBezTo>
                      <a:pt x="450" y="60"/>
                      <a:pt x="450" y="60"/>
                      <a:pt x="450" y="60"/>
                    </a:cubicBezTo>
                    <a:cubicBezTo>
                      <a:pt x="450" y="261"/>
                      <a:pt x="450" y="261"/>
                      <a:pt x="450" y="261"/>
                    </a:cubicBezTo>
                    <a:cubicBezTo>
                      <a:pt x="378" y="296"/>
                      <a:pt x="333" y="328"/>
                      <a:pt x="329" y="331"/>
                    </a:cubicBezTo>
                    <a:cubicBezTo>
                      <a:pt x="345" y="354"/>
                      <a:pt x="345" y="354"/>
                      <a:pt x="345" y="354"/>
                    </a:cubicBezTo>
                    <a:cubicBezTo>
                      <a:pt x="346" y="353"/>
                      <a:pt x="385" y="332"/>
                      <a:pt x="450" y="310"/>
                    </a:cubicBezTo>
                    <a:cubicBezTo>
                      <a:pt x="450" y="420"/>
                      <a:pt x="450" y="420"/>
                      <a:pt x="450" y="420"/>
                    </a:cubicBezTo>
                    <a:cubicBezTo>
                      <a:pt x="468" y="422"/>
                      <a:pt x="487" y="422"/>
                      <a:pt x="506" y="422"/>
                    </a:cubicBezTo>
                    <a:cubicBezTo>
                      <a:pt x="507" y="422"/>
                      <a:pt x="508" y="422"/>
                      <a:pt x="510" y="422"/>
                    </a:cubicBezTo>
                    <a:cubicBezTo>
                      <a:pt x="510" y="291"/>
                      <a:pt x="510" y="291"/>
                      <a:pt x="510" y="291"/>
                    </a:cubicBezTo>
                    <a:cubicBezTo>
                      <a:pt x="601" y="266"/>
                      <a:pt x="723" y="246"/>
                      <a:pt x="855" y="265"/>
                    </a:cubicBezTo>
                    <a:cubicBezTo>
                      <a:pt x="846" y="311"/>
                      <a:pt x="846" y="311"/>
                      <a:pt x="846" y="311"/>
                    </a:cubicBezTo>
                    <a:cubicBezTo>
                      <a:pt x="1034" y="247"/>
                      <a:pt x="1034" y="247"/>
                      <a:pt x="1034" y="247"/>
                    </a:cubicBezTo>
                    <a:cubicBezTo>
                      <a:pt x="884" y="116"/>
                      <a:pt x="884" y="116"/>
                      <a:pt x="884" y="116"/>
                    </a:cubicBezTo>
                    <a:cubicBezTo>
                      <a:pt x="875" y="166"/>
                      <a:pt x="875" y="166"/>
                      <a:pt x="875" y="166"/>
                    </a:cubicBezTo>
                    <a:cubicBezTo>
                      <a:pt x="735" y="158"/>
                      <a:pt x="607" y="194"/>
                      <a:pt x="510" y="234"/>
                    </a:cubicBezTo>
                    <a:cubicBezTo>
                      <a:pt x="510" y="0"/>
                      <a:pt x="510" y="0"/>
                      <a:pt x="510" y="0"/>
                    </a:cubicBezTo>
                    <a:cubicBezTo>
                      <a:pt x="0" y="0"/>
                      <a:pt x="0" y="0"/>
                      <a:pt x="0" y="0"/>
                    </a:cubicBezTo>
                    <a:cubicBezTo>
                      <a:pt x="0" y="708"/>
                      <a:pt x="0" y="708"/>
                      <a:pt x="0" y="708"/>
                    </a:cubicBezTo>
                    <a:cubicBezTo>
                      <a:pt x="510" y="708"/>
                      <a:pt x="510" y="708"/>
                      <a:pt x="510" y="708"/>
                    </a:cubicBezTo>
                    <a:cubicBezTo>
                      <a:pt x="510" y="566"/>
                      <a:pt x="510" y="566"/>
                      <a:pt x="510" y="566"/>
                    </a:cubicBezTo>
                    <a:cubicBezTo>
                      <a:pt x="490" y="568"/>
                      <a:pt x="470" y="570"/>
                      <a:pt x="450" y="571"/>
                    </a:cubicBezTo>
                    <a:lnTo>
                      <a:pt x="450" y="648"/>
                    </a:lnTo>
                    <a:close/>
                  </a:path>
                </a:pathLst>
              </a:custGeom>
              <a:solidFill>
                <a:schemeClr val="tx1"/>
              </a:solidFill>
              <a:ln>
                <a:noFill/>
              </a:ln>
            </p:spPr>
            <p:txBody>
              <a:bodyPr vert="horz" wrap="square" lIns="91418" tIns="45709" rIns="91418" bIns="45709" numCol="1" anchor="t" anchorCtr="0" compatLnSpc="1">
                <a:prstTxWarp prst="textNoShape">
                  <a:avLst/>
                </a:prstTxWarp>
              </a:bodyPr>
              <a:lstStyle/>
              <a:p>
                <a:pPr>
                  <a:lnSpc>
                    <a:spcPct val="90000"/>
                  </a:lnSpc>
                </a:pPr>
                <a:endParaRPr lang="en-US" sz="1050" dirty="0">
                  <a:gradFill>
                    <a:gsLst>
                      <a:gs pos="0">
                        <a:schemeClr val="bg1"/>
                      </a:gs>
                      <a:gs pos="100000">
                        <a:schemeClr val="bg1"/>
                      </a:gs>
                    </a:gsLst>
                    <a:lin ang="5400000" scaled="0"/>
                  </a:gradFill>
                  <a:latin typeface="+mj-lt"/>
                </a:endParaRPr>
              </a:p>
            </p:txBody>
          </p:sp>
          <p:sp>
            <p:nvSpPr>
              <p:cNvPr id="116" name="Freeform 738"/>
              <p:cNvSpPr>
                <a:spLocks noChangeAspect="1" noEditPoints="1"/>
              </p:cNvSpPr>
              <p:nvPr/>
            </p:nvSpPr>
            <p:spPr bwMode="auto">
              <a:xfrm>
                <a:off x="1389705" y="4211622"/>
                <a:ext cx="289926" cy="291469"/>
              </a:xfrm>
              <a:custGeom>
                <a:avLst/>
                <a:gdLst>
                  <a:gd name="T0" fmla="*/ 81 w 188"/>
                  <a:gd name="T1" fmla="*/ 89 h 189"/>
                  <a:gd name="T2" fmla="*/ 79 w 188"/>
                  <a:gd name="T3" fmla="*/ 102 h 189"/>
                  <a:gd name="T4" fmla="*/ 91 w 188"/>
                  <a:gd name="T5" fmla="*/ 112 h 189"/>
                  <a:gd name="T6" fmla="*/ 102 w 188"/>
                  <a:gd name="T7" fmla="*/ 102 h 189"/>
                  <a:gd name="T8" fmla="*/ 94 w 188"/>
                  <a:gd name="T9" fmla="*/ 102 h 189"/>
                  <a:gd name="T10" fmla="*/ 89 w 188"/>
                  <a:gd name="T11" fmla="*/ 104 h 189"/>
                  <a:gd name="T12" fmla="*/ 85 w 188"/>
                  <a:gd name="T13" fmla="*/ 96 h 189"/>
                  <a:gd name="T14" fmla="*/ 91 w 188"/>
                  <a:gd name="T15" fmla="*/ 85 h 189"/>
                  <a:gd name="T16" fmla="*/ 58 w 188"/>
                  <a:gd name="T17" fmla="*/ 66 h 189"/>
                  <a:gd name="T18" fmla="*/ 48 w 188"/>
                  <a:gd name="T19" fmla="*/ 116 h 189"/>
                  <a:gd name="T20" fmla="*/ 91 w 188"/>
                  <a:gd name="T21" fmla="*/ 143 h 189"/>
                  <a:gd name="T22" fmla="*/ 133 w 188"/>
                  <a:gd name="T23" fmla="*/ 116 h 189"/>
                  <a:gd name="T24" fmla="*/ 133 w 188"/>
                  <a:gd name="T25" fmla="*/ 81 h 189"/>
                  <a:gd name="T26" fmla="*/ 114 w 188"/>
                  <a:gd name="T27" fmla="*/ 85 h 189"/>
                  <a:gd name="T28" fmla="*/ 115 w 188"/>
                  <a:gd name="T29" fmla="*/ 106 h 189"/>
                  <a:gd name="T30" fmla="*/ 98 w 188"/>
                  <a:gd name="T31" fmla="*/ 123 h 189"/>
                  <a:gd name="T32" fmla="*/ 75 w 188"/>
                  <a:gd name="T33" fmla="*/ 120 h 189"/>
                  <a:gd name="T34" fmla="*/ 66 w 188"/>
                  <a:gd name="T35" fmla="*/ 98 h 189"/>
                  <a:gd name="T36" fmla="*/ 75 w 188"/>
                  <a:gd name="T37" fmla="*/ 77 h 189"/>
                  <a:gd name="T38" fmla="*/ 98 w 188"/>
                  <a:gd name="T39" fmla="*/ 73 h 189"/>
                  <a:gd name="T40" fmla="*/ 117 w 188"/>
                  <a:gd name="T41" fmla="*/ 62 h 189"/>
                  <a:gd name="T42" fmla="*/ 91 w 188"/>
                  <a:gd name="T43" fmla="*/ 52 h 189"/>
                  <a:gd name="T44" fmla="*/ 129 w 188"/>
                  <a:gd name="T45" fmla="*/ 60 h 189"/>
                  <a:gd name="T46" fmla="*/ 142 w 188"/>
                  <a:gd name="T47" fmla="*/ 47 h 189"/>
                  <a:gd name="T48" fmla="*/ 66 w 188"/>
                  <a:gd name="T49" fmla="*/ 23 h 189"/>
                  <a:gd name="T50" fmla="*/ 18 w 188"/>
                  <a:gd name="T51" fmla="*/ 73 h 189"/>
                  <a:gd name="T52" fmla="*/ 29 w 188"/>
                  <a:gd name="T53" fmla="*/ 144 h 189"/>
                  <a:gd name="T54" fmla="*/ 91 w 188"/>
                  <a:gd name="T55" fmla="*/ 175 h 189"/>
                  <a:gd name="T56" fmla="*/ 154 w 188"/>
                  <a:gd name="T57" fmla="*/ 144 h 189"/>
                  <a:gd name="T58" fmla="*/ 165 w 188"/>
                  <a:gd name="T59" fmla="*/ 79 h 189"/>
                  <a:gd name="T60" fmla="*/ 142 w 188"/>
                  <a:gd name="T61" fmla="*/ 72 h 189"/>
                  <a:gd name="T62" fmla="*/ 148 w 188"/>
                  <a:gd name="T63" fmla="*/ 98 h 189"/>
                  <a:gd name="T64" fmla="*/ 114 w 188"/>
                  <a:gd name="T65" fmla="*/ 152 h 189"/>
                  <a:gd name="T66" fmla="*/ 50 w 188"/>
                  <a:gd name="T67" fmla="*/ 139 h 189"/>
                  <a:gd name="T68" fmla="*/ 37 w 188"/>
                  <a:gd name="T69" fmla="*/ 75 h 189"/>
                  <a:gd name="T70" fmla="*/ 91 w 188"/>
                  <a:gd name="T71" fmla="*/ 41 h 189"/>
                  <a:gd name="T72" fmla="*/ 117 w 188"/>
                  <a:gd name="T73" fmla="*/ 47 h 189"/>
                  <a:gd name="T74" fmla="*/ 110 w 188"/>
                  <a:gd name="T75" fmla="*/ 23 h 189"/>
                  <a:gd name="T76" fmla="*/ 156 w 188"/>
                  <a:gd name="T77" fmla="*/ 33 h 189"/>
                  <a:gd name="T78" fmla="*/ 179 w 188"/>
                  <a:gd name="T79" fmla="*/ 73 h 189"/>
                  <a:gd name="T80" fmla="*/ 163 w 188"/>
                  <a:gd name="T81" fmla="*/ 152 h 189"/>
                  <a:gd name="T82" fmla="*/ 91 w 188"/>
                  <a:gd name="T83" fmla="*/ 189 h 189"/>
                  <a:gd name="T84" fmla="*/ 18 w 188"/>
                  <a:gd name="T85" fmla="*/ 152 h 189"/>
                  <a:gd name="T86" fmla="*/ 4 w 188"/>
                  <a:gd name="T87" fmla="*/ 70 h 189"/>
                  <a:gd name="T88" fmla="*/ 62 w 188"/>
                  <a:gd name="T89" fmla="*/ 12 h 189"/>
                  <a:gd name="T90" fmla="*/ 137 w 188"/>
                  <a:gd name="T91" fmla="*/ 2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8" h="189">
                    <a:moveTo>
                      <a:pt x="91" y="85"/>
                    </a:moveTo>
                    <a:lnTo>
                      <a:pt x="85" y="87"/>
                    </a:lnTo>
                    <a:lnTo>
                      <a:pt x="81" y="89"/>
                    </a:lnTo>
                    <a:lnTo>
                      <a:pt x="79" y="93"/>
                    </a:lnTo>
                    <a:lnTo>
                      <a:pt x="77" y="98"/>
                    </a:lnTo>
                    <a:lnTo>
                      <a:pt x="79" y="102"/>
                    </a:lnTo>
                    <a:lnTo>
                      <a:pt x="81" y="108"/>
                    </a:lnTo>
                    <a:lnTo>
                      <a:pt x="85" y="110"/>
                    </a:lnTo>
                    <a:lnTo>
                      <a:pt x="91" y="112"/>
                    </a:lnTo>
                    <a:lnTo>
                      <a:pt x="96" y="110"/>
                    </a:lnTo>
                    <a:lnTo>
                      <a:pt x="100" y="108"/>
                    </a:lnTo>
                    <a:lnTo>
                      <a:pt x="102" y="102"/>
                    </a:lnTo>
                    <a:lnTo>
                      <a:pt x="104" y="98"/>
                    </a:lnTo>
                    <a:lnTo>
                      <a:pt x="104" y="95"/>
                    </a:lnTo>
                    <a:lnTo>
                      <a:pt x="94" y="102"/>
                    </a:lnTo>
                    <a:lnTo>
                      <a:pt x="92" y="104"/>
                    </a:lnTo>
                    <a:lnTo>
                      <a:pt x="91" y="104"/>
                    </a:lnTo>
                    <a:lnTo>
                      <a:pt x="89" y="104"/>
                    </a:lnTo>
                    <a:lnTo>
                      <a:pt x="87" y="102"/>
                    </a:lnTo>
                    <a:lnTo>
                      <a:pt x="85" y="100"/>
                    </a:lnTo>
                    <a:lnTo>
                      <a:pt x="85" y="96"/>
                    </a:lnTo>
                    <a:lnTo>
                      <a:pt x="87" y="93"/>
                    </a:lnTo>
                    <a:lnTo>
                      <a:pt x="94" y="85"/>
                    </a:lnTo>
                    <a:lnTo>
                      <a:pt x="91" y="85"/>
                    </a:lnTo>
                    <a:close/>
                    <a:moveTo>
                      <a:pt x="91" y="52"/>
                    </a:moveTo>
                    <a:lnTo>
                      <a:pt x="73" y="56"/>
                    </a:lnTo>
                    <a:lnTo>
                      <a:pt x="58" y="66"/>
                    </a:lnTo>
                    <a:lnTo>
                      <a:pt x="48" y="81"/>
                    </a:lnTo>
                    <a:lnTo>
                      <a:pt x="46" y="98"/>
                    </a:lnTo>
                    <a:lnTo>
                      <a:pt x="48" y="116"/>
                    </a:lnTo>
                    <a:lnTo>
                      <a:pt x="58" y="129"/>
                    </a:lnTo>
                    <a:lnTo>
                      <a:pt x="73" y="141"/>
                    </a:lnTo>
                    <a:lnTo>
                      <a:pt x="91" y="143"/>
                    </a:lnTo>
                    <a:lnTo>
                      <a:pt x="108" y="141"/>
                    </a:lnTo>
                    <a:lnTo>
                      <a:pt x="123" y="129"/>
                    </a:lnTo>
                    <a:lnTo>
                      <a:pt x="133" y="116"/>
                    </a:lnTo>
                    <a:lnTo>
                      <a:pt x="137" y="98"/>
                    </a:lnTo>
                    <a:lnTo>
                      <a:pt x="135" y="89"/>
                    </a:lnTo>
                    <a:lnTo>
                      <a:pt x="133" y="81"/>
                    </a:lnTo>
                    <a:lnTo>
                      <a:pt x="127" y="72"/>
                    </a:lnTo>
                    <a:lnTo>
                      <a:pt x="125" y="72"/>
                    </a:lnTo>
                    <a:lnTo>
                      <a:pt x="114" y="85"/>
                    </a:lnTo>
                    <a:lnTo>
                      <a:pt x="115" y="91"/>
                    </a:lnTo>
                    <a:lnTo>
                      <a:pt x="117" y="98"/>
                    </a:lnTo>
                    <a:lnTo>
                      <a:pt x="115" y="106"/>
                    </a:lnTo>
                    <a:lnTo>
                      <a:pt x="112" y="114"/>
                    </a:lnTo>
                    <a:lnTo>
                      <a:pt x="106" y="120"/>
                    </a:lnTo>
                    <a:lnTo>
                      <a:pt x="98" y="123"/>
                    </a:lnTo>
                    <a:lnTo>
                      <a:pt x="91" y="123"/>
                    </a:lnTo>
                    <a:lnTo>
                      <a:pt x="83" y="123"/>
                    </a:lnTo>
                    <a:lnTo>
                      <a:pt x="75" y="120"/>
                    </a:lnTo>
                    <a:lnTo>
                      <a:pt x="69" y="114"/>
                    </a:lnTo>
                    <a:lnTo>
                      <a:pt x="66" y="106"/>
                    </a:lnTo>
                    <a:lnTo>
                      <a:pt x="66" y="98"/>
                    </a:lnTo>
                    <a:lnTo>
                      <a:pt x="66" y="91"/>
                    </a:lnTo>
                    <a:lnTo>
                      <a:pt x="69" y="83"/>
                    </a:lnTo>
                    <a:lnTo>
                      <a:pt x="75" y="77"/>
                    </a:lnTo>
                    <a:lnTo>
                      <a:pt x="83" y="73"/>
                    </a:lnTo>
                    <a:lnTo>
                      <a:pt x="91" y="72"/>
                    </a:lnTo>
                    <a:lnTo>
                      <a:pt x="98" y="73"/>
                    </a:lnTo>
                    <a:lnTo>
                      <a:pt x="104" y="75"/>
                    </a:lnTo>
                    <a:lnTo>
                      <a:pt x="117" y="64"/>
                    </a:lnTo>
                    <a:lnTo>
                      <a:pt x="117" y="62"/>
                    </a:lnTo>
                    <a:lnTo>
                      <a:pt x="108" y="56"/>
                    </a:lnTo>
                    <a:lnTo>
                      <a:pt x="100" y="54"/>
                    </a:lnTo>
                    <a:lnTo>
                      <a:pt x="91" y="52"/>
                    </a:lnTo>
                    <a:close/>
                    <a:moveTo>
                      <a:pt x="142" y="33"/>
                    </a:moveTo>
                    <a:lnTo>
                      <a:pt x="129" y="45"/>
                    </a:lnTo>
                    <a:lnTo>
                      <a:pt x="129" y="60"/>
                    </a:lnTo>
                    <a:lnTo>
                      <a:pt x="144" y="60"/>
                    </a:lnTo>
                    <a:lnTo>
                      <a:pt x="156" y="47"/>
                    </a:lnTo>
                    <a:lnTo>
                      <a:pt x="142" y="47"/>
                    </a:lnTo>
                    <a:lnTo>
                      <a:pt x="142" y="33"/>
                    </a:lnTo>
                    <a:close/>
                    <a:moveTo>
                      <a:pt x="91" y="20"/>
                    </a:moveTo>
                    <a:lnTo>
                      <a:pt x="66" y="23"/>
                    </a:lnTo>
                    <a:lnTo>
                      <a:pt x="44" y="35"/>
                    </a:lnTo>
                    <a:lnTo>
                      <a:pt x="29" y="52"/>
                    </a:lnTo>
                    <a:lnTo>
                      <a:pt x="18" y="73"/>
                    </a:lnTo>
                    <a:lnTo>
                      <a:pt x="14" y="98"/>
                    </a:lnTo>
                    <a:lnTo>
                      <a:pt x="18" y="123"/>
                    </a:lnTo>
                    <a:lnTo>
                      <a:pt x="29" y="144"/>
                    </a:lnTo>
                    <a:lnTo>
                      <a:pt x="44" y="160"/>
                    </a:lnTo>
                    <a:lnTo>
                      <a:pt x="66" y="171"/>
                    </a:lnTo>
                    <a:lnTo>
                      <a:pt x="91" y="175"/>
                    </a:lnTo>
                    <a:lnTo>
                      <a:pt x="115" y="171"/>
                    </a:lnTo>
                    <a:lnTo>
                      <a:pt x="137" y="160"/>
                    </a:lnTo>
                    <a:lnTo>
                      <a:pt x="154" y="144"/>
                    </a:lnTo>
                    <a:lnTo>
                      <a:pt x="163" y="123"/>
                    </a:lnTo>
                    <a:lnTo>
                      <a:pt x="169" y="98"/>
                    </a:lnTo>
                    <a:lnTo>
                      <a:pt x="165" y="79"/>
                    </a:lnTo>
                    <a:lnTo>
                      <a:pt x="160" y="62"/>
                    </a:lnTo>
                    <a:lnTo>
                      <a:pt x="148" y="72"/>
                    </a:lnTo>
                    <a:lnTo>
                      <a:pt x="142" y="72"/>
                    </a:lnTo>
                    <a:lnTo>
                      <a:pt x="146" y="81"/>
                    </a:lnTo>
                    <a:lnTo>
                      <a:pt x="148" y="89"/>
                    </a:lnTo>
                    <a:lnTo>
                      <a:pt x="148" y="98"/>
                    </a:lnTo>
                    <a:lnTo>
                      <a:pt x="144" y="121"/>
                    </a:lnTo>
                    <a:lnTo>
                      <a:pt x="133" y="139"/>
                    </a:lnTo>
                    <a:lnTo>
                      <a:pt x="114" y="152"/>
                    </a:lnTo>
                    <a:lnTo>
                      <a:pt x="91" y="156"/>
                    </a:lnTo>
                    <a:lnTo>
                      <a:pt x="67" y="152"/>
                    </a:lnTo>
                    <a:lnTo>
                      <a:pt x="50" y="139"/>
                    </a:lnTo>
                    <a:lnTo>
                      <a:pt x="37" y="121"/>
                    </a:lnTo>
                    <a:lnTo>
                      <a:pt x="33" y="98"/>
                    </a:lnTo>
                    <a:lnTo>
                      <a:pt x="37" y="75"/>
                    </a:lnTo>
                    <a:lnTo>
                      <a:pt x="50" y="56"/>
                    </a:lnTo>
                    <a:lnTo>
                      <a:pt x="67" y="45"/>
                    </a:lnTo>
                    <a:lnTo>
                      <a:pt x="91" y="41"/>
                    </a:lnTo>
                    <a:lnTo>
                      <a:pt x="100" y="41"/>
                    </a:lnTo>
                    <a:lnTo>
                      <a:pt x="108" y="43"/>
                    </a:lnTo>
                    <a:lnTo>
                      <a:pt x="117" y="47"/>
                    </a:lnTo>
                    <a:lnTo>
                      <a:pt x="117" y="41"/>
                    </a:lnTo>
                    <a:lnTo>
                      <a:pt x="127" y="29"/>
                    </a:lnTo>
                    <a:lnTo>
                      <a:pt x="110" y="23"/>
                    </a:lnTo>
                    <a:lnTo>
                      <a:pt x="91" y="20"/>
                    </a:lnTo>
                    <a:close/>
                    <a:moveTo>
                      <a:pt x="156" y="0"/>
                    </a:moveTo>
                    <a:lnTo>
                      <a:pt x="156" y="33"/>
                    </a:lnTo>
                    <a:lnTo>
                      <a:pt x="188" y="33"/>
                    </a:lnTo>
                    <a:lnTo>
                      <a:pt x="169" y="52"/>
                    </a:lnTo>
                    <a:lnTo>
                      <a:pt x="179" y="73"/>
                    </a:lnTo>
                    <a:lnTo>
                      <a:pt x="181" y="98"/>
                    </a:lnTo>
                    <a:lnTo>
                      <a:pt x="177" y="127"/>
                    </a:lnTo>
                    <a:lnTo>
                      <a:pt x="163" y="152"/>
                    </a:lnTo>
                    <a:lnTo>
                      <a:pt x="144" y="171"/>
                    </a:lnTo>
                    <a:lnTo>
                      <a:pt x="119" y="185"/>
                    </a:lnTo>
                    <a:lnTo>
                      <a:pt x="91" y="189"/>
                    </a:lnTo>
                    <a:lnTo>
                      <a:pt x="62" y="185"/>
                    </a:lnTo>
                    <a:lnTo>
                      <a:pt x="37" y="171"/>
                    </a:lnTo>
                    <a:lnTo>
                      <a:pt x="18" y="152"/>
                    </a:lnTo>
                    <a:lnTo>
                      <a:pt x="4" y="127"/>
                    </a:lnTo>
                    <a:lnTo>
                      <a:pt x="0" y="98"/>
                    </a:lnTo>
                    <a:lnTo>
                      <a:pt x="4" y="70"/>
                    </a:lnTo>
                    <a:lnTo>
                      <a:pt x="18" y="45"/>
                    </a:lnTo>
                    <a:lnTo>
                      <a:pt x="37" y="25"/>
                    </a:lnTo>
                    <a:lnTo>
                      <a:pt x="62" y="12"/>
                    </a:lnTo>
                    <a:lnTo>
                      <a:pt x="91" y="8"/>
                    </a:lnTo>
                    <a:lnTo>
                      <a:pt x="114" y="10"/>
                    </a:lnTo>
                    <a:lnTo>
                      <a:pt x="137" y="20"/>
                    </a:lnTo>
                    <a:lnTo>
                      <a:pt x="156" y="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568"/>
              </a:p>
            </p:txBody>
          </p:sp>
          <p:sp>
            <p:nvSpPr>
              <p:cNvPr id="117" name="Freeform 5"/>
              <p:cNvSpPr>
                <a:spLocks noChangeAspect="1" noEditPoints="1"/>
              </p:cNvSpPr>
              <p:nvPr/>
            </p:nvSpPr>
            <p:spPr bwMode="auto">
              <a:xfrm>
                <a:off x="1954003" y="4212725"/>
                <a:ext cx="227305" cy="289262"/>
              </a:xfrm>
              <a:custGeom>
                <a:avLst/>
                <a:gdLst>
                  <a:gd name="T0" fmla="*/ 3 w 78"/>
                  <a:gd name="T1" fmla="*/ 75 h 100"/>
                  <a:gd name="T2" fmla="*/ 25 w 78"/>
                  <a:gd name="T3" fmla="*/ 97 h 100"/>
                  <a:gd name="T4" fmla="*/ 44 w 78"/>
                  <a:gd name="T5" fmla="*/ 100 h 100"/>
                  <a:gd name="T6" fmla="*/ 67 w 78"/>
                  <a:gd name="T7" fmla="*/ 100 h 100"/>
                  <a:gd name="T8" fmla="*/ 78 w 78"/>
                  <a:gd name="T9" fmla="*/ 89 h 100"/>
                  <a:gd name="T10" fmla="*/ 78 w 78"/>
                  <a:gd name="T11" fmla="*/ 58 h 100"/>
                  <a:gd name="T12" fmla="*/ 69 w 78"/>
                  <a:gd name="T13" fmla="*/ 48 h 100"/>
                  <a:gd name="T14" fmla="*/ 47 w 78"/>
                  <a:gd name="T15" fmla="*/ 45 h 100"/>
                  <a:gd name="T16" fmla="*/ 48 w 78"/>
                  <a:gd name="T17" fmla="*/ 44 h 100"/>
                  <a:gd name="T18" fmla="*/ 57 w 78"/>
                  <a:gd name="T19" fmla="*/ 25 h 100"/>
                  <a:gd name="T20" fmla="*/ 31 w 78"/>
                  <a:gd name="T21" fmla="*/ 0 h 100"/>
                  <a:gd name="T22" fmla="*/ 7 w 78"/>
                  <a:gd name="T23" fmla="*/ 25 h 100"/>
                  <a:gd name="T24" fmla="*/ 11 w 78"/>
                  <a:gd name="T25" fmla="*/ 39 h 100"/>
                  <a:gd name="T26" fmla="*/ 21 w 78"/>
                  <a:gd name="T27" fmla="*/ 48 h 100"/>
                  <a:gd name="T28" fmla="*/ 22 w 78"/>
                  <a:gd name="T29" fmla="*/ 49 h 100"/>
                  <a:gd name="T30" fmla="*/ 22 w 78"/>
                  <a:gd name="T31" fmla="*/ 66 h 100"/>
                  <a:gd name="T32" fmla="*/ 17 w 78"/>
                  <a:gd name="T33" fmla="*/ 61 h 100"/>
                  <a:gd name="T34" fmla="*/ 9 w 78"/>
                  <a:gd name="T35" fmla="*/ 59 h 100"/>
                  <a:gd name="T36" fmla="*/ 3 w 78"/>
                  <a:gd name="T37" fmla="*/ 61 h 100"/>
                  <a:gd name="T38" fmla="*/ 3 w 78"/>
                  <a:gd name="T39" fmla="*/ 75 h 100"/>
                  <a:gd name="T40" fmla="*/ 21 w 78"/>
                  <a:gd name="T41" fmla="*/ 39 h 100"/>
                  <a:gd name="T42" fmla="*/ 13 w 78"/>
                  <a:gd name="T43" fmla="*/ 25 h 100"/>
                  <a:gd name="T44" fmla="*/ 31 w 78"/>
                  <a:gd name="T45" fmla="*/ 7 h 100"/>
                  <a:gd name="T46" fmla="*/ 50 w 78"/>
                  <a:gd name="T47" fmla="*/ 25 h 100"/>
                  <a:gd name="T48" fmla="*/ 44 w 78"/>
                  <a:gd name="T49" fmla="*/ 39 h 100"/>
                  <a:gd name="T50" fmla="*/ 42 w 78"/>
                  <a:gd name="T51" fmla="*/ 41 h 100"/>
                  <a:gd name="T52" fmla="*/ 42 w 78"/>
                  <a:gd name="T53" fmla="*/ 26 h 100"/>
                  <a:gd name="T54" fmla="*/ 31 w 78"/>
                  <a:gd name="T55" fmla="*/ 15 h 100"/>
                  <a:gd name="T56" fmla="*/ 22 w 78"/>
                  <a:gd name="T57" fmla="*/ 26 h 100"/>
                  <a:gd name="T58" fmla="*/ 22 w 78"/>
                  <a:gd name="T59" fmla="*/ 40 h 100"/>
                  <a:gd name="T60" fmla="*/ 21 w 78"/>
                  <a:gd name="T61" fmla="*/ 39 h 100"/>
                  <a:gd name="T62" fmla="*/ 7 w 78"/>
                  <a:gd name="T63" fmla="*/ 66 h 100"/>
                  <a:gd name="T64" fmla="*/ 12 w 78"/>
                  <a:gd name="T65" fmla="*/ 66 h 100"/>
                  <a:gd name="T66" fmla="*/ 28 w 78"/>
                  <a:gd name="T67" fmla="*/ 83 h 100"/>
                  <a:gd name="T68" fmla="*/ 28 w 78"/>
                  <a:gd name="T69" fmla="*/ 26 h 100"/>
                  <a:gd name="T70" fmla="*/ 31 w 78"/>
                  <a:gd name="T71" fmla="*/ 23 h 100"/>
                  <a:gd name="T72" fmla="*/ 35 w 78"/>
                  <a:gd name="T73" fmla="*/ 26 h 100"/>
                  <a:gd name="T74" fmla="*/ 35 w 78"/>
                  <a:gd name="T75" fmla="*/ 51 h 100"/>
                  <a:gd name="T76" fmla="*/ 67 w 78"/>
                  <a:gd name="T77" fmla="*/ 54 h 100"/>
                  <a:gd name="T78" fmla="*/ 67 w 78"/>
                  <a:gd name="T79" fmla="*/ 54 h 100"/>
                  <a:gd name="T80" fmla="*/ 72 w 78"/>
                  <a:gd name="T81" fmla="*/ 58 h 100"/>
                  <a:gd name="T82" fmla="*/ 72 w 78"/>
                  <a:gd name="T83" fmla="*/ 89 h 100"/>
                  <a:gd name="T84" fmla="*/ 67 w 78"/>
                  <a:gd name="T85" fmla="*/ 94 h 100"/>
                  <a:gd name="T86" fmla="*/ 44 w 78"/>
                  <a:gd name="T87" fmla="*/ 94 h 100"/>
                  <a:gd name="T88" fmla="*/ 31 w 78"/>
                  <a:gd name="T89" fmla="*/ 92 h 100"/>
                  <a:gd name="T90" fmla="*/ 31 w 78"/>
                  <a:gd name="T91" fmla="*/ 92 h 100"/>
                  <a:gd name="T92" fmla="*/ 7 w 78"/>
                  <a:gd name="T93" fmla="*/ 70 h 100"/>
                  <a:gd name="T94" fmla="*/ 7 w 78"/>
                  <a:gd name="T95" fmla="*/ 6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 h="100">
                    <a:moveTo>
                      <a:pt x="3" y="75"/>
                    </a:moveTo>
                    <a:cubicBezTo>
                      <a:pt x="25" y="97"/>
                      <a:pt x="25" y="97"/>
                      <a:pt x="25" y="97"/>
                    </a:cubicBezTo>
                    <a:cubicBezTo>
                      <a:pt x="28" y="100"/>
                      <a:pt x="32" y="100"/>
                      <a:pt x="44" y="100"/>
                    </a:cubicBezTo>
                    <a:cubicBezTo>
                      <a:pt x="67" y="100"/>
                      <a:pt x="67" y="100"/>
                      <a:pt x="67" y="100"/>
                    </a:cubicBezTo>
                    <a:cubicBezTo>
                      <a:pt x="74" y="100"/>
                      <a:pt x="78" y="94"/>
                      <a:pt x="78" y="89"/>
                    </a:cubicBezTo>
                    <a:cubicBezTo>
                      <a:pt x="78" y="58"/>
                      <a:pt x="78" y="58"/>
                      <a:pt x="78" y="58"/>
                    </a:cubicBezTo>
                    <a:cubicBezTo>
                      <a:pt x="78" y="52"/>
                      <a:pt x="74" y="48"/>
                      <a:pt x="69" y="48"/>
                    </a:cubicBezTo>
                    <a:cubicBezTo>
                      <a:pt x="47" y="45"/>
                      <a:pt x="47" y="45"/>
                      <a:pt x="47" y="45"/>
                    </a:cubicBezTo>
                    <a:cubicBezTo>
                      <a:pt x="48" y="44"/>
                      <a:pt x="48" y="44"/>
                      <a:pt x="48" y="44"/>
                    </a:cubicBezTo>
                    <a:cubicBezTo>
                      <a:pt x="55" y="38"/>
                      <a:pt x="57" y="32"/>
                      <a:pt x="57" y="25"/>
                    </a:cubicBezTo>
                    <a:cubicBezTo>
                      <a:pt x="57" y="11"/>
                      <a:pt x="46" y="0"/>
                      <a:pt x="31" y="0"/>
                    </a:cubicBezTo>
                    <a:cubicBezTo>
                      <a:pt x="18" y="0"/>
                      <a:pt x="7" y="12"/>
                      <a:pt x="7" y="25"/>
                    </a:cubicBezTo>
                    <a:cubicBezTo>
                      <a:pt x="7" y="31"/>
                      <a:pt x="8" y="35"/>
                      <a:pt x="11" y="39"/>
                    </a:cubicBezTo>
                    <a:cubicBezTo>
                      <a:pt x="13" y="42"/>
                      <a:pt x="16" y="46"/>
                      <a:pt x="21" y="48"/>
                    </a:cubicBezTo>
                    <a:cubicBezTo>
                      <a:pt x="22" y="49"/>
                      <a:pt x="22" y="49"/>
                      <a:pt x="22" y="49"/>
                    </a:cubicBezTo>
                    <a:cubicBezTo>
                      <a:pt x="22" y="66"/>
                      <a:pt x="22" y="66"/>
                      <a:pt x="22" y="66"/>
                    </a:cubicBezTo>
                    <a:cubicBezTo>
                      <a:pt x="17" y="61"/>
                      <a:pt x="17" y="61"/>
                      <a:pt x="17" y="61"/>
                    </a:cubicBezTo>
                    <a:cubicBezTo>
                      <a:pt x="15" y="60"/>
                      <a:pt x="13" y="59"/>
                      <a:pt x="9" y="59"/>
                    </a:cubicBezTo>
                    <a:cubicBezTo>
                      <a:pt x="7" y="59"/>
                      <a:pt x="5" y="59"/>
                      <a:pt x="3" y="61"/>
                    </a:cubicBezTo>
                    <a:cubicBezTo>
                      <a:pt x="0" y="65"/>
                      <a:pt x="0" y="71"/>
                      <a:pt x="3" y="75"/>
                    </a:cubicBezTo>
                    <a:close/>
                    <a:moveTo>
                      <a:pt x="21" y="39"/>
                    </a:moveTo>
                    <a:cubicBezTo>
                      <a:pt x="16" y="36"/>
                      <a:pt x="13" y="31"/>
                      <a:pt x="13" y="25"/>
                    </a:cubicBezTo>
                    <a:cubicBezTo>
                      <a:pt x="13" y="15"/>
                      <a:pt x="22" y="7"/>
                      <a:pt x="31" y="7"/>
                    </a:cubicBezTo>
                    <a:cubicBezTo>
                      <a:pt x="41" y="7"/>
                      <a:pt x="50" y="15"/>
                      <a:pt x="50" y="25"/>
                    </a:cubicBezTo>
                    <a:cubicBezTo>
                      <a:pt x="50" y="30"/>
                      <a:pt x="48" y="35"/>
                      <a:pt x="44" y="39"/>
                    </a:cubicBezTo>
                    <a:cubicBezTo>
                      <a:pt x="42" y="41"/>
                      <a:pt x="42" y="41"/>
                      <a:pt x="42" y="41"/>
                    </a:cubicBezTo>
                    <a:cubicBezTo>
                      <a:pt x="42" y="26"/>
                      <a:pt x="42" y="26"/>
                      <a:pt x="42" y="26"/>
                    </a:cubicBezTo>
                    <a:cubicBezTo>
                      <a:pt x="42" y="21"/>
                      <a:pt x="38" y="15"/>
                      <a:pt x="31" y="15"/>
                    </a:cubicBezTo>
                    <a:cubicBezTo>
                      <a:pt x="26" y="15"/>
                      <a:pt x="22" y="21"/>
                      <a:pt x="22" y="26"/>
                    </a:cubicBezTo>
                    <a:cubicBezTo>
                      <a:pt x="22" y="40"/>
                      <a:pt x="22" y="40"/>
                      <a:pt x="22" y="40"/>
                    </a:cubicBezTo>
                    <a:lnTo>
                      <a:pt x="21" y="39"/>
                    </a:lnTo>
                    <a:close/>
                    <a:moveTo>
                      <a:pt x="7" y="66"/>
                    </a:moveTo>
                    <a:cubicBezTo>
                      <a:pt x="12" y="66"/>
                      <a:pt x="12" y="66"/>
                      <a:pt x="12" y="66"/>
                    </a:cubicBezTo>
                    <a:cubicBezTo>
                      <a:pt x="28" y="83"/>
                      <a:pt x="28" y="83"/>
                      <a:pt x="28" y="83"/>
                    </a:cubicBezTo>
                    <a:cubicBezTo>
                      <a:pt x="28" y="26"/>
                      <a:pt x="28" y="26"/>
                      <a:pt x="28" y="26"/>
                    </a:cubicBezTo>
                    <a:cubicBezTo>
                      <a:pt x="28" y="25"/>
                      <a:pt x="30" y="23"/>
                      <a:pt x="31" y="23"/>
                    </a:cubicBezTo>
                    <a:cubicBezTo>
                      <a:pt x="35" y="23"/>
                      <a:pt x="35" y="25"/>
                      <a:pt x="35" y="26"/>
                    </a:cubicBezTo>
                    <a:cubicBezTo>
                      <a:pt x="35" y="51"/>
                      <a:pt x="35" y="51"/>
                      <a:pt x="35" y="51"/>
                    </a:cubicBezTo>
                    <a:cubicBezTo>
                      <a:pt x="67" y="54"/>
                      <a:pt x="67" y="54"/>
                      <a:pt x="67" y="54"/>
                    </a:cubicBezTo>
                    <a:cubicBezTo>
                      <a:pt x="67" y="54"/>
                      <a:pt x="67" y="54"/>
                      <a:pt x="67" y="54"/>
                    </a:cubicBezTo>
                    <a:cubicBezTo>
                      <a:pt x="70" y="54"/>
                      <a:pt x="72" y="56"/>
                      <a:pt x="72" y="58"/>
                    </a:cubicBezTo>
                    <a:cubicBezTo>
                      <a:pt x="72" y="89"/>
                      <a:pt x="72" y="89"/>
                      <a:pt x="72" y="89"/>
                    </a:cubicBezTo>
                    <a:cubicBezTo>
                      <a:pt x="72" y="91"/>
                      <a:pt x="70" y="94"/>
                      <a:pt x="67" y="94"/>
                    </a:cubicBezTo>
                    <a:cubicBezTo>
                      <a:pt x="44" y="94"/>
                      <a:pt x="44" y="94"/>
                      <a:pt x="44" y="94"/>
                    </a:cubicBezTo>
                    <a:cubicBezTo>
                      <a:pt x="34" y="94"/>
                      <a:pt x="31" y="92"/>
                      <a:pt x="31" y="92"/>
                    </a:cubicBezTo>
                    <a:cubicBezTo>
                      <a:pt x="31" y="92"/>
                      <a:pt x="31" y="92"/>
                      <a:pt x="31" y="92"/>
                    </a:cubicBezTo>
                    <a:cubicBezTo>
                      <a:pt x="7" y="70"/>
                      <a:pt x="7" y="70"/>
                      <a:pt x="7" y="70"/>
                    </a:cubicBezTo>
                    <a:lnTo>
                      <a:pt x="7" y="66"/>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568"/>
              </a:p>
            </p:txBody>
          </p:sp>
          <p:sp>
            <p:nvSpPr>
              <p:cNvPr id="118" name="Freeform 30"/>
              <p:cNvSpPr>
                <a:spLocks noChangeAspect="1" noEditPoints="1"/>
              </p:cNvSpPr>
              <p:nvPr/>
            </p:nvSpPr>
            <p:spPr bwMode="auto">
              <a:xfrm>
                <a:off x="2455680" y="4222775"/>
                <a:ext cx="266531" cy="269162"/>
              </a:xfrm>
              <a:custGeom>
                <a:avLst/>
                <a:gdLst>
                  <a:gd name="T0" fmla="*/ 86 w 126"/>
                  <a:gd name="T1" fmla="*/ 0 h 127"/>
                  <a:gd name="T2" fmla="*/ 46 w 126"/>
                  <a:gd name="T3" fmla="*/ 40 h 127"/>
                  <a:gd name="T4" fmla="*/ 55 w 126"/>
                  <a:gd name="T5" fmla="*/ 65 h 127"/>
                  <a:gd name="T6" fmla="*/ 0 w 126"/>
                  <a:gd name="T7" fmla="*/ 121 h 127"/>
                  <a:gd name="T8" fmla="*/ 5 w 126"/>
                  <a:gd name="T9" fmla="*/ 127 h 127"/>
                  <a:gd name="T10" fmla="*/ 61 w 126"/>
                  <a:gd name="T11" fmla="*/ 71 h 127"/>
                  <a:gd name="T12" fmla="*/ 86 w 126"/>
                  <a:gd name="T13" fmla="*/ 80 h 127"/>
                  <a:gd name="T14" fmla="*/ 126 w 126"/>
                  <a:gd name="T15" fmla="*/ 40 h 127"/>
                  <a:gd name="T16" fmla="*/ 86 w 126"/>
                  <a:gd name="T17" fmla="*/ 0 h 127"/>
                  <a:gd name="T18" fmla="*/ 86 w 126"/>
                  <a:gd name="T19" fmla="*/ 72 h 127"/>
                  <a:gd name="T20" fmla="*/ 54 w 126"/>
                  <a:gd name="T21" fmla="*/ 40 h 127"/>
                  <a:gd name="T22" fmla="*/ 86 w 126"/>
                  <a:gd name="T23" fmla="*/ 8 h 127"/>
                  <a:gd name="T24" fmla="*/ 118 w 126"/>
                  <a:gd name="T25" fmla="*/ 40 h 127"/>
                  <a:gd name="T26" fmla="*/ 86 w 126"/>
                  <a:gd name="T27" fmla="*/ 7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27">
                    <a:moveTo>
                      <a:pt x="86" y="0"/>
                    </a:moveTo>
                    <a:cubicBezTo>
                      <a:pt x="64" y="0"/>
                      <a:pt x="46" y="18"/>
                      <a:pt x="46" y="40"/>
                    </a:cubicBezTo>
                    <a:cubicBezTo>
                      <a:pt x="46" y="50"/>
                      <a:pt x="50" y="59"/>
                      <a:pt x="55" y="65"/>
                    </a:cubicBezTo>
                    <a:cubicBezTo>
                      <a:pt x="0" y="121"/>
                      <a:pt x="0" y="121"/>
                      <a:pt x="0" y="121"/>
                    </a:cubicBezTo>
                    <a:cubicBezTo>
                      <a:pt x="5" y="127"/>
                      <a:pt x="5" y="127"/>
                      <a:pt x="5" y="127"/>
                    </a:cubicBezTo>
                    <a:cubicBezTo>
                      <a:pt x="61" y="71"/>
                      <a:pt x="61" y="71"/>
                      <a:pt x="61" y="71"/>
                    </a:cubicBezTo>
                    <a:cubicBezTo>
                      <a:pt x="68" y="77"/>
                      <a:pt x="77" y="80"/>
                      <a:pt x="86" y="80"/>
                    </a:cubicBezTo>
                    <a:cubicBezTo>
                      <a:pt x="108" y="80"/>
                      <a:pt x="126" y="62"/>
                      <a:pt x="126" y="40"/>
                    </a:cubicBezTo>
                    <a:cubicBezTo>
                      <a:pt x="126" y="18"/>
                      <a:pt x="108" y="0"/>
                      <a:pt x="86" y="0"/>
                    </a:cubicBezTo>
                    <a:moveTo>
                      <a:pt x="86" y="72"/>
                    </a:moveTo>
                    <a:cubicBezTo>
                      <a:pt x="69" y="72"/>
                      <a:pt x="54" y="58"/>
                      <a:pt x="54" y="40"/>
                    </a:cubicBezTo>
                    <a:cubicBezTo>
                      <a:pt x="54" y="23"/>
                      <a:pt x="69" y="8"/>
                      <a:pt x="86" y="8"/>
                    </a:cubicBezTo>
                    <a:cubicBezTo>
                      <a:pt x="104" y="8"/>
                      <a:pt x="118" y="23"/>
                      <a:pt x="118" y="40"/>
                    </a:cubicBezTo>
                    <a:cubicBezTo>
                      <a:pt x="118" y="58"/>
                      <a:pt x="104" y="72"/>
                      <a:pt x="86" y="72"/>
                    </a:cubicBezTo>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568" dirty="0"/>
              </a:p>
            </p:txBody>
          </p:sp>
          <p:sp>
            <p:nvSpPr>
              <p:cNvPr id="119" name="Freeform 164"/>
              <p:cNvSpPr>
                <a:spLocks noChangeAspect="1" noEditPoints="1"/>
              </p:cNvSpPr>
              <p:nvPr/>
            </p:nvSpPr>
            <p:spPr bwMode="auto">
              <a:xfrm>
                <a:off x="2996583" y="4247705"/>
                <a:ext cx="251182" cy="219303"/>
              </a:xfrm>
              <a:custGeom>
                <a:avLst/>
                <a:gdLst>
                  <a:gd name="T0" fmla="*/ 110 w 260"/>
                  <a:gd name="T1" fmla="*/ 0 h 227"/>
                  <a:gd name="T2" fmla="*/ 0 w 260"/>
                  <a:gd name="T3" fmla="*/ 0 h 227"/>
                  <a:gd name="T4" fmla="*/ 0 w 260"/>
                  <a:gd name="T5" fmla="*/ 57 h 227"/>
                  <a:gd name="T6" fmla="*/ 0 w 260"/>
                  <a:gd name="T7" fmla="*/ 227 h 227"/>
                  <a:gd name="T8" fmla="*/ 260 w 260"/>
                  <a:gd name="T9" fmla="*/ 227 h 227"/>
                  <a:gd name="T10" fmla="*/ 260 w 260"/>
                  <a:gd name="T11" fmla="*/ 61 h 227"/>
                  <a:gd name="T12" fmla="*/ 260 w 260"/>
                  <a:gd name="T13" fmla="*/ 57 h 227"/>
                  <a:gd name="T14" fmla="*/ 260 w 260"/>
                  <a:gd name="T15" fmla="*/ 16 h 227"/>
                  <a:gd name="T16" fmla="*/ 126 w 260"/>
                  <a:gd name="T17" fmla="*/ 16 h 227"/>
                  <a:gd name="T18" fmla="*/ 110 w 260"/>
                  <a:gd name="T19" fmla="*/ 0 h 227"/>
                  <a:gd name="T20" fmla="*/ 243 w 260"/>
                  <a:gd name="T21" fmla="*/ 57 h 227"/>
                  <a:gd name="T22" fmla="*/ 243 w 260"/>
                  <a:gd name="T23" fmla="*/ 61 h 227"/>
                  <a:gd name="T24" fmla="*/ 243 w 260"/>
                  <a:gd name="T25" fmla="*/ 211 h 227"/>
                  <a:gd name="T26" fmla="*/ 16 w 260"/>
                  <a:gd name="T27" fmla="*/ 211 h 227"/>
                  <a:gd name="T28" fmla="*/ 16 w 260"/>
                  <a:gd name="T29" fmla="*/ 57 h 227"/>
                  <a:gd name="T30" fmla="*/ 16 w 260"/>
                  <a:gd name="T31" fmla="*/ 16 h 227"/>
                  <a:gd name="T32" fmla="*/ 102 w 260"/>
                  <a:gd name="T33" fmla="*/ 16 h 227"/>
                  <a:gd name="T34" fmla="*/ 118 w 260"/>
                  <a:gd name="T35" fmla="*/ 32 h 227"/>
                  <a:gd name="T36" fmla="*/ 243 w 260"/>
                  <a:gd name="T37" fmla="*/ 32 h 227"/>
                  <a:gd name="T38" fmla="*/ 243 w 260"/>
                  <a:gd name="T39" fmla="*/ 5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227">
                    <a:moveTo>
                      <a:pt x="110" y="0"/>
                    </a:moveTo>
                    <a:lnTo>
                      <a:pt x="0" y="0"/>
                    </a:lnTo>
                    <a:lnTo>
                      <a:pt x="0" y="57"/>
                    </a:lnTo>
                    <a:lnTo>
                      <a:pt x="0" y="227"/>
                    </a:lnTo>
                    <a:lnTo>
                      <a:pt x="260" y="227"/>
                    </a:lnTo>
                    <a:lnTo>
                      <a:pt x="260" y="61"/>
                    </a:lnTo>
                    <a:lnTo>
                      <a:pt x="260" y="57"/>
                    </a:lnTo>
                    <a:lnTo>
                      <a:pt x="260" y="16"/>
                    </a:lnTo>
                    <a:lnTo>
                      <a:pt x="126" y="16"/>
                    </a:lnTo>
                    <a:lnTo>
                      <a:pt x="110" y="0"/>
                    </a:lnTo>
                    <a:close/>
                    <a:moveTo>
                      <a:pt x="243" y="57"/>
                    </a:moveTo>
                    <a:lnTo>
                      <a:pt x="243" y="61"/>
                    </a:lnTo>
                    <a:lnTo>
                      <a:pt x="243" y="211"/>
                    </a:lnTo>
                    <a:lnTo>
                      <a:pt x="16" y="211"/>
                    </a:lnTo>
                    <a:lnTo>
                      <a:pt x="16" y="57"/>
                    </a:lnTo>
                    <a:lnTo>
                      <a:pt x="16" y="16"/>
                    </a:lnTo>
                    <a:lnTo>
                      <a:pt x="102" y="16"/>
                    </a:lnTo>
                    <a:lnTo>
                      <a:pt x="118" y="32"/>
                    </a:lnTo>
                    <a:lnTo>
                      <a:pt x="243" y="32"/>
                    </a:lnTo>
                    <a:lnTo>
                      <a:pt x="243" y="57"/>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20" name="Freeform 706"/>
              <p:cNvSpPr>
                <a:spLocks noChangeAspect="1" noEditPoints="1"/>
              </p:cNvSpPr>
              <p:nvPr/>
            </p:nvSpPr>
            <p:spPr bwMode="auto">
              <a:xfrm>
                <a:off x="3522137" y="4237436"/>
                <a:ext cx="239841" cy="239841"/>
              </a:xfrm>
              <a:custGeom>
                <a:avLst/>
                <a:gdLst>
                  <a:gd name="T0" fmla="*/ 138 w 207"/>
                  <a:gd name="T1" fmla="*/ 169 h 207"/>
                  <a:gd name="T2" fmla="*/ 151 w 207"/>
                  <a:gd name="T3" fmla="*/ 181 h 207"/>
                  <a:gd name="T4" fmla="*/ 184 w 207"/>
                  <a:gd name="T5" fmla="*/ 142 h 207"/>
                  <a:gd name="T6" fmla="*/ 77 w 207"/>
                  <a:gd name="T7" fmla="*/ 142 h 207"/>
                  <a:gd name="T8" fmla="*/ 92 w 207"/>
                  <a:gd name="T9" fmla="*/ 188 h 207"/>
                  <a:gd name="T10" fmla="*/ 115 w 207"/>
                  <a:gd name="T11" fmla="*/ 188 h 207"/>
                  <a:gd name="T12" fmla="*/ 130 w 207"/>
                  <a:gd name="T13" fmla="*/ 142 h 207"/>
                  <a:gd name="T14" fmla="*/ 21 w 207"/>
                  <a:gd name="T15" fmla="*/ 142 h 207"/>
                  <a:gd name="T16" fmla="*/ 55 w 207"/>
                  <a:gd name="T17" fmla="*/ 181 h 207"/>
                  <a:gd name="T18" fmla="*/ 69 w 207"/>
                  <a:gd name="T19" fmla="*/ 169 h 207"/>
                  <a:gd name="T20" fmla="*/ 21 w 207"/>
                  <a:gd name="T21" fmla="*/ 142 h 207"/>
                  <a:gd name="T22" fmla="*/ 148 w 207"/>
                  <a:gd name="T23" fmla="*/ 104 h 207"/>
                  <a:gd name="T24" fmla="*/ 190 w 207"/>
                  <a:gd name="T25" fmla="*/ 131 h 207"/>
                  <a:gd name="T26" fmla="*/ 194 w 207"/>
                  <a:gd name="T27" fmla="*/ 104 h 207"/>
                  <a:gd name="T28" fmla="*/ 190 w 207"/>
                  <a:gd name="T29" fmla="*/ 79 h 207"/>
                  <a:gd name="T30" fmla="*/ 75 w 207"/>
                  <a:gd name="T31" fmla="*/ 79 h 207"/>
                  <a:gd name="T32" fmla="*/ 73 w 207"/>
                  <a:gd name="T33" fmla="*/ 104 h 207"/>
                  <a:gd name="T34" fmla="*/ 75 w 207"/>
                  <a:gd name="T35" fmla="*/ 131 h 207"/>
                  <a:gd name="T36" fmla="*/ 134 w 207"/>
                  <a:gd name="T37" fmla="*/ 117 h 207"/>
                  <a:gd name="T38" fmla="*/ 134 w 207"/>
                  <a:gd name="T39" fmla="*/ 90 h 207"/>
                  <a:gd name="T40" fmla="*/ 75 w 207"/>
                  <a:gd name="T41" fmla="*/ 79 h 207"/>
                  <a:gd name="T42" fmla="*/ 13 w 207"/>
                  <a:gd name="T43" fmla="*/ 90 h 207"/>
                  <a:gd name="T44" fmla="*/ 13 w 207"/>
                  <a:gd name="T45" fmla="*/ 117 h 207"/>
                  <a:gd name="T46" fmla="*/ 61 w 207"/>
                  <a:gd name="T47" fmla="*/ 131 h 207"/>
                  <a:gd name="T48" fmla="*/ 61 w 207"/>
                  <a:gd name="T49" fmla="*/ 79 h 207"/>
                  <a:gd name="T50" fmla="*/ 128 w 207"/>
                  <a:gd name="T51" fmla="*/ 17 h 207"/>
                  <a:gd name="T52" fmla="*/ 144 w 207"/>
                  <a:gd name="T53" fmla="*/ 65 h 207"/>
                  <a:gd name="T54" fmla="*/ 171 w 207"/>
                  <a:gd name="T55" fmla="*/ 44 h 207"/>
                  <a:gd name="T56" fmla="*/ 128 w 207"/>
                  <a:gd name="T57" fmla="*/ 17 h 207"/>
                  <a:gd name="T58" fmla="*/ 55 w 207"/>
                  <a:gd name="T59" fmla="*/ 27 h 207"/>
                  <a:gd name="T60" fmla="*/ 21 w 207"/>
                  <a:gd name="T61" fmla="*/ 65 h 207"/>
                  <a:gd name="T62" fmla="*/ 69 w 207"/>
                  <a:gd name="T63" fmla="*/ 38 h 207"/>
                  <a:gd name="T64" fmla="*/ 103 w 207"/>
                  <a:gd name="T65" fmla="*/ 13 h 207"/>
                  <a:gd name="T66" fmla="*/ 82 w 207"/>
                  <a:gd name="T67" fmla="*/ 38 h 207"/>
                  <a:gd name="T68" fmla="*/ 130 w 207"/>
                  <a:gd name="T69" fmla="*/ 65 h 207"/>
                  <a:gd name="T70" fmla="*/ 115 w 207"/>
                  <a:gd name="T71" fmla="*/ 19 h 207"/>
                  <a:gd name="T72" fmla="*/ 103 w 207"/>
                  <a:gd name="T73" fmla="*/ 0 h 207"/>
                  <a:gd name="T74" fmla="*/ 165 w 207"/>
                  <a:gd name="T75" fmla="*/ 21 h 207"/>
                  <a:gd name="T76" fmla="*/ 201 w 207"/>
                  <a:gd name="T77" fmla="*/ 71 h 207"/>
                  <a:gd name="T78" fmla="*/ 201 w 207"/>
                  <a:gd name="T79" fmla="*/ 136 h 207"/>
                  <a:gd name="T80" fmla="*/ 165 w 207"/>
                  <a:gd name="T81" fmla="*/ 188 h 207"/>
                  <a:gd name="T82" fmla="*/ 103 w 207"/>
                  <a:gd name="T83" fmla="*/ 207 h 207"/>
                  <a:gd name="T84" fmla="*/ 42 w 207"/>
                  <a:gd name="T85" fmla="*/ 188 h 207"/>
                  <a:gd name="T86" fmla="*/ 5 w 207"/>
                  <a:gd name="T87" fmla="*/ 136 h 207"/>
                  <a:gd name="T88" fmla="*/ 5 w 207"/>
                  <a:gd name="T89" fmla="*/ 71 h 207"/>
                  <a:gd name="T90" fmla="*/ 42 w 207"/>
                  <a:gd name="T91" fmla="*/ 21 h 207"/>
                  <a:gd name="T92" fmla="*/ 103 w 207"/>
                  <a:gd name="T9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207">
                    <a:moveTo>
                      <a:pt x="144" y="142"/>
                    </a:moveTo>
                    <a:lnTo>
                      <a:pt x="138" y="169"/>
                    </a:lnTo>
                    <a:lnTo>
                      <a:pt x="128" y="192"/>
                    </a:lnTo>
                    <a:lnTo>
                      <a:pt x="151" y="181"/>
                    </a:lnTo>
                    <a:lnTo>
                      <a:pt x="171" y="165"/>
                    </a:lnTo>
                    <a:lnTo>
                      <a:pt x="184" y="142"/>
                    </a:lnTo>
                    <a:lnTo>
                      <a:pt x="144" y="142"/>
                    </a:lnTo>
                    <a:close/>
                    <a:moveTo>
                      <a:pt x="77" y="142"/>
                    </a:moveTo>
                    <a:lnTo>
                      <a:pt x="82" y="171"/>
                    </a:lnTo>
                    <a:lnTo>
                      <a:pt x="92" y="188"/>
                    </a:lnTo>
                    <a:lnTo>
                      <a:pt x="103" y="194"/>
                    </a:lnTo>
                    <a:lnTo>
                      <a:pt x="115" y="188"/>
                    </a:lnTo>
                    <a:lnTo>
                      <a:pt x="125" y="171"/>
                    </a:lnTo>
                    <a:lnTo>
                      <a:pt x="130" y="142"/>
                    </a:lnTo>
                    <a:lnTo>
                      <a:pt x="77" y="142"/>
                    </a:lnTo>
                    <a:close/>
                    <a:moveTo>
                      <a:pt x="21" y="142"/>
                    </a:moveTo>
                    <a:lnTo>
                      <a:pt x="36" y="165"/>
                    </a:lnTo>
                    <a:lnTo>
                      <a:pt x="55" y="181"/>
                    </a:lnTo>
                    <a:lnTo>
                      <a:pt x="78" y="192"/>
                    </a:lnTo>
                    <a:lnTo>
                      <a:pt x="69" y="169"/>
                    </a:lnTo>
                    <a:lnTo>
                      <a:pt x="63" y="142"/>
                    </a:lnTo>
                    <a:lnTo>
                      <a:pt x="21" y="142"/>
                    </a:lnTo>
                    <a:close/>
                    <a:moveTo>
                      <a:pt x="146" y="79"/>
                    </a:moveTo>
                    <a:lnTo>
                      <a:pt x="148" y="104"/>
                    </a:lnTo>
                    <a:lnTo>
                      <a:pt x="146" y="131"/>
                    </a:lnTo>
                    <a:lnTo>
                      <a:pt x="190" y="131"/>
                    </a:lnTo>
                    <a:lnTo>
                      <a:pt x="194" y="117"/>
                    </a:lnTo>
                    <a:lnTo>
                      <a:pt x="194" y="104"/>
                    </a:lnTo>
                    <a:lnTo>
                      <a:pt x="194" y="90"/>
                    </a:lnTo>
                    <a:lnTo>
                      <a:pt x="190" y="79"/>
                    </a:lnTo>
                    <a:lnTo>
                      <a:pt x="146" y="79"/>
                    </a:lnTo>
                    <a:close/>
                    <a:moveTo>
                      <a:pt x="75" y="79"/>
                    </a:moveTo>
                    <a:lnTo>
                      <a:pt x="73" y="90"/>
                    </a:lnTo>
                    <a:lnTo>
                      <a:pt x="73" y="104"/>
                    </a:lnTo>
                    <a:lnTo>
                      <a:pt x="73" y="117"/>
                    </a:lnTo>
                    <a:lnTo>
                      <a:pt x="75" y="131"/>
                    </a:lnTo>
                    <a:lnTo>
                      <a:pt x="132" y="131"/>
                    </a:lnTo>
                    <a:lnTo>
                      <a:pt x="134" y="117"/>
                    </a:lnTo>
                    <a:lnTo>
                      <a:pt x="134" y="104"/>
                    </a:lnTo>
                    <a:lnTo>
                      <a:pt x="134" y="90"/>
                    </a:lnTo>
                    <a:lnTo>
                      <a:pt x="132" y="79"/>
                    </a:lnTo>
                    <a:lnTo>
                      <a:pt x="75" y="79"/>
                    </a:lnTo>
                    <a:close/>
                    <a:moveTo>
                      <a:pt x="17" y="79"/>
                    </a:moveTo>
                    <a:lnTo>
                      <a:pt x="13" y="90"/>
                    </a:lnTo>
                    <a:lnTo>
                      <a:pt x="13" y="104"/>
                    </a:lnTo>
                    <a:lnTo>
                      <a:pt x="13" y="117"/>
                    </a:lnTo>
                    <a:lnTo>
                      <a:pt x="17" y="131"/>
                    </a:lnTo>
                    <a:lnTo>
                      <a:pt x="61" y="131"/>
                    </a:lnTo>
                    <a:lnTo>
                      <a:pt x="59" y="104"/>
                    </a:lnTo>
                    <a:lnTo>
                      <a:pt x="61" y="79"/>
                    </a:lnTo>
                    <a:lnTo>
                      <a:pt x="17" y="79"/>
                    </a:lnTo>
                    <a:close/>
                    <a:moveTo>
                      <a:pt x="128" y="17"/>
                    </a:moveTo>
                    <a:lnTo>
                      <a:pt x="138" y="38"/>
                    </a:lnTo>
                    <a:lnTo>
                      <a:pt x="144" y="65"/>
                    </a:lnTo>
                    <a:lnTo>
                      <a:pt x="184" y="65"/>
                    </a:lnTo>
                    <a:lnTo>
                      <a:pt x="171" y="44"/>
                    </a:lnTo>
                    <a:lnTo>
                      <a:pt x="151" y="27"/>
                    </a:lnTo>
                    <a:lnTo>
                      <a:pt x="128" y="17"/>
                    </a:lnTo>
                    <a:close/>
                    <a:moveTo>
                      <a:pt x="78" y="17"/>
                    </a:moveTo>
                    <a:lnTo>
                      <a:pt x="55" y="27"/>
                    </a:lnTo>
                    <a:lnTo>
                      <a:pt x="36" y="44"/>
                    </a:lnTo>
                    <a:lnTo>
                      <a:pt x="21" y="65"/>
                    </a:lnTo>
                    <a:lnTo>
                      <a:pt x="63" y="65"/>
                    </a:lnTo>
                    <a:lnTo>
                      <a:pt x="69" y="38"/>
                    </a:lnTo>
                    <a:lnTo>
                      <a:pt x="78" y="17"/>
                    </a:lnTo>
                    <a:close/>
                    <a:moveTo>
                      <a:pt x="103" y="13"/>
                    </a:moveTo>
                    <a:lnTo>
                      <a:pt x="92" y="19"/>
                    </a:lnTo>
                    <a:lnTo>
                      <a:pt x="82" y="38"/>
                    </a:lnTo>
                    <a:lnTo>
                      <a:pt x="77" y="65"/>
                    </a:lnTo>
                    <a:lnTo>
                      <a:pt x="130" y="65"/>
                    </a:lnTo>
                    <a:lnTo>
                      <a:pt x="125" y="38"/>
                    </a:lnTo>
                    <a:lnTo>
                      <a:pt x="115" y="19"/>
                    </a:lnTo>
                    <a:lnTo>
                      <a:pt x="103" y="13"/>
                    </a:lnTo>
                    <a:close/>
                    <a:moveTo>
                      <a:pt x="103" y="0"/>
                    </a:moveTo>
                    <a:lnTo>
                      <a:pt x="136" y="6"/>
                    </a:lnTo>
                    <a:lnTo>
                      <a:pt x="165" y="21"/>
                    </a:lnTo>
                    <a:lnTo>
                      <a:pt x="186" y="42"/>
                    </a:lnTo>
                    <a:lnTo>
                      <a:pt x="201" y="71"/>
                    </a:lnTo>
                    <a:lnTo>
                      <a:pt x="207" y="104"/>
                    </a:lnTo>
                    <a:lnTo>
                      <a:pt x="201" y="136"/>
                    </a:lnTo>
                    <a:lnTo>
                      <a:pt x="186" y="165"/>
                    </a:lnTo>
                    <a:lnTo>
                      <a:pt x="165" y="188"/>
                    </a:lnTo>
                    <a:lnTo>
                      <a:pt x="136" y="202"/>
                    </a:lnTo>
                    <a:lnTo>
                      <a:pt x="103" y="207"/>
                    </a:lnTo>
                    <a:lnTo>
                      <a:pt x="71" y="202"/>
                    </a:lnTo>
                    <a:lnTo>
                      <a:pt x="42" y="188"/>
                    </a:lnTo>
                    <a:lnTo>
                      <a:pt x="21" y="165"/>
                    </a:lnTo>
                    <a:lnTo>
                      <a:pt x="5" y="136"/>
                    </a:lnTo>
                    <a:lnTo>
                      <a:pt x="0" y="104"/>
                    </a:lnTo>
                    <a:lnTo>
                      <a:pt x="5" y="71"/>
                    </a:lnTo>
                    <a:lnTo>
                      <a:pt x="21" y="42"/>
                    </a:lnTo>
                    <a:lnTo>
                      <a:pt x="42" y="21"/>
                    </a:lnTo>
                    <a:lnTo>
                      <a:pt x="71" y="6"/>
                    </a:lnTo>
                    <a:lnTo>
                      <a:pt x="103" y="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4" name="Freeform 169"/>
              <p:cNvSpPr>
                <a:spLocks noChangeAspect="1" noEditPoints="1"/>
              </p:cNvSpPr>
              <p:nvPr/>
            </p:nvSpPr>
            <p:spPr bwMode="auto">
              <a:xfrm>
                <a:off x="1016090" y="3084601"/>
                <a:ext cx="426140" cy="209350"/>
              </a:xfrm>
              <a:custGeom>
                <a:avLst/>
                <a:gdLst>
                  <a:gd name="T0" fmla="*/ 194 w 198"/>
                  <a:gd name="T1" fmla="*/ 81 h 97"/>
                  <a:gd name="T2" fmla="*/ 194 w 198"/>
                  <a:gd name="T3" fmla="*/ 65 h 97"/>
                  <a:gd name="T4" fmla="*/ 182 w 198"/>
                  <a:gd name="T5" fmla="*/ 53 h 97"/>
                  <a:gd name="T6" fmla="*/ 164 w 198"/>
                  <a:gd name="T7" fmla="*/ 53 h 97"/>
                  <a:gd name="T8" fmla="*/ 140 w 198"/>
                  <a:gd name="T9" fmla="*/ 29 h 97"/>
                  <a:gd name="T10" fmla="*/ 118 w 198"/>
                  <a:gd name="T11" fmla="*/ 29 h 97"/>
                  <a:gd name="T12" fmla="*/ 118 w 198"/>
                  <a:gd name="T13" fmla="*/ 0 h 97"/>
                  <a:gd name="T14" fmla="*/ 8 w 198"/>
                  <a:gd name="T15" fmla="*/ 0 h 97"/>
                  <a:gd name="T16" fmla="*/ 8 w 198"/>
                  <a:gd name="T17" fmla="*/ 73 h 97"/>
                  <a:gd name="T18" fmla="*/ 0 w 198"/>
                  <a:gd name="T19" fmla="*/ 73 h 97"/>
                  <a:gd name="T20" fmla="*/ 0 w 198"/>
                  <a:gd name="T21" fmla="*/ 81 h 97"/>
                  <a:gd name="T22" fmla="*/ 8 w 198"/>
                  <a:gd name="T23" fmla="*/ 81 h 97"/>
                  <a:gd name="T24" fmla="*/ 8 w 198"/>
                  <a:gd name="T25" fmla="*/ 89 h 97"/>
                  <a:gd name="T26" fmla="*/ 32 w 198"/>
                  <a:gd name="T27" fmla="*/ 89 h 97"/>
                  <a:gd name="T28" fmla="*/ 44 w 198"/>
                  <a:gd name="T29" fmla="*/ 97 h 97"/>
                  <a:gd name="T30" fmla="*/ 55 w 198"/>
                  <a:gd name="T31" fmla="*/ 89 h 97"/>
                  <a:gd name="T32" fmla="*/ 114 w 198"/>
                  <a:gd name="T33" fmla="*/ 89 h 97"/>
                  <a:gd name="T34" fmla="*/ 118 w 198"/>
                  <a:gd name="T35" fmla="*/ 89 h 97"/>
                  <a:gd name="T36" fmla="*/ 159 w 198"/>
                  <a:gd name="T37" fmla="*/ 89 h 97"/>
                  <a:gd name="T38" fmla="*/ 170 w 198"/>
                  <a:gd name="T39" fmla="*/ 97 h 97"/>
                  <a:gd name="T40" fmla="*/ 181 w 198"/>
                  <a:gd name="T41" fmla="*/ 89 h 97"/>
                  <a:gd name="T42" fmla="*/ 198 w 198"/>
                  <a:gd name="T43" fmla="*/ 89 h 97"/>
                  <a:gd name="T44" fmla="*/ 198 w 198"/>
                  <a:gd name="T45" fmla="*/ 81 h 97"/>
                  <a:gd name="T46" fmla="*/ 194 w 198"/>
                  <a:gd name="T47" fmla="*/ 81 h 97"/>
                  <a:gd name="T48" fmla="*/ 44 w 198"/>
                  <a:gd name="T49" fmla="*/ 89 h 97"/>
                  <a:gd name="T50" fmla="*/ 40 w 198"/>
                  <a:gd name="T51" fmla="*/ 85 h 97"/>
                  <a:gd name="T52" fmla="*/ 44 w 198"/>
                  <a:gd name="T53" fmla="*/ 81 h 97"/>
                  <a:gd name="T54" fmla="*/ 48 w 198"/>
                  <a:gd name="T55" fmla="*/ 85 h 97"/>
                  <a:gd name="T56" fmla="*/ 44 w 198"/>
                  <a:gd name="T57" fmla="*/ 89 h 97"/>
                  <a:gd name="T58" fmla="*/ 110 w 198"/>
                  <a:gd name="T59" fmla="*/ 81 h 97"/>
                  <a:gd name="T60" fmla="*/ 55 w 198"/>
                  <a:gd name="T61" fmla="*/ 81 h 97"/>
                  <a:gd name="T62" fmla="*/ 44 w 198"/>
                  <a:gd name="T63" fmla="*/ 73 h 97"/>
                  <a:gd name="T64" fmla="*/ 32 w 198"/>
                  <a:gd name="T65" fmla="*/ 81 h 97"/>
                  <a:gd name="T66" fmla="*/ 16 w 198"/>
                  <a:gd name="T67" fmla="*/ 81 h 97"/>
                  <a:gd name="T68" fmla="*/ 16 w 198"/>
                  <a:gd name="T69" fmla="*/ 8 h 97"/>
                  <a:gd name="T70" fmla="*/ 110 w 198"/>
                  <a:gd name="T71" fmla="*/ 8 h 97"/>
                  <a:gd name="T72" fmla="*/ 110 w 198"/>
                  <a:gd name="T73" fmla="*/ 81 h 97"/>
                  <a:gd name="T74" fmla="*/ 136 w 198"/>
                  <a:gd name="T75" fmla="*/ 37 h 97"/>
                  <a:gd name="T76" fmla="*/ 152 w 198"/>
                  <a:gd name="T77" fmla="*/ 53 h 97"/>
                  <a:gd name="T78" fmla="*/ 118 w 198"/>
                  <a:gd name="T79" fmla="*/ 53 h 97"/>
                  <a:gd name="T80" fmla="*/ 118 w 198"/>
                  <a:gd name="T81" fmla="*/ 37 h 97"/>
                  <a:gd name="T82" fmla="*/ 136 w 198"/>
                  <a:gd name="T83" fmla="*/ 37 h 97"/>
                  <a:gd name="T84" fmla="*/ 170 w 198"/>
                  <a:gd name="T85" fmla="*/ 89 h 97"/>
                  <a:gd name="T86" fmla="*/ 166 w 198"/>
                  <a:gd name="T87" fmla="*/ 85 h 97"/>
                  <a:gd name="T88" fmla="*/ 170 w 198"/>
                  <a:gd name="T89" fmla="*/ 81 h 97"/>
                  <a:gd name="T90" fmla="*/ 174 w 198"/>
                  <a:gd name="T91" fmla="*/ 85 h 97"/>
                  <a:gd name="T92" fmla="*/ 170 w 198"/>
                  <a:gd name="T93" fmla="*/ 89 h 97"/>
                  <a:gd name="T94" fmla="*/ 186 w 198"/>
                  <a:gd name="T95" fmla="*/ 81 h 97"/>
                  <a:gd name="T96" fmla="*/ 181 w 198"/>
                  <a:gd name="T97" fmla="*/ 81 h 97"/>
                  <a:gd name="T98" fmla="*/ 170 w 198"/>
                  <a:gd name="T99" fmla="*/ 73 h 97"/>
                  <a:gd name="T100" fmla="*/ 159 w 198"/>
                  <a:gd name="T101" fmla="*/ 81 h 97"/>
                  <a:gd name="T102" fmla="*/ 118 w 198"/>
                  <a:gd name="T103" fmla="*/ 81 h 97"/>
                  <a:gd name="T104" fmla="*/ 118 w 198"/>
                  <a:gd name="T105" fmla="*/ 61 h 97"/>
                  <a:gd name="T106" fmla="*/ 182 w 198"/>
                  <a:gd name="T107" fmla="*/ 61 h 97"/>
                  <a:gd name="T108" fmla="*/ 186 w 198"/>
                  <a:gd name="T109" fmla="*/ 65 h 97"/>
                  <a:gd name="T110" fmla="*/ 186 w 198"/>
                  <a:gd name="T111"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97">
                    <a:moveTo>
                      <a:pt x="194" y="81"/>
                    </a:moveTo>
                    <a:cubicBezTo>
                      <a:pt x="194" y="65"/>
                      <a:pt x="194" y="65"/>
                      <a:pt x="194" y="65"/>
                    </a:cubicBezTo>
                    <a:cubicBezTo>
                      <a:pt x="194" y="58"/>
                      <a:pt x="189" y="53"/>
                      <a:pt x="182" y="53"/>
                    </a:cubicBezTo>
                    <a:cubicBezTo>
                      <a:pt x="164" y="53"/>
                      <a:pt x="164" y="53"/>
                      <a:pt x="164" y="53"/>
                    </a:cubicBezTo>
                    <a:cubicBezTo>
                      <a:pt x="140" y="29"/>
                      <a:pt x="140" y="29"/>
                      <a:pt x="140" y="29"/>
                    </a:cubicBezTo>
                    <a:cubicBezTo>
                      <a:pt x="118" y="29"/>
                      <a:pt x="118" y="29"/>
                      <a:pt x="118" y="29"/>
                    </a:cubicBezTo>
                    <a:cubicBezTo>
                      <a:pt x="118" y="0"/>
                      <a:pt x="118" y="0"/>
                      <a:pt x="118" y="0"/>
                    </a:cubicBezTo>
                    <a:cubicBezTo>
                      <a:pt x="8" y="0"/>
                      <a:pt x="8" y="0"/>
                      <a:pt x="8" y="0"/>
                    </a:cubicBezTo>
                    <a:cubicBezTo>
                      <a:pt x="8" y="73"/>
                      <a:pt x="8" y="73"/>
                      <a:pt x="8" y="73"/>
                    </a:cubicBezTo>
                    <a:cubicBezTo>
                      <a:pt x="0" y="73"/>
                      <a:pt x="0" y="73"/>
                      <a:pt x="0" y="73"/>
                    </a:cubicBezTo>
                    <a:cubicBezTo>
                      <a:pt x="0" y="81"/>
                      <a:pt x="0" y="81"/>
                      <a:pt x="0" y="81"/>
                    </a:cubicBezTo>
                    <a:cubicBezTo>
                      <a:pt x="8" y="81"/>
                      <a:pt x="8" y="81"/>
                      <a:pt x="8" y="81"/>
                    </a:cubicBezTo>
                    <a:cubicBezTo>
                      <a:pt x="8" y="89"/>
                      <a:pt x="8" y="89"/>
                      <a:pt x="8" y="89"/>
                    </a:cubicBezTo>
                    <a:cubicBezTo>
                      <a:pt x="32" y="89"/>
                      <a:pt x="32" y="89"/>
                      <a:pt x="32" y="89"/>
                    </a:cubicBezTo>
                    <a:cubicBezTo>
                      <a:pt x="34" y="94"/>
                      <a:pt x="39" y="97"/>
                      <a:pt x="44" y="97"/>
                    </a:cubicBezTo>
                    <a:cubicBezTo>
                      <a:pt x="49" y="97"/>
                      <a:pt x="54" y="94"/>
                      <a:pt x="55" y="89"/>
                    </a:cubicBezTo>
                    <a:cubicBezTo>
                      <a:pt x="114" y="89"/>
                      <a:pt x="114" y="89"/>
                      <a:pt x="114" y="89"/>
                    </a:cubicBezTo>
                    <a:cubicBezTo>
                      <a:pt x="118" y="89"/>
                      <a:pt x="118" y="89"/>
                      <a:pt x="118" y="89"/>
                    </a:cubicBezTo>
                    <a:cubicBezTo>
                      <a:pt x="159" y="89"/>
                      <a:pt x="159" y="89"/>
                      <a:pt x="159" y="89"/>
                    </a:cubicBezTo>
                    <a:cubicBezTo>
                      <a:pt x="160" y="94"/>
                      <a:pt x="165" y="97"/>
                      <a:pt x="170" y="97"/>
                    </a:cubicBezTo>
                    <a:cubicBezTo>
                      <a:pt x="175" y="97"/>
                      <a:pt x="180" y="94"/>
                      <a:pt x="181" y="89"/>
                    </a:cubicBezTo>
                    <a:cubicBezTo>
                      <a:pt x="198" y="89"/>
                      <a:pt x="198" y="89"/>
                      <a:pt x="198" y="89"/>
                    </a:cubicBezTo>
                    <a:cubicBezTo>
                      <a:pt x="198" y="81"/>
                      <a:pt x="198" y="81"/>
                      <a:pt x="198" y="81"/>
                    </a:cubicBezTo>
                    <a:lnTo>
                      <a:pt x="194" y="81"/>
                    </a:lnTo>
                    <a:close/>
                    <a:moveTo>
                      <a:pt x="44" y="89"/>
                    </a:moveTo>
                    <a:cubicBezTo>
                      <a:pt x="42" y="89"/>
                      <a:pt x="40" y="87"/>
                      <a:pt x="40" y="85"/>
                    </a:cubicBezTo>
                    <a:cubicBezTo>
                      <a:pt x="40" y="83"/>
                      <a:pt x="42" y="81"/>
                      <a:pt x="44" y="81"/>
                    </a:cubicBezTo>
                    <a:cubicBezTo>
                      <a:pt x="46" y="81"/>
                      <a:pt x="48" y="83"/>
                      <a:pt x="48" y="85"/>
                    </a:cubicBezTo>
                    <a:cubicBezTo>
                      <a:pt x="48" y="87"/>
                      <a:pt x="46" y="89"/>
                      <a:pt x="44" y="89"/>
                    </a:cubicBezTo>
                    <a:close/>
                    <a:moveTo>
                      <a:pt x="110" y="81"/>
                    </a:moveTo>
                    <a:cubicBezTo>
                      <a:pt x="55" y="81"/>
                      <a:pt x="55" y="81"/>
                      <a:pt x="55" y="81"/>
                    </a:cubicBezTo>
                    <a:cubicBezTo>
                      <a:pt x="54" y="76"/>
                      <a:pt x="49" y="73"/>
                      <a:pt x="44" y="73"/>
                    </a:cubicBezTo>
                    <a:cubicBezTo>
                      <a:pt x="39" y="73"/>
                      <a:pt x="34" y="76"/>
                      <a:pt x="32" y="81"/>
                    </a:cubicBezTo>
                    <a:cubicBezTo>
                      <a:pt x="16" y="81"/>
                      <a:pt x="16" y="81"/>
                      <a:pt x="16" y="81"/>
                    </a:cubicBezTo>
                    <a:cubicBezTo>
                      <a:pt x="16" y="8"/>
                      <a:pt x="16" y="8"/>
                      <a:pt x="16" y="8"/>
                    </a:cubicBezTo>
                    <a:cubicBezTo>
                      <a:pt x="110" y="8"/>
                      <a:pt x="110" y="8"/>
                      <a:pt x="110" y="8"/>
                    </a:cubicBezTo>
                    <a:lnTo>
                      <a:pt x="110" y="81"/>
                    </a:lnTo>
                    <a:close/>
                    <a:moveTo>
                      <a:pt x="136" y="37"/>
                    </a:moveTo>
                    <a:cubicBezTo>
                      <a:pt x="152" y="53"/>
                      <a:pt x="152" y="53"/>
                      <a:pt x="152" y="53"/>
                    </a:cubicBezTo>
                    <a:cubicBezTo>
                      <a:pt x="118" y="53"/>
                      <a:pt x="118" y="53"/>
                      <a:pt x="118" y="53"/>
                    </a:cubicBezTo>
                    <a:cubicBezTo>
                      <a:pt x="118" y="37"/>
                      <a:pt x="118" y="37"/>
                      <a:pt x="118" y="37"/>
                    </a:cubicBezTo>
                    <a:lnTo>
                      <a:pt x="136" y="37"/>
                    </a:lnTo>
                    <a:close/>
                    <a:moveTo>
                      <a:pt x="170" y="89"/>
                    </a:moveTo>
                    <a:cubicBezTo>
                      <a:pt x="168" y="89"/>
                      <a:pt x="166" y="87"/>
                      <a:pt x="166" y="85"/>
                    </a:cubicBezTo>
                    <a:cubicBezTo>
                      <a:pt x="166" y="83"/>
                      <a:pt x="168" y="81"/>
                      <a:pt x="170" y="81"/>
                    </a:cubicBezTo>
                    <a:cubicBezTo>
                      <a:pt x="172" y="81"/>
                      <a:pt x="174" y="83"/>
                      <a:pt x="174" y="85"/>
                    </a:cubicBezTo>
                    <a:cubicBezTo>
                      <a:pt x="174" y="87"/>
                      <a:pt x="172" y="89"/>
                      <a:pt x="170" y="89"/>
                    </a:cubicBezTo>
                    <a:close/>
                    <a:moveTo>
                      <a:pt x="186" y="81"/>
                    </a:moveTo>
                    <a:cubicBezTo>
                      <a:pt x="181" y="81"/>
                      <a:pt x="181" y="81"/>
                      <a:pt x="181" y="81"/>
                    </a:cubicBezTo>
                    <a:cubicBezTo>
                      <a:pt x="180" y="76"/>
                      <a:pt x="175" y="73"/>
                      <a:pt x="170" y="73"/>
                    </a:cubicBezTo>
                    <a:cubicBezTo>
                      <a:pt x="165" y="73"/>
                      <a:pt x="160" y="76"/>
                      <a:pt x="159" y="81"/>
                    </a:cubicBezTo>
                    <a:cubicBezTo>
                      <a:pt x="118" y="81"/>
                      <a:pt x="118" y="81"/>
                      <a:pt x="118" y="81"/>
                    </a:cubicBezTo>
                    <a:cubicBezTo>
                      <a:pt x="118" y="61"/>
                      <a:pt x="118" y="61"/>
                      <a:pt x="118" y="61"/>
                    </a:cubicBezTo>
                    <a:cubicBezTo>
                      <a:pt x="182" y="61"/>
                      <a:pt x="182" y="61"/>
                      <a:pt x="182" y="61"/>
                    </a:cubicBezTo>
                    <a:cubicBezTo>
                      <a:pt x="184" y="61"/>
                      <a:pt x="186" y="63"/>
                      <a:pt x="186" y="65"/>
                    </a:cubicBezTo>
                    <a:lnTo>
                      <a:pt x="186" y="81"/>
                    </a:lnTo>
                    <a:close/>
                  </a:path>
                </a:pathLst>
              </a:custGeom>
              <a:solidFill>
                <a:schemeClr val="tx1"/>
              </a:solidFill>
              <a:ln>
                <a:noFill/>
              </a:ln>
              <a:extLst/>
            </p:spPr>
            <p:txBody>
              <a:bodyPr vert="horz" wrap="square" lIns="87857" tIns="43929" rIns="87857" bIns="43929" numCol="1" anchor="t" anchorCtr="0" compatLnSpc="1">
                <a:prstTxWarp prst="textNoShape">
                  <a:avLst/>
                </a:prstTxWarp>
              </a:bodyPr>
              <a:lstStyle/>
              <a:p>
                <a:r>
                  <a:rPr lang="en-US" sz="1729" dirty="0"/>
                  <a:t> </a:t>
                </a:r>
              </a:p>
            </p:txBody>
          </p:sp>
          <p:grpSp>
            <p:nvGrpSpPr>
              <p:cNvPr id="125" name="Group 124"/>
              <p:cNvGrpSpPr>
                <a:grpSpLocks noChangeAspect="1"/>
              </p:cNvGrpSpPr>
              <p:nvPr/>
            </p:nvGrpSpPr>
            <p:grpSpPr>
              <a:xfrm>
                <a:off x="1729481" y="3079819"/>
                <a:ext cx="269924" cy="218914"/>
                <a:chOff x="8177213" y="4497388"/>
                <a:chExt cx="403225" cy="327025"/>
              </a:xfrm>
              <a:solidFill>
                <a:schemeClr val="tx1"/>
              </a:solidFill>
            </p:grpSpPr>
            <p:sp>
              <p:nvSpPr>
                <p:cNvPr id="126" name="Freeform 156"/>
                <p:cNvSpPr>
                  <a:spLocks noEditPoints="1"/>
                </p:cNvSpPr>
                <p:nvPr/>
              </p:nvSpPr>
              <p:spPr bwMode="auto">
                <a:xfrm>
                  <a:off x="8177213" y="4497388"/>
                  <a:ext cx="403225" cy="327025"/>
                </a:xfrm>
                <a:custGeom>
                  <a:avLst/>
                  <a:gdLst>
                    <a:gd name="T0" fmla="*/ 0 w 254"/>
                    <a:gd name="T1" fmla="*/ 206 h 206"/>
                    <a:gd name="T2" fmla="*/ 254 w 254"/>
                    <a:gd name="T3" fmla="*/ 206 h 206"/>
                    <a:gd name="T4" fmla="*/ 254 w 254"/>
                    <a:gd name="T5" fmla="*/ 0 h 206"/>
                    <a:gd name="T6" fmla="*/ 0 w 254"/>
                    <a:gd name="T7" fmla="*/ 0 h 206"/>
                    <a:gd name="T8" fmla="*/ 0 w 254"/>
                    <a:gd name="T9" fmla="*/ 206 h 206"/>
                    <a:gd name="T10" fmla="*/ 16 w 254"/>
                    <a:gd name="T11" fmla="*/ 16 h 206"/>
                    <a:gd name="T12" fmla="*/ 32 w 254"/>
                    <a:gd name="T13" fmla="*/ 16 h 206"/>
                    <a:gd name="T14" fmla="*/ 32 w 254"/>
                    <a:gd name="T15" fmla="*/ 32 h 206"/>
                    <a:gd name="T16" fmla="*/ 48 w 254"/>
                    <a:gd name="T17" fmla="*/ 32 h 206"/>
                    <a:gd name="T18" fmla="*/ 48 w 254"/>
                    <a:gd name="T19" fmla="*/ 16 h 206"/>
                    <a:gd name="T20" fmla="*/ 206 w 254"/>
                    <a:gd name="T21" fmla="*/ 16 h 206"/>
                    <a:gd name="T22" fmla="*/ 206 w 254"/>
                    <a:gd name="T23" fmla="*/ 32 h 206"/>
                    <a:gd name="T24" fmla="*/ 222 w 254"/>
                    <a:gd name="T25" fmla="*/ 32 h 206"/>
                    <a:gd name="T26" fmla="*/ 222 w 254"/>
                    <a:gd name="T27" fmla="*/ 16 h 206"/>
                    <a:gd name="T28" fmla="*/ 238 w 254"/>
                    <a:gd name="T29" fmla="*/ 16 h 206"/>
                    <a:gd name="T30" fmla="*/ 238 w 254"/>
                    <a:gd name="T31" fmla="*/ 190 h 206"/>
                    <a:gd name="T32" fmla="*/ 16 w 254"/>
                    <a:gd name="T33" fmla="*/ 190 h 206"/>
                    <a:gd name="T34" fmla="*/ 16 w 254"/>
                    <a:gd name="T35" fmla="*/ 1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4" h="206">
                      <a:moveTo>
                        <a:pt x="0" y="206"/>
                      </a:moveTo>
                      <a:lnTo>
                        <a:pt x="254" y="206"/>
                      </a:lnTo>
                      <a:lnTo>
                        <a:pt x="254" y="0"/>
                      </a:lnTo>
                      <a:lnTo>
                        <a:pt x="0" y="0"/>
                      </a:lnTo>
                      <a:lnTo>
                        <a:pt x="0" y="206"/>
                      </a:lnTo>
                      <a:close/>
                      <a:moveTo>
                        <a:pt x="16" y="16"/>
                      </a:moveTo>
                      <a:lnTo>
                        <a:pt x="32" y="16"/>
                      </a:lnTo>
                      <a:lnTo>
                        <a:pt x="32" y="32"/>
                      </a:lnTo>
                      <a:lnTo>
                        <a:pt x="48" y="32"/>
                      </a:lnTo>
                      <a:lnTo>
                        <a:pt x="48" y="16"/>
                      </a:lnTo>
                      <a:lnTo>
                        <a:pt x="206" y="16"/>
                      </a:lnTo>
                      <a:lnTo>
                        <a:pt x="206" y="32"/>
                      </a:lnTo>
                      <a:lnTo>
                        <a:pt x="222" y="32"/>
                      </a:lnTo>
                      <a:lnTo>
                        <a:pt x="222" y="16"/>
                      </a:lnTo>
                      <a:lnTo>
                        <a:pt x="238" y="16"/>
                      </a:lnTo>
                      <a:lnTo>
                        <a:pt x="238" y="190"/>
                      </a:lnTo>
                      <a:lnTo>
                        <a:pt x="16" y="190"/>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27" name="Rectangle 157"/>
                <p:cNvSpPr>
                  <a:spLocks noChangeArrowheads="1"/>
                </p:cNvSpPr>
                <p:nvPr/>
              </p:nvSpPr>
              <p:spPr bwMode="auto">
                <a:xfrm>
                  <a:off x="8228013" y="45720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28" name="Rectangle 158"/>
                <p:cNvSpPr>
                  <a:spLocks noChangeArrowheads="1"/>
                </p:cNvSpPr>
                <p:nvPr/>
              </p:nvSpPr>
              <p:spPr bwMode="auto">
                <a:xfrm>
                  <a:off x="8228013" y="46228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29" name="Rectangle 159"/>
                <p:cNvSpPr>
                  <a:spLocks noChangeArrowheads="1"/>
                </p:cNvSpPr>
                <p:nvPr/>
              </p:nvSpPr>
              <p:spPr bwMode="auto">
                <a:xfrm>
                  <a:off x="8228013" y="46736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30" name="Rectangle 160"/>
                <p:cNvSpPr>
                  <a:spLocks noChangeArrowheads="1"/>
                </p:cNvSpPr>
                <p:nvPr/>
              </p:nvSpPr>
              <p:spPr bwMode="auto">
                <a:xfrm>
                  <a:off x="8228013" y="47244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37" name="Rectangle 161"/>
                <p:cNvSpPr>
                  <a:spLocks noChangeArrowheads="1"/>
                </p:cNvSpPr>
                <p:nvPr/>
              </p:nvSpPr>
              <p:spPr bwMode="auto">
                <a:xfrm>
                  <a:off x="8228013" y="4773613"/>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38" name="Rectangle 162"/>
                <p:cNvSpPr>
                  <a:spLocks noChangeArrowheads="1"/>
                </p:cNvSpPr>
                <p:nvPr/>
              </p:nvSpPr>
              <p:spPr bwMode="auto">
                <a:xfrm>
                  <a:off x="8504238" y="45720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39" name="Rectangle 163"/>
                <p:cNvSpPr>
                  <a:spLocks noChangeArrowheads="1"/>
                </p:cNvSpPr>
                <p:nvPr/>
              </p:nvSpPr>
              <p:spPr bwMode="auto">
                <a:xfrm>
                  <a:off x="8504238" y="46228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40" name="Rectangle 164"/>
                <p:cNvSpPr>
                  <a:spLocks noChangeArrowheads="1"/>
                </p:cNvSpPr>
                <p:nvPr/>
              </p:nvSpPr>
              <p:spPr bwMode="auto">
                <a:xfrm>
                  <a:off x="8504238" y="46736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41" name="Rectangle 165"/>
                <p:cNvSpPr>
                  <a:spLocks noChangeArrowheads="1"/>
                </p:cNvSpPr>
                <p:nvPr/>
              </p:nvSpPr>
              <p:spPr bwMode="auto">
                <a:xfrm>
                  <a:off x="8504238" y="4724400"/>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sp>
              <p:nvSpPr>
                <p:cNvPr id="142" name="Rectangle 166"/>
                <p:cNvSpPr>
                  <a:spLocks noChangeArrowheads="1"/>
                </p:cNvSpPr>
                <p:nvPr/>
              </p:nvSpPr>
              <p:spPr bwMode="auto">
                <a:xfrm>
                  <a:off x="8504238" y="4773613"/>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endParaRPr lang="en-US" sz="1729"/>
                </a:p>
              </p:txBody>
            </p:sp>
          </p:grpSp>
          <p:sp>
            <p:nvSpPr>
              <p:cNvPr id="155" name="Freeform 58"/>
              <p:cNvSpPr>
                <a:spLocks noChangeAspect="1" noEditPoints="1"/>
              </p:cNvSpPr>
              <p:nvPr/>
            </p:nvSpPr>
            <p:spPr bwMode="auto">
              <a:xfrm>
                <a:off x="2827613" y="3064169"/>
                <a:ext cx="188386" cy="250215"/>
              </a:xfrm>
              <a:custGeom>
                <a:avLst/>
                <a:gdLst>
                  <a:gd name="T0" fmla="*/ 0 w 195"/>
                  <a:gd name="T1" fmla="*/ 259 h 259"/>
                  <a:gd name="T2" fmla="*/ 162 w 195"/>
                  <a:gd name="T3" fmla="*/ 259 h 259"/>
                  <a:gd name="T4" fmla="*/ 162 w 195"/>
                  <a:gd name="T5" fmla="*/ 227 h 259"/>
                  <a:gd name="T6" fmla="*/ 195 w 195"/>
                  <a:gd name="T7" fmla="*/ 227 h 259"/>
                  <a:gd name="T8" fmla="*/ 195 w 195"/>
                  <a:gd name="T9" fmla="*/ 48 h 259"/>
                  <a:gd name="T10" fmla="*/ 146 w 195"/>
                  <a:gd name="T11" fmla="*/ 0 h 259"/>
                  <a:gd name="T12" fmla="*/ 33 w 195"/>
                  <a:gd name="T13" fmla="*/ 0 h 259"/>
                  <a:gd name="T14" fmla="*/ 33 w 195"/>
                  <a:gd name="T15" fmla="*/ 32 h 259"/>
                  <a:gd name="T16" fmla="*/ 0 w 195"/>
                  <a:gd name="T17" fmla="*/ 32 h 259"/>
                  <a:gd name="T18" fmla="*/ 0 w 195"/>
                  <a:gd name="T19" fmla="*/ 259 h 259"/>
                  <a:gd name="T20" fmla="*/ 172 w 195"/>
                  <a:gd name="T21" fmla="*/ 48 h 259"/>
                  <a:gd name="T22" fmla="*/ 146 w 195"/>
                  <a:gd name="T23" fmla="*/ 48 h 259"/>
                  <a:gd name="T24" fmla="*/ 146 w 195"/>
                  <a:gd name="T25" fmla="*/ 22 h 259"/>
                  <a:gd name="T26" fmla="*/ 172 w 195"/>
                  <a:gd name="T27" fmla="*/ 48 h 259"/>
                  <a:gd name="T28" fmla="*/ 49 w 195"/>
                  <a:gd name="T29" fmla="*/ 16 h 259"/>
                  <a:gd name="T30" fmla="*/ 130 w 195"/>
                  <a:gd name="T31" fmla="*/ 16 h 259"/>
                  <a:gd name="T32" fmla="*/ 130 w 195"/>
                  <a:gd name="T33" fmla="*/ 65 h 259"/>
                  <a:gd name="T34" fmla="*/ 179 w 195"/>
                  <a:gd name="T35" fmla="*/ 65 h 259"/>
                  <a:gd name="T36" fmla="*/ 179 w 195"/>
                  <a:gd name="T37" fmla="*/ 211 h 259"/>
                  <a:gd name="T38" fmla="*/ 49 w 195"/>
                  <a:gd name="T39" fmla="*/ 211 h 259"/>
                  <a:gd name="T40" fmla="*/ 49 w 195"/>
                  <a:gd name="T41" fmla="*/ 16 h 259"/>
                  <a:gd name="T42" fmla="*/ 16 w 195"/>
                  <a:gd name="T43" fmla="*/ 48 h 259"/>
                  <a:gd name="T44" fmla="*/ 33 w 195"/>
                  <a:gd name="T45" fmla="*/ 48 h 259"/>
                  <a:gd name="T46" fmla="*/ 33 w 195"/>
                  <a:gd name="T47" fmla="*/ 227 h 259"/>
                  <a:gd name="T48" fmla="*/ 146 w 195"/>
                  <a:gd name="T49" fmla="*/ 227 h 259"/>
                  <a:gd name="T50" fmla="*/ 146 w 195"/>
                  <a:gd name="T51" fmla="*/ 243 h 259"/>
                  <a:gd name="T52" fmla="*/ 16 w 195"/>
                  <a:gd name="T53" fmla="*/ 243 h 259"/>
                  <a:gd name="T54" fmla="*/ 16 w 195"/>
                  <a:gd name="T55" fmla="*/ 4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5" h="259">
                    <a:moveTo>
                      <a:pt x="0" y="259"/>
                    </a:moveTo>
                    <a:lnTo>
                      <a:pt x="162" y="259"/>
                    </a:lnTo>
                    <a:lnTo>
                      <a:pt x="162" y="227"/>
                    </a:lnTo>
                    <a:lnTo>
                      <a:pt x="195" y="227"/>
                    </a:lnTo>
                    <a:lnTo>
                      <a:pt x="195" y="48"/>
                    </a:lnTo>
                    <a:lnTo>
                      <a:pt x="146" y="0"/>
                    </a:lnTo>
                    <a:lnTo>
                      <a:pt x="33" y="0"/>
                    </a:lnTo>
                    <a:lnTo>
                      <a:pt x="33" y="32"/>
                    </a:lnTo>
                    <a:lnTo>
                      <a:pt x="0" y="32"/>
                    </a:lnTo>
                    <a:lnTo>
                      <a:pt x="0" y="259"/>
                    </a:lnTo>
                    <a:close/>
                    <a:moveTo>
                      <a:pt x="172" y="48"/>
                    </a:moveTo>
                    <a:lnTo>
                      <a:pt x="146" y="48"/>
                    </a:lnTo>
                    <a:lnTo>
                      <a:pt x="146" y="22"/>
                    </a:lnTo>
                    <a:lnTo>
                      <a:pt x="172" y="48"/>
                    </a:lnTo>
                    <a:close/>
                    <a:moveTo>
                      <a:pt x="49" y="16"/>
                    </a:moveTo>
                    <a:lnTo>
                      <a:pt x="130" y="16"/>
                    </a:lnTo>
                    <a:lnTo>
                      <a:pt x="130" y="65"/>
                    </a:lnTo>
                    <a:lnTo>
                      <a:pt x="179" y="65"/>
                    </a:lnTo>
                    <a:lnTo>
                      <a:pt x="179" y="211"/>
                    </a:lnTo>
                    <a:lnTo>
                      <a:pt x="49" y="211"/>
                    </a:lnTo>
                    <a:lnTo>
                      <a:pt x="49" y="16"/>
                    </a:lnTo>
                    <a:close/>
                    <a:moveTo>
                      <a:pt x="16" y="48"/>
                    </a:moveTo>
                    <a:lnTo>
                      <a:pt x="33" y="48"/>
                    </a:lnTo>
                    <a:lnTo>
                      <a:pt x="33" y="227"/>
                    </a:lnTo>
                    <a:lnTo>
                      <a:pt x="146" y="227"/>
                    </a:lnTo>
                    <a:lnTo>
                      <a:pt x="146" y="243"/>
                    </a:lnTo>
                    <a:lnTo>
                      <a:pt x="16" y="243"/>
                    </a:lnTo>
                    <a:lnTo>
                      <a:pt x="16" y="48"/>
                    </a:lnTo>
                    <a:close/>
                  </a:path>
                </a:pathLst>
              </a:custGeom>
              <a:solidFill>
                <a:schemeClr val="tx1"/>
              </a:solidFill>
              <a:ln>
                <a:noFill/>
              </a:ln>
              <a:extLst/>
            </p:spPr>
            <p:txBody>
              <a:bodyPr vert="horz" wrap="square" lIns="87857" tIns="43929" rIns="87857" bIns="43929" numCol="1" anchor="t" anchorCtr="0" compatLnSpc="1">
                <a:prstTxWarp prst="textNoShape">
                  <a:avLst/>
                </a:prstTxWarp>
              </a:bodyPr>
              <a:lstStyle/>
              <a:p>
                <a:endParaRPr lang="en-US" sz="1729" dirty="0"/>
              </a:p>
            </p:txBody>
          </p:sp>
          <p:sp>
            <p:nvSpPr>
              <p:cNvPr id="3" name="Rectangle 2"/>
              <p:cNvSpPr/>
              <p:nvPr/>
            </p:nvSpPr>
            <p:spPr>
              <a:xfrm>
                <a:off x="2048482" y="5030286"/>
                <a:ext cx="1118659" cy="535531"/>
              </a:xfrm>
              <a:prstGeom prst="rect">
                <a:avLst/>
              </a:prstGeom>
            </p:spPr>
            <p:txBody>
              <a:bodyPr wrap="square">
                <a:spAutoFit/>
              </a:bodyPr>
              <a:lstStyle/>
              <a:p>
                <a:pPr algn="ctr" fontAlgn="base">
                  <a:lnSpc>
                    <a:spcPct val="90000"/>
                  </a:lnSpc>
                  <a:spcBef>
                    <a:spcPct val="0"/>
                  </a:spcBef>
                  <a:spcAft>
                    <a:spcPts val="600"/>
                  </a:spcAft>
                </a:pPr>
                <a:r>
                  <a:rPr lang="en-US" sz="1568" b="1" dirty="0">
                    <a:gradFill>
                      <a:gsLst>
                        <a:gs pos="45536">
                          <a:schemeClr val="tx1">
                            <a:lumMod val="85000"/>
                          </a:schemeClr>
                        </a:gs>
                        <a:gs pos="70000">
                          <a:schemeClr val="tx1">
                            <a:lumMod val="85000"/>
                          </a:schemeClr>
                        </a:gs>
                      </a:gsLst>
                      <a:lin ang="5400000" scaled="0"/>
                    </a:gradFill>
                    <a:latin typeface="Segoe UI Semilight" panose="020B0402040204020203" pitchFamily="34" charset="0"/>
                    <a:cs typeface="Segoe UI Semilight" panose="020B0402040204020203" pitchFamily="34" charset="0"/>
                  </a:rPr>
                  <a:t>Traditional data</a:t>
                </a:r>
              </a:p>
            </p:txBody>
          </p:sp>
          <p:sp>
            <p:nvSpPr>
              <p:cNvPr id="90" name="Rectangle 89"/>
              <p:cNvSpPr/>
              <p:nvPr/>
            </p:nvSpPr>
            <p:spPr>
              <a:xfrm>
                <a:off x="2048482" y="3711123"/>
                <a:ext cx="1118659" cy="313932"/>
              </a:xfrm>
              <a:prstGeom prst="rect">
                <a:avLst/>
              </a:prstGeom>
            </p:spPr>
            <p:txBody>
              <a:bodyPr wrap="square">
                <a:spAutoFit/>
              </a:bodyPr>
              <a:lstStyle/>
              <a:p>
                <a:pPr algn="ctr" fontAlgn="base">
                  <a:lnSpc>
                    <a:spcPct val="90000"/>
                  </a:lnSpc>
                  <a:spcBef>
                    <a:spcPct val="0"/>
                  </a:spcBef>
                  <a:spcAft>
                    <a:spcPts val="600"/>
                  </a:spcAft>
                </a:pPr>
                <a:r>
                  <a:rPr lang="en-US" sz="1568" b="1" dirty="0">
                    <a:gradFill>
                      <a:gsLst>
                        <a:gs pos="45536">
                          <a:schemeClr val="tx1">
                            <a:lumMod val="85000"/>
                          </a:schemeClr>
                        </a:gs>
                        <a:gs pos="70000">
                          <a:schemeClr val="tx1">
                            <a:lumMod val="85000"/>
                          </a:schemeClr>
                        </a:gs>
                      </a:gsLst>
                      <a:lin ang="5400000" scaled="0"/>
                    </a:gradFill>
                    <a:latin typeface="Segoe UI Semilight" panose="020B0402040204020203" pitchFamily="34" charset="0"/>
                    <a:cs typeface="Segoe UI Semilight" panose="020B0402040204020203" pitchFamily="34" charset="0"/>
                  </a:rPr>
                  <a:t>Web data</a:t>
                </a:r>
              </a:p>
            </p:txBody>
          </p:sp>
          <p:sp>
            <p:nvSpPr>
              <p:cNvPr id="91" name="Rectangle 90"/>
              <p:cNvSpPr/>
              <p:nvPr/>
            </p:nvSpPr>
            <p:spPr>
              <a:xfrm>
                <a:off x="2048482" y="2503285"/>
                <a:ext cx="1118659" cy="313932"/>
              </a:xfrm>
              <a:prstGeom prst="rect">
                <a:avLst/>
              </a:prstGeom>
            </p:spPr>
            <p:txBody>
              <a:bodyPr wrap="square">
                <a:spAutoFit/>
              </a:bodyPr>
              <a:lstStyle/>
              <a:p>
                <a:pPr algn="ctr" fontAlgn="base">
                  <a:lnSpc>
                    <a:spcPct val="90000"/>
                  </a:lnSpc>
                  <a:spcBef>
                    <a:spcPct val="0"/>
                  </a:spcBef>
                  <a:spcAft>
                    <a:spcPts val="600"/>
                  </a:spcAft>
                </a:pPr>
                <a:r>
                  <a:rPr lang="en-US" sz="1568" b="1" dirty="0">
                    <a:gradFill>
                      <a:gsLst>
                        <a:gs pos="45536">
                          <a:schemeClr val="tx1">
                            <a:lumMod val="85000"/>
                          </a:schemeClr>
                        </a:gs>
                        <a:gs pos="70000">
                          <a:schemeClr val="tx1">
                            <a:lumMod val="85000"/>
                          </a:schemeClr>
                        </a:gs>
                      </a:gsLst>
                      <a:lin ang="5400000" scaled="0"/>
                    </a:gradFill>
                    <a:latin typeface="Segoe UI Semilight" panose="020B0402040204020203" pitchFamily="34" charset="0"/>
                    <a:cs typeface="Segoe UI Semilight" panose="020B0402040204020203" pitchFamily="34" charset="0"/>
                  </a:rPr>
                  <a:t>Big data</a:t>
                </a:r>
              </a:p>
            </p:txBody>
          </p:sp>
        </p:grpSp>
      </p:grpSp>
      <p:sp>
        <p:nvSpPr>
          <p:cNvPr id="6" name="TextBox 5"/>
          <p:cNvSpPr txBox="1"/>
          <p:nvPr/>
        </p:nvSpPr>
        <p:spPr>
          <a:xfrm>
            <a:off x="1063403" y="1688495"/>
            <a:ext cx="3081797" cy="669826"/>
          </a:xfrm>
          <a:prstGeom prst="rect">
            <a:avLst/>
          </a:prstGeom>
          <a:noFill/>
        </p:spPr>
        <p:txBody>
          <a:bodyPr wrap="square" lIns="179285" tIns="143428" rIns="179285" bIns="143428" rtlCol="0">
            <a:spAutoFit/>
          </a:bodyPr>
          <a:lstStyle/>
          <a:p>
            <a:pPr algn="ctr">
              <a:lnSpc>
                <a:spcPct val="90000"/>
              </a:lnSpc>
              <a:spcAft>
                <a:spcPts val="588"/>
              </a:spcAft>
            </a:pPr>
            <a:r>
              <a:rPr lang="en-US" sz="2745" b="1" spc="-29" dirty="0">
                <a:ln w="3175">
                  <a:noFill/>
                </a:ln>
                <a:gradFill>
                  <a:gsLst>
                    <a:gs pos="93860">
                      <a:schemeClr val="tx1"/>
                    </a:gs>
                    <a:gs pos="78571">
                      <a:schemeClr val="tx1"/>
                    </a:gs>
                  </a:gsLst>
                  <a:lin ang="5400000" scaled="0"/>
                </a:gradFill>
                <a:latin typeface="Segoe UI Semilight" panose="020B0402040204020203" pitchFamily="34" charset="0"/>
                <a:cs typeface="Segoe UI Semilight" panose="020B0402040204020203" pitchFamily="34" charset="0"/>
              </a:rPr>
              <a:t>Back-end power </a:t>
            </a:r>
          </a:p>
        </p:txBody>
      </p:sp>
      <p:sp>
        <p:nvSpPr>
          <p:cNvPr id="103" name="TextBox 102"/>
          <p:cNvSpPr txBox="1"/>
          <p:nvPr/>
        </p:nvSpPr>
        <p:spPr>
          <a:xfrm>
            <a:off x="6723491" y="1684251"/>
            <a:ext cx="3378054" cy="669826"/>
          </a:xfrm>
          <a:prstGeom prst="rect">
            <a:avLst/>
          </a:prstGeom>
          <a:noFill/>
        </p:spPr>
        <p:txBody>
          <a:bodyPr wrap="square" lIns="179285" tIns="143428" rIns="179285" bIns="143428" rtlCol="0">
            <a:spAutoFit/>
          </a:bodyPr>
          <a:lstStyle/>
          <a:p>
            <a:pPr>
              <a:lnSpc>
                <a:spcPct val="90000"/>
              </a:lnSpc>
              <a:spcAft>
                <a:spcPts val="588"/>
              </a:spcAft>
            </a:pPr>
            <a:r>
              <a:rPr lang="en-US" sz="2745" b="1" spc="-29" dirty="0">
                <a:ln w="3175">
                  <a:noFill/>
                </a:ln>
                <a:gradFill>
                  <a:gsLst>
                    <a:gs pos="93860">
                      <a:schemeClr val="tx1"/>
                    </a:gs>
                    <a:gs pos="78571">
                      <a:schemeClr val="tx1"/>
                    </a:gs>
                  </a:gsLst>
                  <a:lin ang="5400000" scaled="0"/>
                </a:gradFill>
                <a:latin typeface="Segoe UI Semilight" panose="020B0402040204020203" pitchFamily="34" charset="0"/>
                <a:cs typeface="Segoe UI Semilight" panose="020B0402040204020203" pitchFamily="34" charset="0"/>
              </a:rPr>
              <a:t>Front-end insights</a:t>
            </a:r>
          </a:p>
        </p:txBody>
      </p:sp>
      <p:pic>
        <p:nvPicPr>
          <p:cNvPr id="110" name="Picture 10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8574" y="2445220"/>
            <a:ext cx="7822997" cy="3761308"/>
          </a:xfrm>
          <a:prstGeom prst="rect">
            <a:avLst/>
          </a:prstGeom>
        </p:spPr>
      </p:pic>
    </p:spTree>
    <p:extLst>
      <p:ext uri="{BB962C8B-B14F-4D97-AF65-F5344CB8AC3E}">
        <p14:creationId xmlns:p14="http://schemas.microsoft.com/office/powerpoint/2010/main" val="407977588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800" fill="hold"/>
                                        <p:tgtEl>
                                          <p:spTgt spid="5"/>
                                        </p:tgtEl>
                                        <p:attrNameLst>
                                          <p:attrName>ppt_x</p:attrName>
                                        </p:attrNameLst>
                                      </p:cBhvr>
                                      <p:tavLst>
                                        <p:tav tm="0">
                                          <p:val>
                                            <p:strVal val="1+#ppt_w/2"/>
                                          </p:val>
                                        </p:tav>
                                        <p:tav tm="100000">
                                          <p:val>
                                            <p:strVal val="#ppt_x"/>
                                          </p:val>
                                        </p:tav>
                                      </p:tavLst>
                                    </p:anim>
                                    <p:anim calcmode="lin" valueType="num">
                                      <p:cBhvr additive="base">
                                        <p:cTn id="8" dur="8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bwMode="auto">
          <a:xfrm>
            <a:off x="1" y="487"/>
            <a:ext cx="12192000" cy="155679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1" name="Group 90"/>
          <p:cNvGrpSpPr/>
          <p:nvPr/>
        </p:nvGrpSpPr>
        <p:grpSpPr>
          <a:xfrm>
            <a:off x="11111871" y="469293"/>
            <a:ext cx="644101" cy="644101"/>
            <a:chOff x="457580" y="3616862"/>
            <a:chExt cx="657017" cy="657017"/>
          </a:xfrm>
        </p:grpSpPr>
        <p:sp>
          <p:nvSpPr>
            <p:cNvPr id="92" name="Oval 91"/>
            <p:cNvSpPr/>
            <p:nvPr/>
          </p:nvSpPr>
          <p:spPr bwMode="auto">
            <a:xfrm>
              <a:off x="457580" y="3616862"/>
              <a:ext cx="657017" cy="657017"/>
            </a:xfrm>
            <a:prstGeom prst="ellipse">
              <a:avLst/>
            </a:prstGeom>
            <a:solidFill>
              <a:srgbClr val="0078D7"/>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2" name="Title 1"/>
          <p:cNvSpPr>
            <a:spLocks noGrp="1"/>
          </p:cNvSpPr>
          <p:nvPr>
            <p:ph type="title"/>
          </p:nvPr>
        </p:nvSpPr>
        <p:spPr>
          <a:xfrm>
            <a:off x="269241" y="289958"/>
            <a:ext cx="11655840" cy="899537"/>
          </a:xfrm>
        </p:spPr>
        <p:txBody>
          <a:bodyPr/>
          <a:lstStyle/>
          <a:p>
            <a:pPr lvl="0">
              <a:defRPr/>
            </a:pPr>
            <a:r>
              <a:rPr lang="en-US" dirty="0">
                <a:gradFill>
                  <a:gsLst>
                    <a:gs pos="1250">
                      <a:schemeClr val="bg1"/>
                    </a:gs>
                    <a:gs pos="100000">
                      <a:schemeClr val="bg1"/>
                    </a:gs>
                  </a:gsLst>
                  <a:lin ang="5400000" scaled="0"/>
                </a:gradFill>
              </a:rPr>
              <a:t>Predict and respond proactively</a:t>
            </a:r>
          </a:p>
        </p:txBody>
      </p:sp>
      <p:grpSp>
        <p:nvGrpSpPr>
          <p:cNvPr id="28" name="Group 27"/>
          <p:cNvGrpSpPr/>
          <p:nvPr/>
        </p:nvGrpSpPr>
        <p:grpSpPr>
          <a:xfrm>
            <a:off x="269241" y="1636116"/>
            <a:ext cx="5785873" cy="4930336"/>
            <a:chOff x="274639" y="1668427"/>
            <a:chExt cx="5901892" cy="5029200"/>
          </a:xfrm>
        </p:grpSpPr>
        <p:sp>
          <p:nvSpPr>
            <p:cNvPr id="99" name="Rectangle 98"/>
            <p:cNvSpPr/>
            <p:nvPr/>
          </p:nvSpPr>
          <p:spPr bwMode="auto">
            <a:xfrm>
              <a:off x="274639" y="1668427"/>
              <a:ext cx="5901892"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Azure Machine </a:t>
              </a:r>
              <a:b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b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Learning templates</a:t>
              </a:r>
            </a:p>
          </p:txBody>
        </p:sp>
        <p:sp>
          <p:nvSpPr>
            <p:cNvPr id="171" name="Rectangle 170"/>
            <p:cNvSpPr/>
            <p:nvPr/>
          </p:nvSpPr>
          <p:spPr bwMode="auto">
            <a:xfrm>
              <a:off x="1049086" y="3040067"/>
              <a:ext cx="4121857" cy="238219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defTabSz="932293" fontAlgn="base">
                <a:lnSpc>
                  <a:spcPct val="90000"/>
                </a:lnSpc>
                <a:spcBef>
                  <a:spcPts val="3529"/>
                </a:spcBef>
                <a:spcAft>
                  <a:spcPct val="0"/>
                </a:spcAft>
                <a:defRPr/>
              </a:pPr>
              <a:r>
                <a:rPr lang="en-US" sz="2745" kern="0" dirty="0">
                  <a:gradFill>
                    <a:gsLst>
                      <a:gs pos="80357">
                        <a:schemeClr val="tx1"/>
                      </a:gs>
                      <a:gs pos="50893">
                        <a:schemeClr val="tx1"/>
                      </a:gs>
                    </a:gsLst>
                    <a:lin ang="5400000" scaled="0"/>
                  </a:gradFill>
                  <a:latin typeface="Segoe UI Semilight" panose="020B0402040204020203" pitchFamily="34" charset="0"/>
                  <a:cs typeface="Segoe UI Semilight" panose="020B0402040204020203" pitchFamily="34" charset="0"/>
                </a:rPr>
                <a:t>Demand forecasting</a:t>
              </a:r>
            </a:p>
            <a:p>
              <a:pPr defTabSz="932293" fontAlgn="base">
                <a:lnSpc>
                  <a:spcPct val="90000"/>
                </a:lnSpc>
                <a:spcBef>
                  <a:spcPts val="3529"/>
                </a:spcBef>
                <a:spcAft>
                  <a:spcPct val="0"/>
                </a:spcAft>
                <a:defRPr/>
              </a:pPr>
              <a:r>
                <a:rPr lang="en-US" sz="2745" kern="0" dirty="0">
                  <a:gradFill>
                    <a:gsLst>
                      <a:gs pos="80357">
                        <a:schemeClr val="tx1"/>
                      </a:gs>
                      <a:gs pos="50893">
                        <a:schemeClr val="tx1"/>
                      </a:gs>
                    </a:gsLst>
                    <a:lin ang="5400000" scaled="0"/>
                  </a:gradFill>
                  <a:latin typeface="Segoe UI Semilight" panose="020B0402040204020203" pitchFamily="34" charset="0"/>
                  <a:cs typeface="Segoe UI Semilight" panose="020B0402040204020203" pitchFamily="34" charset="0"/>
                </a:rPr>
                <a:t>Predictive maintenance</a:t>
              </a:r>
            </a:p>
            <a:p>
              <a:pPr defTabSz="932293" fontAlgn="base">
                <a:lnSpc>
                  <a:spcPct val="90000"/>
                </a:lnSpc>
                <a:spcBef>
                  <a:spcPts val="3529"/>
                </a:spcBef>
                <a:spcAft>
                  <a:spcPct val="0"/>
                </a:spcAft>
                <a:defRPr/>
              </a:pPr>
              <a:r>
                <a:rPr lang="en-US" sz="2745" kern="0" dirty="0">
                  <a:gradFill>
                    <a:gsLst>
                      <a:gs pos="80357">
                        <a:schemeClr val="tx1"/>
                      </a:gs>
                      <a:gs pos="50893">
                        <a:schemeClr val="tx1"/>
                      </a:gs>
                    </a:gsLst>
                    <a:lin ang="5400000" scaled="0"/>
                  </a:gradFill>
                  <a:latin typeface="Segoe UI Semilight" panose="020B0402040204020203" pitchFamily="34" charset="0"/>
                  <a:cs typeface="Segoe UI Semilight" panose="020B0402040204020203" pitchFamily="34" charset="0"/>
                </a:rPr>
                <a:t>Vehicle telemetry</a:t>
              </a:r>
            </a:p>
          </p:txBody>
        </p:sp>
        <p:sp>
          <p:nvSpPr>
            <p:cNvPr id="203" name="Freeform 26"/>
            <p:cNvSpPr>
              <a:spLocks noChangeAspect="1" noEditPoints="1"/>
            </p:cNvSpPr>
            <p:nvPr/>
          </p:nvSpPr>
          <p:spPr bwMode="auto">
            <a:xfrm>
              <a:off x="568525" y="3181272"/>
              <a:ext cx="344488" cy="344488"/>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04" name="Freeform 15"/>
            <p:cNvSpPr>
              <a:spLocks noChangeAspect="1" noEditPoints="1"/>
            </p:cNvSpPr>
            <p:nvPr/>
          </p:nvSpPr>
          <p:spPr bwMode="auto">
            <a:xfrm>
              <a:off x="540526" y="4007046"/>
              <a:ext cx="400486" cy="393639"/>
            </a:xfrm>
            <a:custGeom>
              <a:avLst/>
              <a:gdLst>
                <a:gd name="T0" fmla="*/ 16 w 118"/>
                <a:gd name="T1" fmla="*/ 116 h 116"/>
                <a:gd name="T2" fmla="*/ 27 w 118"/>
                <a:gd name="T3" fmla="*/ 112 h 116"/>
                <a:gd name="T4" fmla="*/ 83 w 118"/>
                <a:gd name="T5" fmla="*/ 56 h 116"/>
                <a:gd name="T6" fmla="*/ 88 w 118"/>
                <a:gd name="T7" fmla="*/ 56 h 116"/>
                <a:gd name="T8" fmla="*/ 88 w 118"/>
                <a:gd name="T9" fmla="*/ 56 h 116"/>
                <a:gd name="T10" fmla="*/ 108 w 118"/>
                <a:gd name="T11" fmla="*/ 48 h 116"/>
                <a:gd name="T12" fmla="*/ 113 w 118"/>
                <a:gd name="T13" fmla="*/ 16 h 116"/>
                <a:gd name="T14" fmla="*/ 111 w 118"/>
                <a:gd name="T15" fmla="*/ 11 h 116"/>
                <a:gd name="T16" fmla="*/ 95 w 118"/>
                <a:gd name="T17" fmla="*/ 27 h 116"/>
                <a:gd name="T18" fmla="*/ 89 w 118"/>
                <a:gd name="T19" fmla="*/ 27 h 116"/>
                <a:gd name="T20" fmla="*/ 89 w 118"/>
                <a:gd name="T21" fmla="*/ 22 h 116"/>
                <a:gd name="T22" fmla="*/ 105 w 118"/>
                <a:gd name="T23" fmla="*/ 6 h 116"/>
                <a:gd name="T24" fmla="*/ 100 w 118"/>
                <a:gd name="T25" fmla="*/ 3 h 116"/>
                <a:gd name="T26" fmla="*/ 88 w 118"/>
                <a:gd name="T27" fmla="*/ 0 h 116"/>
                <a:gd name="T28" fmla="*/ 68 w 118"/>
                <a:gd name="T29" fmla="*/ 9 h 116"/>
                <a:gd name="T30" fmla="*/ 61 w 118"/>
                <a:gd name="T31" fmla="*/ 33 h 116"/>
                <a:gd name="T32" fmla="*/ 5 w 118"/>
                <a:gd name="T33" fmla="*/ 89 h 116"/>
                <a:gd name="T34" fmla="*/ 0 w 118"/>
                <a:gd name="T35" fmla="*/ 100 h 116"/>
                <a:gd name="T36" fmla="*/ 5 w 118"/>
                <a:gd name="T37" fmla="*/ 112 h 116"/>
                <a:gd name="T38" fmla="*/ 16 w 118"/>
                <a:gd name="T39" fmla="*/ 116 h 116"/>
                <a:gd name="T40" fmla="*/ 10 w 118"/>
                <a:gd name="T41" fmla="*/ 95 h 116"/>
                <a:gd name="T42" fmla="*/ 69 w 118"/>
                <a:gd name="T43" fmla="*/ 36 h 116"/>
                <a:gd name="T44" fmla="*/ 69 w 118"/>
                <a:gd name="T45" fmla="*/ 34 h 116"/>
                <a:gd name="T46" fmla="*/ 74 w 118"/>
                <a:gd name="T47" fmla="*/ 14 h 116"/>
                <a:gd name="T48" fmla="*/ 88 w 118"/>
                <a:gd name="T49" fmla="*/ 8 h 116"/>
                <a:gd name="T50" fmla="*/ 91 w 118"/>
                <a:gd name="T51" fmla="*/ 9 h 116"/>
                <a:gd name="T52" fmla="*/ 84 w 118"/>
                <a:gd name="T53" fmla="*/ 16 h 116"/>
                <a:gd name="T54" fmla="*/ 84 w 118"/>
                <a:gd name="T55" fmla="*/ 33 h 116"/>
                <a:gd name="T56" fmla="*/ 101 w 118"/>
                <a:gd name="T57" fmla="*/ 33 h 116"/>
                <a:gd name="T58" fmla="*/ 108 w 118"/>
                <a:gd name="T59" fmla="*/ 26 h 116"/>
                <a:gd name="T60" fmla="*/ 102 w 118"/>
                <a:gd name="T61" fmla="*/ 43 h 116"/>
                <a:gd name="T62" fmla="*/ 83 w 118"/>
                <a:gd name="T63" fmla="*/ 48 h 116"/>
                <a:gd name="T64" fmla="*/ 81 w 118"/>
                <a:gd name="T65" fmla="*/ 47 h 116"/>
                <a:gd name="T66" fmla="*/ 22 w 118"/>
                <a:gd name="T67" fmla="*/ 106 h 116"/>
                <a:gd name="T68" fmla="*/ 10 w 118"/>
                <a:gd name="T69" fmla="*/ 106 h 116"/>
                <a:gd name="T70" fmla="*/ 8 w 118"/>
                <a:gd name="T71" fmla="*/ 100 h 116"/>
                <a:gd name="T72" fmla="*/ 10 w 118"/>
                <a:gd name="T73" fmla="*/ 9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6" y="116"/>
                  </a:moveTo>
                  <a:cubicBezTo>
                    <a:pt x="20" y="116"/>
                    <a:pt x="24" y="115"/>
                    <a:pt x="27" y="112"/>
                  </a:cubicBezTo>
                  <a:cubicBezTo>
                    <a:pt x="83" y="56"/>
                    <a:pt x="83" y="56"/>
                    <a:pt x="83" y="56"/>
                  </a:cubicBezTo>
                  <a:cubicBezTo>
                    <a:pt x="85" y="56"/>
                    <a:pt x="87" y="56"/>
                    <a:pt x="88" y="56"/>
                  </a:cubicBezTo>
                  <a:cubicBezTo>
                    <a:pt x="88" y="56"/>
                    <a:pt x="88" y="56"/>
                    <a:pt x="88" y="56"/>
                  </a:cubicBezTo>
                  <a:cubicBezTo>
                    <a:pt x="96" y="56"/>
                    <a:pt x="103" y="53"/>
                    <a:pt x="108" y="48"/>
                  </a:cubicBezTo>
                  <a:cubicBezTo>
                    <a:pt x="116" y="40"/>
                    <a:pt x="118" y="27"/>
                    <a:pt x="113" y="16"/>
                  </a:cubicBezTo>
                  <a:cubicBezTo>
                    <a:pt x="111" y="11"/>
                    <a:pt x="111" y="11"/>
                    <a:pt x="111" y="11"/>
                  </a:cubicBezTo>
                  <a:cubicBezTo>
                    <a:pt x="95" y="27"/>
                    <a:pt x="95" y="27"/>
                    <a:pt x="95" y="27"/>
                  </a:cubicBezTo>
                  <a:cubicBezTo>
                    <a:pt x="93" y="29"/>
                    <a:pt x="91" y="29"/>
                    <a:pt x="89" y="27"/>
                  </a:cubicBezTo>
                  <a:cubicBezTo>
                    <a:pt x="88" y="26"/>
                    <a:pt x="88" y="23"/>
                    <a:pt x="89" y="22"/>
                  </a:cubicBezTo>
                  <a:cubicBezTo>
                    <a:pt x="105" y="6"/>
                    <a:pt x="105" y="6"/>
                    <a:pt x="105" y="6"/>
                  </a:cubicBezTo>
                  <a:cubicBezTo>
                    <a:pt x="100" y="3"/>
                    <a:pt x="100" y="3"/>
                    <a:pt x="100" y="3"/>
                  </a:cubicBezTo>
                  <a:cubicBezTo>
                    <a:pt x="96" y="1"/>
                    <a:pt x="92" y="0"/>
                    <a:pt x="88" y="0"/>
                  </a:cubicBezTo>
                  <a:cubicBezTo>
                    <a:pt x="81" y="0"/>
                    <a:pt x="74" y="3"/>
                    <a:pt x="68" y="9"/>
                  </a:cubicBezTo>
                  <a:cubicBezTo>
                    <a:pt x="62" y="15"/>
                    <a:pt x="59" y="24"/>
                    <a:pt x="61" y="33"/>
                  </a:cubicBezTo>
                  <a:cubicBezTo>
                    <a:pt x="5" y="89"/>
                    <a:pt x="5" y="89"/>
                    <a:pt x="5" y="89"/>
                  </a:cubicBezTo>
                  <a:cubicBezTo>
                    <a:pt x="2" y="92"/>
                    <a:pt x="0" y="96"/>
                    <a:pt x="0" y="100"/>
                  </a:cubicBezTo>
                  <a:cubicBezTo>
                    <a:pt x="0" y="105"/>
                    <a:pt x="2" y="109"/>
                    <a:pt x="5" y="112"/>
                  </a:cubicBezTo>
                  <a:cubicBezTo>
                    <a:pt x="8" y="115"/>
                    <a:pt x="12" y="116"/>
                    <a:pt x="16" y="116"/>
                  </a:cubicBezTo>
                  <a:close/>
                  <a:moveTo>
                    <a:pt x="10" y="95"/>
                  </a:moveTo>
                  <a:cubicBezTo>
                    <a:pt x="69" y="36"/>
                    <a:pt x="69" y="36"/>
                    <a:pt x="69" y="36"/>
                  </a:cubicBezTo>
                  <a:cubicBezTo>
                    <a:pt x="69" y="34"/>
                    <a:pt x="69" y="34"/>
                    <a:pt x="69" y="34"/>
                  </a:cubicBezTo>
                  <a:cubicBezTo>
                    <a:pt x="67" y="27"/>
                    <a:pt x="69" y="19"/>
                    <a:pt x="74" y="14"/>
                  </a:cubicBezTo>
                  <a:cubicBezTo>
                    <a:pt x="78" y="11"/>
                    <a:pt x="83" y="8"/>
                    <a:pt x="88" y="8"/>
                  </a:cubicBezTo>
                  <a:cubicBezTo>
                    <a:pt x="89" y="8"/>
                    <a:pt x="90" y="9"/>
                    <a:pt x="91" y="9"/>
                  </a:cubicBezTo>
                  <a:cubicBezTo>
                    <a:pt x="84" y="16"/>
                    <a:pt x="84" y="16"/>
                    <a:pt x="84" y="16"/>
                  </a:cubicBezTo>
                  <a:cubicBezTo>
                    <a:pt x="79" y="21"/>
                    <a:pt x="79" y="28"/>
                    <a:pt x="84" y="33"/>
                  </a:cubicBezTo>
                  <a:cubicBezTo>
                    <a:pt x="88" y="37"/>
                    <a:pt x="96" y="37"/>
                    <a:pt x="101" y="33"/>
                  </a:cubicBezTo>
                  <a:cubicBezTo>
                    <a:pt x="108" y="26"/>
                    <a:pt x="108" y="26"/>
                    <a:pt x="108" y="26"/>
                  </a:cubicBezTo>
                  <a:cubicBezTo>
                    <a:pt x="109" y="32"/>
                    <a:pt x="107" y="38"/>
                    <a:pt x="102" y="43"/>
                  </a:cubicBezTo>
                  <a:cubicBezTo>
                    <a:pt x="97" y="48"/>
                    <a:pt x="90" y="50"/>
                    <a:pt x="83" y="48"/>
                  </a:cubicBezTo>
                  <a:cubicBezTo>
                    <a:pt x="81" y="47"/>
                    <a:pt x="81" y="47"/>
                    <a:pt x="81" y="47"/>
                  </a:cubicBezTo>
                  <a:cubicBezTo>
                    <a:pt x="22" y="106"/>
                    <a:pt x="22" y="106"/>
                    <a:pt x="22" y="106"/>
                  </a:cubicBezTo>
                  <a:cubicBezTo>
                    <a:pt x="19" y="109"/>
                    <a:pt x="13" y="109"/>
                    <a:pt x="10" y="106"/>
                  </a:cubicBezTo>
                  <a:cubicBezTo>
                    <a:pt x="9" y="105"/>
                    <a:pt x="8" y="103"/>
                    <a:pt x="8" y="100"/>
                  </a:cubicBezTo>
                  <a:cubicBezTo>
                    <a:pt x="8" y="98"/>
                    <a:pt x="9" y="96"/>
                    <a:pt x="10" y="95"/>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05" name="Freeform 5"/>
            <p:cNvSpPr>
              <a:spLocks noChangeAspect="1" noEditPoints="1"/>
            </p:cNvSpPr>
            <p:nvPr/>
          </p:nvSpPr>
          <p:spPr bwMode="auto">
            <a:xfrm>
              <a:off x="487563" y="4962789"/>
              <a:ext cx="506413" cy="228759"/>
            </a:xfrm>
            <a:custGeom>
              <a:avLst/>
              <a:gdLst>
                <a:gd name="T0" fmla="*/ 124 w 128"/>
                <a:gd name="T1" fmla="*/ 28 h 56"/>
                <a:gd name="T2" fmla="*/ 112 w 128"/>
                <a:gd name="T3" fmla="*/ 16 h 56"/>
                <a:gd name="T4" fmla="*/ 94 w 128"/>
                <a:gd name="T5" fmla="*/ 16 h 56"/>
                <a:gd name="T6" fmla="*/ 78 w 128"/>
                <a:gd name="T7" fmla="*/ 0 h 56"/>
                <a:gd name="T8" fmla="*/ 38 w 128"/>
                <a:gd name="T9" fmla="*/ 0 h 56"/>
                <a:gd name="T10" fmla="*/ 22 w 128"/>
                <a:gd name="T11" fmla="*/ 16 h 56"/>
                <a:gd name="T12" fmla="*/ 4 w 128"/>
                <a:gd name="T13" fmla="*/ 36 h 56"/>
                <a:gd name="T14" fmla="*/ 4 w 128"/>
                <a:gd name="T15" fmla="*/ 40 h 56"/>
                <a:gd name="T16" fmla="*/ 0 w 128"/>
                <a:gd name="T17" fmla="*/ 40 h 56"/>
                <a:gd name="T18" fmla="*/ 0 w 128"/>
                <a:gd name="T19" fmla="*/ 48 h 56"/>
                <a:gd name="T20" fmla="*/ 17 w 128"/>
                <a:gd name="T21" fmla="*/ 48 h 56"/>
                <a:gd name="T22" fmla="*/ 28 w 128"/>
                <a:gd name="T23" fmla="*/ 56 h 56"/>
                <a:gd name="T24" fmla="*/ 39 w 128"/>
                <a:gd name="T25" fmla="*/ 48 h 56"/>
                <a:gd name="T26" fmla="*/ 89 w 128"/>
                <a:gd name="T27" fmla="*/ 48 h 56"/>
                <a:gd name="T28" fmla="*/ 100 w 128"/>
                <a:gd name="T29" fmla="*/ 56 h 56"/>
                <a:gd name="T30" fmla="*/ 111 w 128"/>
                <a:gd name="T31" fmla="*/ 48 h 56"/>
                <a:gd name="T32" fmla="*/ 128 w 128"/>
                <a:gd name="T33" fmla="*/ 48 h 56"/>
                <a:gd name="T34" fmla="*/ 128 w 128"/>
                <a:gd name="T35" fmla="*/ 40 h 56"/>
                <a:gd name="T36" fmla="*/ 124 w 128"/>
                <a:gd name="T37" fmla="*/ 40 h 56"/>
                <a:gd name="T38" fmla="*/ 124 w 128"/>
                <a:gd name="T39" fmla="*/ 28 h 56"/>
                <a:gd name="T40" fmla="*/ 116 w 128"/>
                <a:gd name="T41" fmla="*/ 28 h 56"/>
                <a:gd name="T42" fmla="*/ 116 w 128"/>
                <a:gd name="T43" fmla="*/ 40 h 56"/>
                <a:gd name="T44" fmla="*/ 111 w 128"/>
                <a:gd name="T45" fmla="*/ 40 h 56"/>
                <a:gd name="T46" fmla="*/ 100 w 128"/>
                <a:gd name="T47" fmla="*/ 32 h 56"/>
                <a:gd name="T48" fmla="*/ 89 w 128"/>
                <a:gd name="T49" fmla="*/ 40 h 56"/>
                <a:gd name="T50" fmla="*/ 56 w 128"/>
                <a:gd name="T51" fmla="*/ 40 h 56"/>
                <a:gd name="T52" fmla="*/ 56 w 128"/>
                <a:gd name="T53" fmla="*/ 24 h 56"/>
                <a:gd name="T54" fmla="*/ 112 w 128"/>
                <a:gd name="T55" fmla="*/ 24 h 56"/>
                <a:gd name="T56" fmla="*/ 116 w 128"/>
                <a:gd name="T57" fmla="*/ 28 h 56"/>
                <a:gd name="T58" fmla="*/ 82 w 128"/>
                <a:gd name="T59" fmla="*/ 16 h 56"/>
                <a:gd name="T60" fmla="*/ 56 w 128"/>
                <a:gd name="T61" fmla="*/ 16 h 56"/>
                <a:gd name="T62" fmla="*/ 56 w 128"/>
                <a:gd name="T63" fmla="*/ 8 h 56"/>
                <a:gd name="T64" fmla="*/ 74 w 128"/>
                <a:gd name="T65" fmla="*/ 8 h 56"/>
                <a:gd name="T66" fmla="*/ 82 w 128"/>
                <a:gd name="T67" fmla="*/ 16 h 56"/>
                <a:gd name="T68" fmla="*/ 42 w 128"/>
                <a:gd name="T69" fmla="*/ 8 h 56"/>
                <a:gd name="T70" fmla="*/ 48 w 128"/>
                <a:gd name="T71" fmla="*/ 8 h 56"/>
                <a:gd name="T72" fmla="*/ 48 w 128"/>
                <a:gd name="T73" fmla="*/ 16 h 56"/>
                <a:gd name="T74" fmla="*/ 34 w 128"/>
                <a:gd name="T75" fmla="*/ 16 h 56"/>
                <a:gd name="T76" fmla="*/ 42 w 128"/>
                <a:gd name="T77" fmla="*/ 8 h 56"/>
                <a:gd name="T78" fmla="*/ 12 w 128"/>
                <a:gd name="T79" fmla="*/ 36 h 56"/>
                <a:gd name="T80" fmla="*/ 24 w 128"/>
                <a:gd name="T81" fmla="*/ 24 h 56"/>
                <a:gd name="T82" fmla="*/ 48 w 128"/>
                <a:gd name="T83" fmla="*/ 24 h 56"/>
                <a:gd name="T84" fmla="*/ 48 w 128"/>
                <a:gd name="T85" fmla="*/ 40 h 56"/>
                <a:gd name="T86" fmla="*/ 39 w 128"/>
                <a:gd name="T87" fmla="*/ 40 h 56"/>
                <a:gd name="T88" fmla="*/ 28 w 128"/>
                <a:gd name="T89" fmla="*/ 32 h 56"/>
                <a:gd name="T90" fmla="*/ 17 w 128"/>
                <a:gd name="T91" fmla="*/ 40 h 56"/>
                <a:gd name="T92" fmla="*/ 12 w 128"/>
                <a:gd name="T93" fmla="*/ 40 h 56"/>
                <a:gd name="T94" fmla="*/ 12 w 128"/>
                <a:gd name="T95" fmla="*/ 36 h 56"/>
                <a:gd name="T96" fmla="*/ 28 w 128"/>
                <a:gd name="T97" fmla="*/ 48 h 56"/>
                <a:gd name="T98" fmla="*/ 24 w 128"/>
                <a:gd name="T99" fmla="*/ 44 h 56"/>
                <a:gd name="T100" fmla="*/ 28 w 128"/>
                <a:gd name="T101" fmla="*/ 40 h 56"/>
                <a:gd name="T102" fmla="*/ 32 w 128"/>
                <a:gd name="T103" fmla="*/ 44 h 56"/>
                <a:gd name="T104" fmla="*/ 28 w 128"/>
                <a:gd name="T105" fmla="*/ 48 h 56"/>
                <a:gd name="T106" fmla="*/ 100 w 128"/>
                <a:gd name="T107" fmla="*/ 48 h 56"/>
                <a:gd name="T108" fmla="*/ 96 w 128"/>
                <a:gd name="T109" fmla="*/ 44 h 56"/>
                <a:gd name="T110" fmla="*/ 100 w 128"/>
                <a:gd name="T111" fmla="*/ 40 h 56"/>
                <a:gd name="T112" fmla="*/ 104 w 128"/>
                <a:gd name="T113" fmla="*/ 44 h 56"/>
                <a:gd name="T114" fmla="*/ 100 w 128"/>
                <a:gd name="T115"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8" h="56">
                  <a:moveTo>
                    <a:pt x="124" y="28"/>
                  </a:moveTo>
                  <a:cubicBezTo>
                    <a:pt x="124" y="21"/>
                    <a:pt x="119" y="16"/>
                    <a:pt x="112" y="16"/>
                  </a:cubicBezTo>
                  <a:cubicBezTo>
                    <a:pt x="94" y="16"/>
                    <a:pt x="94" y="16"/>
                    <a:pt x="94" y="16"/>
                  </a:cubicBezTo>
                  <a:cubicBezTo>
                    <a:pt x="78" y="0"/>
                    <a:pt x="78" y="0"/>
                    <a:pt x="78" y="0"/>
                  </a:cubicBezTo>
                  <a:cubicBezTo>
                    <a:pt x="38" y="0"/>
                    <a:pt x="38" y="0"/>
                    <a:pt x="38" y="0"/>
                  </a:cubicBezTo>
                  <a:cubicBezTo>
                    <a:pt x="22" y="16"/>
                    <a:pt x="22" y="16"/>
                    <a:pt x="22" y="16"/>
                  </a:cubicBezTo>
                  <a:cubicBezTo>
                    <a:pt x="12" y="17"/>
                    <a:pt x="4" y="26"/>
                    <a:pt x="4" y="36"/>
                  </a:cubicBezTo>
                  <a:cubicBezTo>
                    <a:pt x="4" y="40"/>
                    <a:pt x="4" y="40"/>
                    <a:pt x="4" y="40"/>
                  </a:cubicBezTo>
                  <a:cubicBezTo>
                    <a:pt x="0" y="40"/>
                    <a:pt x="0" y="40"/>
                    <a:pt x="0" y="40"/>
                  </a:cubicBezTo>
                  <a:cubicBezTo>
                    <a:pt x="0" y="48"/>
                    <a:pt x="0" y="48"/>
                    <a:pt x="0" y="48"/>
                  </a:cubicBezTo>
                  <a:cubicBezTo>
                    <a:pt x="17" y="48"/>
                    <a:pt x="17" y="48"/>
                    <a:pt x="17" y="48"/>
                  </a:cubicBezTo>
                  <a:cubicBezTo>
                    <a:pt x="18" y="53"/>
                    <a:pt x="23" y="56"/>
                    <a:pt x="28" y="56"/>
                  </a:cubicBezTo>
                  <a:cubicBezTo>
                    <a:pt x="33" y="56"/>
                    <a:pt x="38" y="53"/>
                    <a:pt x="39" y="48"/>
                  </a:cubicBezTo>
                  <a:cubicBezTo>
                    <a:pt x="89" y="48"/>
                    <a:pt x="89" y="48"/>
                    <a:pt x="89" y="48"/>
                  </a:cubicBezTo>
                  <a:cubicBezTo>
                    <a:pt x="90" y="53"/>
                    <a:pt x="95" y="56"/>
                    <a:pt x="100" y="56"/>
                  </a:cubicBezTo>
                  <a:cubicBezTo>
                    <a:pt x="105" y="56"/>
                    <a:pt x="110" y="53"/>
                    <a:pt x="111" y="48"/>
                  </a:cubicBezTo>
                  <a:cubicBezTo>
                    <a:pt x="128" y="48"/>
                    <a:pt x="128" y="48"/>
                    <a:pt x="128" y="48"/>
                  </a:cubicBezTo>
                  <a:cubicBezTo>
                    <a:pt x="128" y="40"/>
                    <a:pt x="128" y="40"/>
                    <a:pt x="128" y="40"/>
                  </a:cubicBezTo>
                  <a:cubicBezTo>
                    <a:pt x="124" y="40"/>
                    <a:pt x="124" y="40"/>
                    <a:pt x="124" y="40"/>
                  </a:cubicBezTo>
                  <a:lnTo>
                    <a:pt x="124" y="28"/>
                  </a:lnTo>
                  <a:close/>
                  <a:moveTo>
                    <a:pt x="116" y="28"/>
                  </a:moveTo>
                  <a:cubicBezTo>
                    <a:pt x="116" y="40"/>
                    <a:pt x="116" y="40"/>
                    <a:pt x="116" y="40"/>
                  </a:cubicBezTo>
                  <a:cubicBezTo>
                    <a:pt x="111" y="40"/>
                    <a:pt x="111" y="40"/>
                    <a:pt x="111" y="40"/>
                  </a:cubicBezTo>
                  <a:cubicBezTo>
                    <a:pt x="110" y="35"/>
                    <a:pt x="105" y="32"/>
                    <a:pt x="100" y="32"/>
                  </a:cubicBezTo>
                  <a:cubicBezTo>
                    <a:pt x="95" y="32"/>
                    <a:pt x="90" y="35"/>
                    <a:pt x="89" y="40"/>
                  </a:cubicBezTo>
                  <a:cubicBezTo>
                    <a:pt x="56" y="40"/>
                    <a:pt x="56" y="40"/>
                    <a:pt x="56" y="40"/>
                  </a:cubicBezTo>
                  <a:cubicBezTo>
                    <a:pt x="56" y="24"/>
                    <a:pt x="56" y="24"/>
                    <a:pt x="56" y="24"/>
                  </a:cubicBezTo>
                  <a:cubicBezTo>
                    <a:pt x="112" y="24"/>
                    <a:pt x="112" y="24"/>
                    <a:pt x="112" y="24"/>
                  </a:cubicBezTo>
                  <a:cubicBezTo>
                    <a:pt x="114" y="24"/>
                    <a:pt x="116" y="26"/>
                    <a:pt x="116" y="28"/>
                  </a:cubicBezTo>
                  <a:close/>
                  <a:moveTo>
                    <a:pt x="82" y="16"/>
                  </a:moveTo>
                  <a:cubicBezTo>
                    <a:pt x="56" y="16"/>
                    <a:pt x="56" y="16"/>
                    <a:pt x="56" y="16"/>
                  </a:cubicBezTo>
                  <a:cubicBezTo>
                    <a:pt x="56" y="8"/>
                    <a:pt x="56" y="8"/>
                    <a:pt x="56" y="8"/>
                  </a:cubicBezTo>
                  <a:cubicBezTo>
                    <a:pt x="74" y="8"/>
                    <a:pt x="74" y="8"/>
                    <a:pt x="74" y="8"/>
                  </a:cubicBezTo>
                  <a:lnTo>
                    <a:pt x="82" y="16"/>
                  </a:lnTo>
                  <a:close/>
                  <a:moveTo>
                    <a:pt x="42" y="8"/>
                  </a:moveTo>
                  <a:cubicBezTo>
                    <a:pt x="48" y="8"/>
                    <a:pt x="48" y="8"/>
                    <a:pt x="48" y="8"/>
                  </a:cubicBezTo>
                  <a:cubicBezTo>
                    <a:pt x="48" y="16"/>
                    <a:pt x="48" y="16"/>
                    <a:pt x="48" y="16"/>
                  </a:cubicBezTo>
                  <a:cubicBezTo>
                    <a:pt x="34" y="16"/>
                    <a:pt x="34" y="16"/>
                    <a:pt x="34" y="16"/>
                  </a:cubicBezTo>
                  <a:lnTo>
                    <a:pt x="42" y="8"/>
                  </a:lnTo>
                  <a:close/>
                  <a:moveTo>
                    <a:pt x="12" y="36"/>
                  </a:moveTo>
                  <a:cubicBezTo>
                    <a:pt x="12" y="29"/>
                    <a:pt x="17" y="24"/>
                    <a:pt x="24" y="24"/>
                  </a:cubicBezTo>
                  <a:cubicBezTo>
                    <a:pt x="48" y="24"/>
                    <a:pt x="48" y="24"/>
                    <a:pt x="48" y="24"/>
                  </a:cubicBezTo>
                  <a:cubicBezTo>
                    <a:pt x="48" y="40"/>
                    <a:pt x="48" y="40"/>
                    <a:pt x="48" y="40"/>
                  </a:cubicBezTo>
                  <a:cubicBezTo>
                    <a:pt x="39" y="40"/>
                    <a:pt x="39" y="40"/>
                    <a:pt x="39" y="40"/>
                  </a:cubicBezTo>
                  <a:cubicBezTo>
                    <a:pt x="38" y="35"/>
                    <a:pt x="33" y="32"/>
                    <a:pt x="28" y="32"/>
                  </a:cubicBezTo>
                  <a:cubicBezTo>
                    <a:pt x="23" y="32"/>
                    <a:pt x="18" y="35"/>
                    <a:pt x="17" y="40"/>
                  </a:cubicBezTo>
                  <a:cubicBezTo>
                    <a:pt x="12" y="40"/>
                    <a:pt x="12" y="40"/>
                    <a:pt x="12" y="40"/>
                  </a:cubicBezTo>
                  <a:lnTo>
                    <a:pt x="12" y="36"/>
                  </a:lnTo>
                  <a:close/>
                  <a:moveTo>
                    <a:pt x="28" y="48"/>
                  </a:moveTo>
                  <a:cubicBezTo>
                    <a:pt x="26" y="48"/>
                    <a:pt x="24" y="46"/>
                    <a:pt x="24" y="44"/>
                  </a:cubicBezTo>
                  <a:cubicBezTo>
                    <a:pt x="24" y="42"/>
                    <a:pt x="26" y="40"/>
                    <a:pt x="28" y="40"/>
                  </a:cubicBezTo>
                  <a:cubicBezTo>
                    <a:pt x="30" y="40"/>
                    <a:pt x="32" y="42"/>
                    <a:pt x="32" y="44"/>
                  </a:cubicBezTo>
                  <a:cubicBezTo>
                    <a:pt x="32" y="46"/>
                    <a:pt x="30" y="48"/>
                    <a:pt x="28" y="48"/>
                  </a:cubicBezTo>
                  <a:close/>
                  <a:moveTo>
                    <a:pt x="100" y="48"/>
                  </a:moveTo>
                  <a:cubicBezTo>
                    <a:pt x="98" y="48"/>
                    <a:pt x="96" y="46"/>
                    <a:pt x="96" y="44"/>
                  </a:cubicBezTo>
                  <a:cubicBezTo>
                    <a:pt x="96" y="42"/>
                    <a:pt x="98" y="40"/>
                    <a:pt x="100" y="40"/>
                  </a:cubicBezTo>
                  <a:cubicBezTo>
                    <a:pt x="102" y="40"/>
                    <a:pt x="104" y="42"/>
                    <a:pt x="104" y="44"/>
                  </a:cubicBezTo>
                  <a:cubicBezTo>
                    <a:pt x="104" y="46"/>
                    <a:pt x="102" y="48"/>
                    <a:pt x="100" y="4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a:solidFill>
                  <a:srgbClr val="505050"/>
                </a:solidFill>
              </a:endParaRPr>
            </a:p>
          </p:txBody>
        </p:sp>
      </p:grpSp>
      <p:grpSp>
        <p:nvGrpSpPr>
          <p:cNvPr id="4" name="Group 3"/>
          <p:cNvGrpSpPr/>
          <p:nvPr/>
        </p:nvGrpSpPr>
        <p:grpSpPr>
          <a:xfrm>
            <a:off x="6098320" y="1636116"/>
            <a:ext cx="5826761" cy="4930336"/>
            <a:chOff x="6220603" y="1668427"/>
            <a:chExt cx="5943600" cy="5029200"/>
          </a:xfrm>
        </p:grpSpPr>
        <p:grpSp>
          <p:nvGrpSpPr>
            <p:cNvPr id="29" name="Group 28"/>
            <p:cNvGrpSpPr/>
            <p:nvPr/>
          </p:nvGrpSpPr>
          <p:grpSpPr>
            <a:xfrm>
              <a:off x="6220603" y="1668427"/>
              <a:ext cx="5943600" cy="5029200"/>
              <a:chOff x="6220603" y="1668427"/>
              <a:chExt cx="5943600" cy="5029200"/>
            </a:xfrm>
          </p:grpSpPr>
          <p:sp>
            <p:nvSpPr>
              <p:cNvPr id="10" name="Rectangle 9"/>
              <p:cNvSpPr/>
              <p:nvPr/>
            </p:nvSpPr>
            <p:spPr bwMode="auto">
              <a:xfrm>
                <a:off x="6220603" y="1668427"/>
                <a:ext cx="59436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Azure Machine </a:t>
                </a:r>
                <a:b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b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Learning service</a:t>
                </a:r>
              </a:p>
            </p:txBody>
          </p:sp>
          <p:grpSp>
            <p:nvGrpSpPr>
              <p:cNvPr id="27" name="Group 26"/>
              <p:cNvGrpSpPr/>
              <p:nvPr/>
            </p:nvGrpSpPr>
            <p:grpSpPr>
              <a:xfrm>
                <a:off x="6581156" y="3237470"/>
                <a:ext cx="5449140" cy="2834640"/>
                <a:chOff x="6581156" y="3280502"/>
                <a:chExt cx="5449140" cy="2834640"/>
              </a:xfrm>
            </p:grpSpPr>
            <p:sp>
              <p:nvSpPr>
                <p:cNvPr id="252" name="Rectangle 251"/>
                <p:cNvSpPr/>
                <p:nvPr/>
              </p:nvSpPr>
              <p:spPr bwMode="auto">
                <a:xfrm>
                  <a:off x="10621709" y="3280503"/>
                  <a:ext cx="1408587"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pPr>
                  <a:r>
                    <a:rPr lang="en-US" sz="1765" dirty="0">
                      <a:gradFill>
                        <a:gsLst>
                          <a:gs pos="80357">
                            <a:schemeClr val="tx1"/>
                          </a:gs>
                          <a:gs pos="50893">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Clients</a:t>
                  </a:r>
                </a:p>
              </p:txBody>
            </p:sp>
            <p:grpSp>
              <p:nvGrpSpPr>
                <p:cNvPr id="253" name="Group 252"/>
                <p:cNvGrpSpPr>
                  <a:grpSpLocks noChangeAspect="1"/>
                </p:cNvGrpSpPr>
                <p:nvPr/>
              </p:nvGrpSpPr>
              <p:grpSpPr>
                <a:xfrm>
                  <a:off x="11204912" y="3768919"/>
                  <a:ext cx="242182" cy="455983"/>
                  <a:chOff x="6863683" y="3943490"/>
                  <a:chExt cx="265826" cy="500500"/>
                </a:xfrm>
                <a:solidFill>
                  <a:schemeClr val="tx1"/>
                </a:solidFill>
              </p:grpSpPr>
              <p:sp>
                <p:nvSpPr>
                  <p:cNvPr id="278" name="Freeform 124"/>
                  <p:cNvSpPr>
                    <a:spLocks noEditPoints="1"/>
                  </p:cNvSpPr>
                  <p:nvPr/>
                </p:nvSpPr>
                <p:spPr bwMode="auto">
                  <a:xfrm>
                    <a:off x="6863683" y="3943490"/>
                    <a:ext cx="265826" cy="500500"/>
                  </a:xfrm>
                  <a:custGeom>
                    <a:avLst/>
                    <a:gdLst>
                      <a:gd name="T0" fmla="*/ 175 w 184"/>
                      <a:gd name="T1" fmla="*/ 0 h 344"/>
                      <a:gd name="T2" fmla="*/ 8 w 184"/>
                      <a:gd name="T3" fmla="*/ 0 h 344"/>
                      <a:gd name="T4" fmla="*/ 0 w 184"/>
                      <a:gd name="T5" fmla="*/ 6 h 344"/>
                      <a:gd name="T6" fmla="*/ 0 w 184"/>
                      <a:gd name="T7" fmla="*/ 335 h 344"/>
                      <a:gd name="T8" fmla="*/ 8 w 184"/>
                      <a:gd name="T9" fmla="*/ 344 h 344"/>
                      <a:gd name="T10" fmla="*/ 175 w 184"/>
                      <a:gd name="T11" fmla="*/ 344 h 344"/>
                      <a:gd name="T12" fmla="*/ 184 w 184"/>
                      <a:gd name="T13" fmla="*/ 335 h 344"/>
                      <a:gd name="T14" fmla="*/ 184 w 184"/>
                      <a:gd name="T15" fmla="*/ 6 h 344"/>
                      <a:gd name="T16" fmla="*/ 175 w 184"/>
                      <a:gd name="T17" fmla="*/ 0 h 344"/>
                      <a:gd name="T18" fmla="*/ 120 w 184"/>
                      <a:gd name="T19" fmla="*/ 317 h 344"/>
                      <a:gd name="T20" fmla="*/ 117 w 184"/>
                      <a:gd name="T21" fmla="*/ 320 h 344"/>
                      <a:gd name="T22" fmla="*/ 71 w 184"/>
                      <a:gd name="T23" fmla="*/ 320 h 344"/>
                      <a:gd name="T24" fmla="*/ 68 w 184"/>
                      <a:gd name="T25" fmla="*/ 317 h 344"/>
                      <a:gd name="T26" fmla="*/ 68 w 184"/>
                      <a:gd name="T27" fmla="*/ 315 h 344"/>
                      <a:gd name="T28" fmla="*/ 71 w 184"/>
                      <a:gd name="T29" fmla="*/ 312 h 344"/>
                      <a:gd name="T30" fmla="*/ 117 w 184"/>
                      <a:gd name="T31" fmla="*/ 312 h 344"/>
                      <a:gd name="T32" fmla="*/ 120 w 184"/>
                      <a:gd name="T33" fmla="*/ 315 h 344"/>
                      <a:gd name="T34" fmla="*/ 120 w 184"/>
                      <a:gd name="T35" fmla="*/ 317 h 344"/>
                      <a:gd name="T36" fmla="*/ 168 w 184"/>
                      <a:gd name="T37" fmla="*/ 296 h 344"/>
                      <a:gd name="T38" fmla="*/ 16 w 184"/>
                      <a:gd name="T39" fmla="*/ 296 h 344"/>
                      <a:gd name="T40" fmla="*/ 16 w 184"/>
                      <a:gd name="T41" fmla="*/ 40 h 344"/>
                      <a:gd name="T42" fmla="*/ 168 w 184"/>
                      <a:gd name="T43" fmla="*/ 40 h 344"/>
                      <a:gd name="T44" fmla="*/ 168 w 184"/>
                      <a:gd name="T45" fmla="*/ 296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344">
                        <a:moveTo>
                          <a:pt x="175" y="0"/>
                        </a:moveTo>
                        <a:cubicBezTo>
                          <a:pt x="175" y="0"/>
                          <a:pt x="175" y="0"/>
                          <a:pt x="8" y="0"/>
                        </a:cubicBezTo>
                        <a:cubicBezTo>
                          <a:pt x="3" y="0"/>
                          <a:pt x="0" y="1"/>
                          <a:pt x="0" y="6"/>
                        </a:cubicBezTo>
                        <a:cubicBezTo>
                          <a:pt x="0" y="335"/>
                          <a:pt x="0" y="335"/>
                          <a:pt x="0" y="335"/>
                        </a:cubicBezTo>
                        <a:cubicBezTo>
                          <a:pt x="0" y="339"/>
                          <a:pt x="3" y="344"/>
                          <a:pt x="8" y="344"/>
                        </a:cubicBezTo>
                        <a:cubicBezTo>
                          <a:pt x="8" y="344"/>
                          <a:pt x="8" y="344"/>
                          <a:pt x="175" y="344"/>
                        </a:cubicBezTo>
                        <a:cubicBezTo>
                          <a:pt x="179" y="344"/>
                          <a:pt x="184" y="339"/>
                          <a:pt x="184" y="335"/>
                        </a:cubicBezTo>
                        <a:cubicBezTo>
                          <a:pt x="184" y="6"/>
                          <a:pt x="184" y="6"/>
                          <a:pt x="184" y="6"/>
                        </a:cubicBezTo>
                        <a:cubicBezTo>
                          <a:pt x="184" y="1"/>
                          <a:pt x="179" y="0"/>
                          <a:pt x="175" y="0"/>
                        </a:cubicBezTo>
                        <a:close/>
                        <a:moveTo>
                          <a:pt x="120" y="317"/>
                        </a:moveTo>
                        <a:cubicBezTo>
                          <a:pt x="120" y="319"/>
                          <a:pt x="119" y="320"/>
                          <a:pt x="117" y="320"/>
                        </a:cubicBezTo>
                        <a:cubicBezTo>
                          <a:pt x="71" y="320"/>
                          <a:pt x="71" y="320"/>
                          <a:pt x="71" y="320"/>
                        </a:cubicBezTo>
                        <a:cubicBezTo>
                          <a:pt x="69" y="320"/>
                          <a:pt x="68" y="319"/>
                          <a:pt x="68" y="317"/>
                        </a:cubicBezTo>
                        <a:cubicBezTo>
                          <a:pt x="68" y="315"/>
                          <a:pt x="68" y="315"/>
                          <a:pt x="68" y="315"/>
                        </a:cubicBezTo>
                        <a:cubicBezTo>
                          <a:pt x="68" y="313"/>
                          <a:pt x="69" y="312"/>
                          <a:pt x="71" y="312"/>
                        </a:cubicBezTo>
                        <a:cubicBezTo>
                          <a:pt x="117" y="312"/>
                          <a:pt x="117" y="312"/>
                          <a:pt x="117" y="312"/>
                        </a:cubicBezTo>
                        <a:cubicBezTo>
                          <a:pt x="119" y="312"/>
                          <a:pt x="120" y="313"/>
                          <a:pt x="120" y="315"/>
                        </a:cubicBezTo>
                        <a:lnTo>
                          <a:pt x="120" y="317"/>
                        </a:lnTo>
                        <a:close/>
                        <a:moveTo>
                          <a:pt x="168" y="296"/>
                        </a:moveTo>
                        <a:cubicBezTo>
                          <a:pt x="16" y="296"/>
                          <a:pt x="16" y="296"/>
                          <a:pt x="16" y="296"/>
                        </a:cubicBezTo>
                        <a:cubicBezTo>
                          <a:pt x="16" y="40"/>
                          <a:pt x="16" y="40"/>
                          <a:pt x="16" y="40"/>
                        </a:cubicBezTo>
                        <a:cubicBezTo>
                          <a:pt x="168" y="40"/>
                          <a:pt x="168" y="40"/>
                          <a:pt x="168" y="40"/>
                        </a:cubicBezTo>
                        <a:lnTo>
                          <a:pt x="168" y="296"/>
                        </a:lnTo>
                        <a:close/>
                      </a:path>
                    </a:pathLst>
                  </a:custGeom>
                  <a:grpFill/>
                  <a:ln>
                    <a:noFill/>
                  </a:ln>
                </p:spPr>
                <p:txBody>
                  <a:bodyPr vert="horz" wrap="square" lIns="91427" tIns="45713" rIns="91427" bIns="45713" numCol="1" anchor="t" anchorCtr="0" compatLnSpc="1">
                    <a:prstTxWarp prst="textNoShape">
                      <a:avLst/>
                    </a:prstTxWarp>
                  </a:bodyPr>
                  <a:lstStyle/>
                  <a:p>
                    <a:endParaRPr lang="en-US" sz="400">
                      <a:gradFill>
                        <a:gsLst>
                          <a:gs pos="80357">
                            <a:schemeClr val="tx1"/>
                          </a:gs>
                          <a:gs pos="50893">
                            <a:schemeClr val="tx1"/>
                          </a:gs>
                        </a:gsLst>
                        <a:lin ang="5400000" scaled="0"/>
                      </a:gradFill>
                    </a:endParaRPr>
                  </a:p>
                </p:txBody>
              </p:sp>
              <p:grpSp>
                <p:nvGrpSpPr>
                  <p:cNvPr id="279" name="Group 135"/>
                  <p:cNvGrpSpPr>
                    <a:grpSpLocks noChangeAspect="1"/>
                  </p:cNvGrpSpPr>
                  <p:nvPr/>
                </p:nvGrpSpPr>
                <p:grpSpPr bwMode="auto">
                  <a:xfrm>
                    <a:off x="6903487" y="4029129"/>
                    <a:ext cx="186219" cy="329223"/>
                    <a:chOff x="3828" y="2131"/>
                    <a:chExt cx="237" cy="419"/>
                  </a:xfrm>
                  <a:grpFill/>
                </p:grpSpPr>
                <p:sp>
                  <p:nvSpPr>
                    <p:cNvPr id="280" name="Rectangle 136"/>
                    <p:cNvSpPr>
                      <a:spLocks noChangeArrowheads="1"/>
                    </p:cNvSpPr>
                    <p:nvPr/>
                  </p:nvSpPr>
                  <p:spPr bwMode="auto">
                    <a:xfrm>
                      <a:off x="3828" y="2257"/>
                      <a:ext cx="43" cy="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400">
                        <a:gradFill>
                          <a:gsLst>
                            <a:gs pos="80357">
                              <a:schemeClr val="tx1"/>
                            </a:gs>
                            <a:gs pos="50893">
                              <a:schemeClr val="tx1"/>
                            </a:gs>
                          </a:gsLst>
                          <a:lin ang="5400000" scaled="0"/>
                        </a:gradFill>
                      </a:endParaRPr>
                    </a:p>
                  </p:txBody>
                </p:sp>
                <p:sp>
                  <p:nvSpPr>
                    <p:cNvPr id="281" name="Rectangle 137"/>
                    <p:cNvSpPr>
                      <a:spLocks noChangeArrowheads="1"/>
                    </p:cNvSpPr>
                    <p:nvPr/>
                  </p:nvSpPr>
                  <p:spPr bwMode="auto">
                    <a:xfrm>
                      <a:off x="3893" y="2131"/>
                      <a:ext cx="43" cy="4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400">
                        <a:gradFill>
                          <a:gsLst>
                            <a:gs pos="80357">
                              <a:schemeClr val="tx1"/>
                            </a:gs>
                            <a:gs pos="50893">
                              <a:schemeClr val="tx1"/>
                            </a:gs>
                          </a:gsLst>
                          <a:lin ang="5400000" scaled="0"/>
                        </a:gradFill>
                      </a:endParaRPr>
                    </a:p>
                  </p:txBody>
                </p:sp>
                <p:sp>
                  <p:nvSpPr>
                    <p:cNvPr id="282" name="Rectangle 138"/>
                    <p:cNvSpPr>
                      <a:spLocks noChangeArrowheads="1"/>
                    </p:cNvSpPr>
                    <p:nvPr/>
                  </p:nvSpPr>
                  <p:spPr bwMode="auto">
                    <a:xfrm>
                      <a:off x="3957" y="2361"/>
                      <a:ext cx="43" cy="1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400">
                        <a:gradFill>
                          <a:gsLst>
                            <a:gs pos="80357">
                              <a:schemeClr val="tx1"/>
                            </a:gs>
                            <a:gs pos="50893">
                              <a:schemeClr val="tx1"/>
                            </a:gs>
                          </a:gsLst>
                          <a:lin ang="5400000" scaled="0"/>
                        </a:gradFill>
                      </a:endParaRPr>
                    </a:p>
                  </p:txBody>
                </p:sp>
                <p:sp>
                  <p:nvSpPr>
                    <p:cNvPr id="283" name="Rectangle 139"/>
                    <p:cNvSpPr>
                      <a:spLocks noChangeArrowheads="1"/>
                    </p:cNvSpPr>
                    <p:nvPr/>
                  </p:nvSpPr>
                  <p:spPr bwMode="auto">
                    <a:xfrm>
                      <a:off x="4022" y="2278"/>
                      <a:ext cx="43" cy="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400">
                        <a:gradFill>
                          <a:gsLst>
                            <a:gs pos="80357">
                              <a:schemeClr val="tx1"/>
                            </a:gs>
                            <a:gs pos="50893">
                              <a:schemeClr val="tx1"/>
                            </a:gs>
                          </a:gsLst>
                          <a:lin ang="5400000" scaled="0"/>
                        </a:gradFill>
                      </a:endParaRPr>
                    </a:p>
                  </p:txBody>
                </p:sp>
              </p:grpSp>
            </p:grpSp>
            <p:grpSp>
              <p:nvGrpSpPr>
                <p:cNvPr id="254" name="Group 253"/>
                <p:cNvGrpSpPr>
                  <a:grpSpLocks noChangeAspect="1"/>
                </p:cNvGrpSpPr>
                <p:nvPr/>
              </p:nvGrpSpPr>
              <p:grpSpPr>
                <a:xfrm>
                  <a:off x="10816360" y="5282047"/>
                  <a:ext cx="1019286" cy="654425"/>
                  <a:chOff x="6305726" y="4539633"/>
                  <a:chExt cx="1874960" cy="1203802"/>
                </a:xfrm>
                <a:solidFill>
                  <a:schemeClr val="tx1"/>
                </a:solidFill>
              </p:grpSpPr>
              <p:sp>
                <p:nvSpPr>
                  <p:cNvPr id="276" name="Freeform 275"/>
                  <p:cNvSpPr>
                    <a:spLocks noChangeAspect="1"/>
                  </p:cNvSpPr>
                  <p:nvPr/>
                </p:nvSpPr>
                <p:spPr bwMode="black">
                  <a:xfrm flipH="1">
                    <a:off x="6305726" y="4539633"/>
                    <a:ext cx="1874960" cy="1203802"/>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grpFill/>
                  <a:ln>
                    <a:noFill/>
                  </a:ln>
                </p:spPr>
                <p:txBody>
                  <a:bodyPr vert="horz" wrap="square" lIns="89608" tIns="44805" rIns="89608" bIns="44805" numCol="1" anchor="t" anchorCtr="0" compatLnSpc="1">
                    <a:prstTxWarp prst="textNoShape">
                      <a:avLst/>
                    </a:prstTxWarp>
                    <a:noAutofit/>
                  </a:bodyPr>
                  <a:lstStyle/>
                  <a:p>
                    <a:pPr defTabSz="914009"/>
                    <a:endParaRPr lang="en-US" sz="400" dirty="0">
                      <a:gradFill>
                        <a:gsLst>
                          <a:gs pos="80357">
                            <a:schemeClr val="tx1"/>
                          </a:gs>
                          <a:gs pos="50893">
                            <a:schemeClr val="tx1"/>
                          </a:gs>
                        </a:gsLst>
                        <a:lin ang="5400000" scaled="0"/>
                      </a:gradFill>
                    </a:endParaRPr>
                  </a:p>
                </p:txBody>
              </p:sp>
              <p:grpSp>
                <p:nvGrpSpPr>
                  <p:cNvPr id="268" name="Group 267"/>
                  <p:cNvGrpSpPr/>
                  <p:nvPr/>
                </p:nvGrpSpPr>
                <p:grpSpPr>
                  <a:xfrm>
                    <a:off x="6607392" y="4719375"/>
                    <a:ext cx="1166552" cy="678470"/>
                    <a:chOff x="6579394" y="4719375"/>
                    <a:chExt cx="1166552" cy="678470"/>
                  </a:xfrm>
                  <a:grpFill/>
                </p:grpSpPr>
                <p:sp>
                  <p:nvSpPr>
                    <p:cNvPr id="269" name="Rectangle 143"/>
                    <p:cNvSpPr>
                      <a:spLocks noChangeArrowheads="1"/>
                    </p:cNvSpPr>
                    <p:nvPr/>
                  </p:nvSpPr>
                  <p:spPr bwMode="auto">
                    <a:xfrm>
                      <a:off x="6579394" y="5167114"/>
                      <a:ext cx="85774" cy="190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400">
                        <a:gradFill>
                          <a:gsLst>
                            <a:gs pos="80357">
                              <a:schemeClr val="tx1"/>
                            </a:gs>
                            <a:gs pos="50893">
                              <a:schemeClr val="tx1"/>
                            </a:gs>
                          </a:gsLst>
                          <a:lin ang="5400000" scaled="0"/>
                        </a:gradFill>
                      </a:endParaRPr>
                    </a:p>
                  </p:txBody>
                </p:sp>
                <p:sp>
                  <p:nvSpPr>
                    <p:cNvPr id="270" name="Rectangle 144"/>
                    <p:cNvSpPr>
                      <a:spLocks noChangeArrowheads="1"/>
                    </p:cNvSpPr>
                    <p:nvPr/>
                  </p:nvSpPr>
                  <p:spPr bwMode="auto">
                    <a:xfrm>
                      <a:off x="6682970" y="4910150"/>
                      <a:ext cx="85774" cy="4477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400">
                        <a:gradFill>
                          <a:gsLst>
                            <a:gs pos="80357">
                              <a:schemeClr val="tx1"/>
                            </a:gs>
                            <a:gs pos="50893">
                              <a:schemeClr val="tx1"/>
                            </a:gs>
                          </a:gsLst>
                          <a:lin ang="5400000" scaled="0"/>
                        </a:gradFill>
                      </a:endParaRPr>
                    </a:p>
                  </p:txBody>
                </p:sp>
                <p:sp>
                  <p:nvSpPr>
                    <p:cNvPr id="271" name="Rectangle 145"/>
                    <p:cNvSpPr>
                      <a:spLocks noChangeArrowheads="1"/>
                    </p:cNvSpPr>
                    <p:nvPr/>
                  </p:nvSpPr>
                  <p:spPr bwMode="auto">
                    <a:xfrm>
                      <a:off x="6789769" y="5135970"/>
                      <a:ext cx="85774" cy="2219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400">
                        <a:gradFill>
                          <a:gsLst>
                            <a:gs pos="80357">
                              <a:schemeClr val="tx1"/>
                            </a:gs>
                            <a:gs pos="50893">
                              <a:schemeClr val="tx1"/>
                            </a:gs>
                          </a:gsLst>
                          <a:lin ang="5400000" scaled="0"/>
                        </a:gradFill>
                      </a:endParaRPr>
                    </a:p>
                  </p:txBody>
                </p:sp>
                <p:sp>
                  <p:nvSpPr>
                    <p:cNvPr id="272" name="Rectangle 146"/>
                    <p:cNvSpPr>
                      <a:spLocks noChangeArrowheads="1"/>
                    </p:cNvSpPr>
                    <p:nvPr/>
                  </p:nvSpPr>
                  <p:spPr bwMode="auto">
                    <a:xfrm>
                      <a:off x="6904119" y="4910152"/>
                      <a:ext cx="85774" cy="447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400">
                        <a:gradFill>
                          <a:gsLst>
                            <a:gs pos="80357">
                              <a:schemeClr val="tx1"/>
                            </a:gs>
                            <a:gs pos="50893">
                              <a:schemeClr val="tx1"/>
                            </a:gs>
                          </a:gsLst>
                          <a:lin ang="5400000" scaled="0"/>
                        </a:gradFill>
                      </a:endParaRPr>
                    </a:p>
                  </p:txBody>
                </p:sp>
                <p:sp>
                  <p:nvSpPr>
                    <p:cNvPr id="273" name="Rectangle 147"/>
                    <p:cNvSpPr>
                      <a:spLocks noChangeArrowheads="1"/>
                    </p:cNvSpPr>
                    <p:nvPr/>
                  </p:nvSpPr>
                  <p:spPr bwMode="auto">
                    <a:xfrm>
                      <a:off x="7018472" y="4719375"/>
                      <a:ext cx="85774" cy="6385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400">
                        <a:gradFill>
                          <a:gsLst>
                            <a:gs pos="80357">
                              <a:schemeClr val="tx1"/>
                            </a:gs>
                            <a:gs pos="50893">
                              <a:schemeClr val="tx1"/>
                            </a:gs>
                          </a:gsLst>
                          <a:lin ang="5400000" scaled="0"/>
                        </a:gradFill>
                      </a:endParaRPr>
                    </a:p>
                  </p:txBody>
                </p:sp>
                <p:sp>
                  <p:nvSpPr>
                    <p:cNvPr id="274" name="Freeform 273"/>
                    <p:cNvSpPr>
                      <a:spLocks noChangeAspect="1"/>
                    </p:cNvSpPr>
                    <p:nvPr/>
                  </p:nvSpPr>
                  <p:spPr bwMode="black">
                    <a:xfrm>
                      <a:off x="7177419" y="4829167"/>
                      <a:ext cx="568527" cy="568678"/>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744" fontAlgn="base">
                        <a:lnSpc>
                          <a:spcPct val="90000"/>
                        </a:lnSpc>
                        <a:spcBef>
                          <a:spcPct val="0"/>
                        </a:spcBef>
                        <a:spcAft>
                          <a:spcPct val="0"/>
                        </a:spcAft>
                      </a:pPr>
                      <a:endParaRPr lang="en-US" sz="400" dirty="0">
                        <a:gradFill>
                          <a:gsLst>
                            <a:gs pos="80357">
                              <a:schemeClr val="tx1"/>
                            </a:gs>
                            <a:gs pos="50893">
                              <a:schemeClr val="tx1"/>
                            </a:gs>
                          </a:gsLst>
                          <a:lin ang="5400000" scaled="0"/>
                        </a:gradFill>
                        <a:ea typeface="Segoe UI" pitchFamily="34" charset="0"/>
                        <a:cs typeface="Segoe UI" pitchFamily="34" charset="0"/>
                      </a:endParaRPr>
                    </a:p>
                  </p:txBody>
                </p:sp>
              </p:grpSp>
            </p:grpSp>
            <p:grpSp>
              <p:nvGrpSpPr>
                <p:cNvPr id="255" name="Group 254"/>
                <p:cNvGrpSpPr>
                  <a:grpSpLocks noChangeAspect="1"/>
                </p:cNvGrpSpPr>
                <p:nvPr/>
              </p:nvGrpSpPr>
              <p:grpSpPr>
                <a:xfrm>
                  <a:off x="10993268" y="4519173"/>
                  <a:ext cx="665471" cy="468603"/>
                  <a:chOff x="7278615" y="2062893"/>
                  <a:chExt cx="698651" cy="491967"/>
                </a:xfrm>
                <a:solidFill>
                  <a:schemeClr val="tx1"/>
                </a:solidFill>
              </p:grpSpPr>
              <p:grpSp>
                <p:nvGrpSpPr>
                  <p:cNvPr id="256" name="Group 255"/>
                  <p:cNvGrpSpPr/>
                  <p:nvPr/>
                </p:nvGrpSpPr>
                <p:grpSpPr>
                  <a:xfrm>
                    <a:off x="7278615" y="2062893"/>
                    <a:ext cx="698651" cy="491967"/>
                    <a:chOff x="6017603" y="3045006"/>
                    <a:chExt cx="698651" cy="491967"/>
                  </a:xfrm>
                  <a:grpFill/>
                </p:grpSpPr>
                <p:sp>
                  <p:nvSpPr>
                    <p:cNvPr id="266" name="Freeform 132"/>
                    <p:cNvSpPr>
                      <a:spLocks noEditPoints="1"/>
                    </p:cNvSpPr>
                    <p:nvPr/>
                  </p:nvSpPr>
                  <p:spPr bwMode="auto">
                    <a:xfrm>
                      <a:off x="6017603" y="3045006"/>
                      <a:ext cx="698651" cy="491967"/>
                    </a:xfrm>
                    <a:custGeom>
                      <a:avLst/>
                      <a:gdLst>
                        <a:gd name="T0" fmla="*/ 288 w 302"/>
                        <a:gd name="T1" fmla="*/ 0 h 211"/>
                        <a:gd name="T2" fmla="*/ 15 w 302"/>
                        <a:gd name="T3" fmla="*/ 0 h 211"/>
                        <a:gd name="T4" fmla="*/ 0 w 302"/>
                        <a:gd name="T5" fmla="*/ 15 h 211"/>
                        <a:gd name="T6" fmla="*/ 0 w 302"/>
                        <a:gd name="T7" fmla="*/ 197 h 211"/>
                        <a:gd name="T8" fmla="*/ 15 w 302"/>
                        <a:gd name="T9" fmla="*/ 211 h 211"/>
                        <a:gd name="T10" fmla="*/ 288 w 302"/>
                        <a:gd name="T11" fmla="*/ 211 h 211"/>
                        <a:gd name="T12" fmla="*/ 302 w 302"/>
                        <a:gd name="T13" fmla="*/ 197 h 211"/>
                        <a:gd name="T14" fmla="*/ 302 w 302"/>
                        <a:gd name="T15" fmla="*/ 15 h 211"/>
                        <a:gd name="T16" fmla="*/ 288 w 302"/>
                        <a:gd name="T17" fmla="*/ 0 h 211"/>
                        <a:gd name="T18" fmla="*/ 286 w 302"/>
                        <a:gd name="T19" fmla="*/ 188 h 211"/>
                        <a:gd name="T20" fmla="*/ 17 w 302"/>
                        <a:gd name="T21" fmla="*/ 188 h 211"/>
                        <a:gd name="T22" fmla="*/ 17 w 302"/>
                        <a:gd name="T23" fmla="*/ 17 h 211"/>
                        <a:gd name="T24" fmla="*/ 286 w 302"/>
                        <a:gd name="T25" fmla="*/ 17 h 211"/>
                        <a:gd name="T26" fmla="*/ 286 w 302"/>
                        <a:gd name="T27" fmla="*/ 188 h 211"/>
                        <a:gd name="T28" fmla="*/ 286 w 302"/>
                        <a:gd name="T29" fmla="*/ 18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2" h="211">
                          <a:moveTo>
                            <a:pt x="288" y="0"/>
                          </a:moveTo>
                          <a:cubicBezTo>
                            <a:pt x="15" y="0"/>
                            <a:pt x="15" y="0"/>
                            <a:pt x="15" y="0"/>
                          </a:cubicBezTo>
                          <a:cubicBezTo>
                            <a:pt x="7" y="0"/>
                            <a:pt x="0" y="7"/>
                            <a:pt x="0" y="15"/>
                          </a:cubicBezTo>
                          <a:cubicBezTo>
                            <a:pt x="0" y="197"/>
                            <a:pt x="0" y="197"/>
                            <a:pt x="0" y="197"/>
                          </a:cubicBezTo>
                          <a:cubicBezTo>
                            <a:pt x="0" y="205"/>
                            <a:pt x="7" y="211"/>
                            <a:pt x="15" y="211"/>
                          </a:cubicBezTo>
                          <a:cubicBezTo>
                            <a:pt x="288" y="211"/>
                            <a:pt x="288" y="211"/>
                            <a:pt x="288" y="211"/>
                          </a:cubicBezTo>
                          <a:cubicBezTo>
                            <a:pt x="296" y="211"/>
                            <a:pt x="302" y="205"/>
                            <a:pt x="302" y="197"/>
                          </a:cubicBezTo>
                          <a:cubicBezTo>
                            <a:pt x="302" y="15"/>
                            <a:pt x="302" y="15"/>
                            <a:pt x="302" y="15"/>
                          </a:cubicBezTo>
                          <a:cubicBezTo>
                            <a:pt x="302" y="7"/>
                            <a:pt x="296" y="0"/>
                            <a:pt x="288" y="0"/>
                          </a:cubicBezTo>
                          <a:close/>
                          <a:moveTo>
                            <a:pt x="286" y="188"/>
                          </a:moveTo>
                          <a:cubicBezTo>
                            <a:pt x="17" y="188"/>
                            <a:pt x="17" y="188"/>
                            <a:pt x="17" y="188"/>
                          </a:cubicBezTo>
                          <a:cubicBezTo>
                            <a:pt x="17" y="17"/>
                            <a:pt x="17" y="17"/>
                            <a:pt x="17" y="17"/>
                          </a:cubicBezTo>
                          <a:cubicBezTo>
                            <a:pt x="286" y="17"/>
                            <a:pt x="286" y="17"/>
                            <a:pt x="286" y="17"/>
                          </a:cubicBezTo>
                          <a:cubicBezTo>
                            <a:pt x="286" y="188"/>
                            <a:pt x="286" y="188"/>
                            <a:pt x="286" y="188"/>
                          </a:cubicBezTo>
                          <a:cubicBezTo>
                            <a:pt x="286" y="188"/>
                            <a:pt x="286" y="188"/>
                            <a:pt x="286" y="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400">
                        <a:gradFill>
                          <a:gsLst>
                            <a:gs pos="80357">
                              <a:schemeClr val="tx1"/>
                            </a:gs>
                            <a:gs pos="50893">
                              <a:schemeClr val="tx1"/>
                            </a:gs>
                          </a:gsLst>
                          <a:lin ang="5400000" scaled="0"/>
                        </a:gradFill>
                      </a:endParaRPr>
                    </a:p>
                  </p:txBody>
                </p:sp>
                <p:grpSp>
                  <p:nvGrpSpPr>
                    <p:cNvPr id="259" name="Group 142"/>
                    <p:cNvGrpSpPr>
                      <a:grpSpLocks noChangeAspect="1"/>
                    </p:cNvGrpSpPr>
                    <p:nvPr/>
                  </p:nvGrpSpPr>
                  <p:grpSpPr bwMode="auto">
                    <a:xfrm>
                      <a:off x="6127767" y="3149600"/>
                      <a:ext cx="179388" cy="260350"/>
                      <a:chOff x="3860" y="1984"/>
                      <a:chExt cx="113" cy="164"/>
                    </a:xfrm>
                    <a:grpFill/>
                  </p:grpSpPr>
                  <p:sp>
                    <p:nvSpPr>
                      <p:cNvPr id="260" name="Rectangle 143"/>
                      <p:cNvSpPr>
                        <a:spLocks noChangeArrowheads="1"/>
                      </p:cNvSpPr>
                      <p:nvPr/>
                    </p:nvSpPr>
                    <p:spPr bwMode="auto">
                      <a:xfrm>
                        <a:off x="3860" y="2099"/>
                        <a:ext cx="16"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400">
                          <a:gradFill>
                            <a:gsLst>
                              <a:gs pos="80357">
                                <a:schemeClr val="tx1"/>
                              </a:gs>
                              <a:gs pos="50893">
                                <a:schemeClr val="tx1"/>
                              </a:gs>
                            </a:gsLst>
                            <a:lin ang="5400000" scaled="0"/>
                          </a:gradFill>
                        </a:endParaRPr>
                      </a:p>
                    </p:txBody>
                  </p:sp>
                  <p:sp>
                    <p:nvSpPr>
                      <p:cNvPr id="261" name="Rectangle 144"/>
                      <p:cNvSpPr>
                        <a:spLocks noChangeArrowheads="1"/>
                      </p:cNvSpPr>
                      <p:nvPr/>
                    </p:nvSpPr>
                    <p:spPr bwMode="auto">
                      <a:xfrm>
                        <a:off x="3884" y="2033"/>
                        <a:ext cx="16" cy="1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400">
                          <a:gradFill>
                            <a:gsLst>
                              <a:gs pos="80357">
                                <a:schemeClr val="tx1"/>
                              </a:gs>
                              <a:gs pos="50893">
                                <a:schemeClr val="tx1"/>
                              </a:gs>
                            </a:gsLst>
                            <a:lin ang="5400000" scaled="0"/>
                          </a:gradFill>
                        </a:endParaRPr>
                      </a:p>
                    </p:txBody>
                  </p:sp>
                  <p:sp>
                    <p:nvSpPr>
                      <p:cNvPr id="262" name="Rectangle 145"/>
                      <p:cNvSpPr>
                        <a:spLocks noChangeArrowheads="1"/>
                      </p:cNvSpPr>
                      <p:nvPr/>
                    </p:nvSpPr>
                    <p:spPr bwMode="auto">
                      <a:xfrm>
                        <a:off x="3908" y="2091"/>
                        <a:ext cx="16" cy="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400">
                          <a:gradFill>
                            <a:gsLst>
                              <a:gs pos="80357">
                                <a:schemeClr val="tx1"/>
                              </a:gs>
                              <a:gs pos="50893">
                                <a:schemeClr val="tx1"/>
                              </a:gs>
                            </a:gsLst>
                            <a:lin ang="5400000" scaled="0"/>
                          </a:gradFill>
                        </a:endParaRPr>
                      </a:p>
                    </p:txBody>
                  </p:sp>
                  <p:sp>
                    <p:nvSpPr>
                      <p:cNvPr id="263" name="Rectangle 146"/>
                      <p:cNvSpPr>
                        <a:spLocks noChangeArrowheads="1"/>
                      </p:cNvSpPr>
                      <p:nvPr/>
                    </p:nvSpPr>
                    <p:spPr bwMode="auto">
                      <a:xfrm>
                        <a:off x="3932" y="2033"/>
                        <a:ext cx="17" cy="1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400">
                          <a:gradFill>
                            <a:gsLst>
                              <a:gs pos="80357">
                                <a:schemeClr val="tx1"/>
                              </a:gs>
                              <a:gs pos="50893">
                                <a:schemeClr val="tx1"/>
                              </a:gs>
                            </a:gsLst>
                            <a:lin ang="5400000" scaled="0"/>
                          </a:gradFill>
                        </a:endParaRPr>
                      </a:p>
                    </p:txBody>
                  </p:sp>
                  <p:sp>
                    <p:nvSpPr>
                      <p:cNvPr id="264" name="Rectangle 147"/>
                      <p:cNvSpPr>
                        <a:spLocks noChangeArrowheads="1"/>
                      </p:cNvSpPr>
                      <p:nvPr/>
                    </p:nvSpPr>
                    <p:spPr bwMode="auto">
                      <a:xfrm>
                        <a:off x="3957" y="1984"/>
                        <a:ext cx="16" cy="1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400">
                          <a:gradFill>
                            <a:gsLst>
                              <a:gs pos="80357">
                                <a:schemeClr val="tx1"/>
                              </a:gs>
                              <a:gs pos="50893">
                                <a:schemeClr val="tx1"/>
                              </a:gs>
                            </a:gsLst>
                            <a:lin ang="5400000" scaled="0"/>
                          </a:gradFill>
                        </a:endParaRPr>
                      </a:p>
                    </p:txBody>
                  </p:sp>
                </p:grpSp>
              </p:grpSp>
              <p:sp>
                <p:nvSpPr>
                  <p:cNvPr id="257" name="Freeform 256"/>
                  <p:cNvSpPr>
                    <a:spLocks noChangeAspect="1"/>
                  </p:cNvSpPr>
                  <p:nvPr/>
                </p:nvSpPr>
                <p:spPr bwMode="black">
                  <a:xfrm>
                    <a:off x="7630646" y="2182547"/>
                    <a:ext cx="241931" cy="241995"/>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744" fontAlgn="base">
                      <a:lnSpc>
                        <a:spcPct val="90000"/>
                      </a:lnSpc>
                      <a:spcBef>
                        <a:spcPct val="0"/>
                      </a:spcBef>
                      <a:spcAft>
                        <a:spcPct val="0"/>
                      </a:spcAft>
                    </a:pPr>
                    <a:endParaRPr lang="en-US" sz="400" dirty="0">
                      <a:gradFill>
                        <a:gsLst>
                          <a:gs pos="80357">
                            <a:schemeClr val="tx1"/>
                          </a:gs>
                          <a:gs pos="50893">
                            <a:schemeClr val="tx1"/>
                          </a:gs>
                        </a:gsLst>
                        <a:lin ang="5400000" scaled="0"/>
                      </a:gradFill>
                      <a:ea typeface="Segoe UI" pitchFamily="34" charset="0"/>
                      <a:cs typeface="Segoe UI" pitchFamily="34" charset="0"/>
                    </a:endParaRPr>
                  </a:p>
                </p:txBody>
              </p:sp>
            </p:grpSp>
            <p:sp>
              <p:nvSpPr>
                <p:cNvPr id="224" name="Rectangle 223"/>
                <p:cNvSpPr/>
                <p:nvPr/>
              </p:nvSpPr>
              <p:spPr bwMode="auto">
                <a:xfrm>
                  <a:off x="9139583" y="3545821"/>
                  <a:ext cx="1271495" cy="1147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400" dirty="0" err="1">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228" name="Straight Connector 227"/>
                <p:cNvCxnSpPr>
                  <a:cxnSpLocks/>
                </p:cNvCxnSpPr>
                <p:nvPr/>
              </p:nvCxnSpPr>
              <p:spPr>
                <a:xfrm flipH="1">
                  <a:off x="10259203" y="3280502"/>
                  <a:ext cx="0" cy="2834640"/>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19" name="Rectangle 218"/>
                <p:cNvSpPr/>
                <p:nvPr/>
              </p:nvSpPr>
              <p:spPr bwMode="auto">
                <a:xfrm>
                  <a:off x="6581156" y="3280503"/>
                  <a:ext cx="955294"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pPr>
                  <a:r>
                    <a:rPr lang="en-US" sz="1765" dirty="0">
                      <a:gradFill>
                        <a:gsLst>
                          <a:gs pos="80357">
                            <a:schemeClr val="tx1"/>
                          </a:gs>
                          <a:gs pos="50893">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Data</a:t>
                  </a:r>
                </a:p>
              </p:txBody>
            </p:sp>
            <p:cxnSp>
              <p:nvCxnSpPr>
                <p:cNvPr id="221" name="Straight Connector 220"/>
                <p:cNvCxnSpPr>
                  <a:cxnSpLocks/>
                </p:cNvCxnSpPr>
                <p:nvPr/>
              </p:nvCxnSpPr>
              <p:spPr>
                <a:xfrm>
                  <a:off x="8125603" y="3280502"/>
                  <a:ext cx="0" cy="2834640"/>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40" name="Freeform 13"/>
                <p:cNvSpPr>
                  <a:spLocks noChangeAspect="1" noEditPoints="1"/>
                </p:cNvSpPr>
                <p:nvPr/>
              </p:nvSpPr>
              <p:spPr bwMode="auto">
                <a:xfrm>
                  <a:off x="6732351" y="3721048"/>
                  <a:ext cx="652905" cy="45217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236" name="Group 235"/>
                <p:cNvGrpSpPr/>
                <p:nvPr/>
              </p:nvGrpSpPr>
              <p:grpSpPr>
                <a:xfrm>
                  <a:off x="8318547" y="3721048"/>
                  <a:ext cx="731836" cy="699043"/>
                  <a:chOff x="5422901" y="2304669"/>
                  <a:chExt cx="1346199" cy="1285875"/>
                </a:xfrm>
              </p:grpSpPr>
              <p:grpSp>
                <p:nvGrpSpPr>
                  <p:cNvPr id="237" name="Group 102"/>
                  <p:cNvGrpSpPr>
                    <a:grpSpLocks noChangeAspect="1"/>
                  </p:cNvGrpSpPr>
                  <p:nvPr/>
                </p:nvGrpSpPr>
                <p:grpSpPr bwMode="auto">
                  <a:xfrm>
                    <a:off x="5422901" y="2304669"/>
                    <a:ext cx="1346199" cy="1285875"/>
                    <a:chOff x="1817" y="2046"/>
                    <a:chExt cx="848" cy="810"/>
                  </a:xfrm>
                </p:grpSpPr>
                <p:sp>
                  <p:nvSpPr>
                    <p:cNvPr id="239" name="Rectangle 103"/>
                    <p:cNvSpPr>
                      <a:spLocks noChangeArrowheads="1"/>
                    </p:cNvSpPr>
                    <p:nvPr/>
                  </p:nvSpPr>
                  <p:spPr bwMode="auto">
                    <a:xfrm>
                      <a:off x="1868" y="2086"/>
                      <a:ext cx="758" cy="84"/>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400">
                        <a:latin typeface="+mj-lt"/>
                      </a:endParaRPr>
                    </a:p>
                  </p:txBody>
                </p:sp>
                <p:sp>
                  <p:nvSpPr>
                    <p:cNvPr id="240" name="Rectangle 104"/>
                    <p:cNvSpPr>
                      <a:spLocks noChangeArrowheads="1"/>
                    </p:cNvSpPr>
                    <p:nvPr/>
                  </p:nvSpPr>
                  <p:spPr bwMode="auto">
                    <a:xfrm>
                      <a:off x="1868" y="2170"/>
                      <a:ext cx="758" cy="473"/>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400" dirty="0">
                        <a:latin typeface="+mj-lt"/>
                      </a:endParaRPr>
                    </a:p>
                  </p:txBody>
                </p:sp>
                <p:sp>
                  <p:nvSpPr>
                    <p:cNvPr id="241" name="Freeform 105"/>
                    <p:cNvSpPr>
                      <a:spLocks noEditPoints="1"/>
                    </p:cNvSpPr>
                    <p:nvPr/>
                  </p:nvSpPr>
                  <p:spPr bwMode="auto">
                    <a:xfrm>
                      <a:off x="1817" y="2046"/>
                      <a:ext cx="848" cy="810"/>
                    </a:xfrm>
                    <a:custGeom>
                      <a:avLst/>
                      <a:gdLst>
                        <a:gd name="T0" fmla="*/ 553 w 604"/>
                        <a:gd name="T1" fmla="*/ 0 h 576"/>
                        <a:gd name="T2" fmla="*/ 50 w 604"/>
                        <a:gd name="T3" fmla="*/ 0 h 576"/>
                        <a:gd name="T4" fmla="*/ 0 w 604"/>
                        <a:gd name="T5" fmla="*/ 52 h 576"/>
                        <a:gd name="T6" fmla="*/ 0 w 604"/>
                        <a:gd name="T7" fmla="*/ 402 h 576"/>
                        <a:gd name="T8" fmla="*/ 50 w 604"/>
                        <a:gd name="T9" fmla="*/ 450 h 576"/>
                        <a:gd name="T10" fmla="*/ 213 w 604"/>
                        <a:gd name="T11" fmla="*/ 450 h 576"/>
                        <a:gd name="T12" fmla="*/ 176 w 604"/>
                        <a:gd name="T13" fmla="*/ 540 h 576"/>
                        <a:gd name="T14" fmla="*/ 99 w 604"/>
                        <a:gd name="T15" fmla="*/ 540 h 576"/>
                        <a:gd name="T16" fmla="*/ 99 w 604"/>
                        <a:gd name="T17" fmla="*/ 576 h 576"/>
                        <a:gd name="T18" fmla="*/ 297 w 604"/>
                        <a:gd name="T19" fmla="*/ 576 h 576"/>
                        <a:gd name="T20" fmla="*/ 495 w 604"/>
                        <a:gd name="T21" fmla="*/ 576 h 576"/>
                        <a:gd name="T22" fmla="*/ 495 w 604"/>
                        <a:gd name="T23" fmla="*/ 540 h 576"/>
                        <a:gd name="T24" fmla="*/ 421 w 604"/>
                        <a:gd name="T25" fmla="*/ 540 h 576"/>
                        <a:gd name="T26" fmla="*/ 382 w 604"/>
                        <a:gd name="T27" fmla="*/ 450 h 576"/>
                        <a:gd name="T28" fmla="*/ 553 w 604"/>
                        <a:gd name="T29" fmla="*/ 450 h 576"/>
                        <a:gd name="T30" fmla="*/ 604 w 604"/>
                        <a:gd name="T31" fmla="*/ 402 h 576"/>
                        <a:gd name="T32" fmla="*/ 604 w 604"/>
                        <a:gd name="T33" fmla="*/ 52 h 576"/>
                        <a:gd name="T34" fmla="*/ 553 w 604"/>
                        <a:gd name="T35" fmla="*/ 0 h 576"/>
                        <a:gd name="T36" fmla="*/ 567 w 604"/>
                        <a:gd name="T37" fmla="*/ 399 h 576"/>
                        <a:gd name="T38" fmla="*/ 553 w 604"/>
                        <a:gd name="T39" fmla="*/ 414 h 576"/>
                        <a:gd name="T40" fmla="*/ 50 w 604"/>
                        <a:gd name="T41" fmla="*/ 414 h 576"/>
                        <a:gd name="T42" fmla="*/ 36 w 604"/>
                        <a:gd name="T43" fmla="*/ 399 h 576"/>
                        <a:gd name="T44" fmla="*/ 36 w 604"/>
                        <a:gd name="T45" fmla="*/ 50 h 576"/>
                        <a:gd name="T46" fmla="*/ 50 w 604"/>
                        <a:gd name="T47" fmla="*/ 36 h 576"/>
                        <a:gd name="T48" fmla="*/ 553 w 604"/>
                        <a:gd name="T49" fmla="*/ 36 h 576"/>
                        <a:gd name="T50" fmla="*/ 567 w 604"/>
                        <a:gd name="T51" fmla="*/ 50 h 576"/>
                        <a:gd name="T52" fmla="*/ 567 w 604"/>
                        <a:gd name="T53" fmla="*/ 399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4" h="576">
                          <a:moveTo>
                            <a:pt x="553" y="0"/>
                          </a:moveTo>
                          <a:cubicBezTo>
                            <a:pt x="50" y="0"/>
                            <a:pt x="50" y="0"/>
                            <a:pt x="50" y="0"/>
                          </a:cubicBezTo>
                          <a:cubicBezTo>
                            <a:pt x="23" y="0"/>
                            <a:pt x="0" y="24"/>
                            <a:pt x="0" y="52"/>
                          </a:cubicBezTo>
                          <a:cubicBezTo>
                            <a:pt x="0" y="402"/>
                            <a:pt x="0" y="402"/>
                            <a:pt x="0" y="402"/>
                          </a:cubicBezTo>
                          <a:cubicBezTo>
                            <a:pt x="0" y="430"/>
                            <a:pt x="23" y="450"/>
                            <a:pt x="50" y="450"/>
                          </a:cubicBezTo>
                          <a:cubicBezTo>
                            <a:pt x="213" y="450"/>
                            <a:pt x="213" y="450"/>
                            <a:pt x="213" y="450"/>
                          </a:cubicBezTo>
                          <a:cubicBezTo>
                            <a:pt x="219" y="468"/>
                            <a:pt x="245" y="540"/>
                            <a:pt x="176" y="540"/>
                          </a:cubicBezTo>
                          <a:cubicBezTo>
                            <a:pt x="99" y="540"/>
                            <a:pt x="99" y="540"/>
                            <a:pt x="99" y="540"/>
                          </a:cubicBezTo>
                          <a:cubicBezTo>
                            <a:pt x="99" y="576"/>
                            <a:pt x="99" y="576"/>
                            <a:pt x="99" y="576"/>
                          </a:cubicBezTo>
                          <a:cubicBezTo>
                            <a:pt x="297" y="576"/>
                            <a:pt x="297" y="576"/>
                            <a:pt x="297" y="576"/>
                          </a:cubicBezTo>
                          <a:cubicBezTo>
                            <a:pt x="495" y="576"/>
                            <a:pt x="495" y="576"/>
                            <a:pt x="495" y="576"/>
                          </a:cubicBezTo>
                          <a:cubicBezTo>
                            <a:pt x="495" y="540"/>
                            <a:pt x="495" y="540"/>
                            <a:pt x="495" y="540"/>
                          </a:cubicBezTo>
                          <a:cubicBezTo>
                            <a:pt x="495" y="540"/>
                            <a:pt x="492" y="540"/>
                            <a:pt x="421" y="540"/>
                          </a:cubicBezTo>
                          <a:cubicBezTo>
                            <a:pt x="350" y="540"/>
                            <a:pt x="377" y="468"/>
                            <a:pt x="382" y="450"/>
                          </a:cubicBezTo>
                          <a:cubicBezTo>
                            <a:pt x="553" y="450"/>
                            <a:pt x="553" y="450"/>
                            <a:pt x="553" y="450"/>
                          </a:cubicBezTo>
                          <a:cubicBezTo>
                            <a:pt x="581" y="450"/>
                            <a:pt x="604" y="430"/>
                            <a:pt x="604" y="402"/>
                          </a:cubicBezTo>
                          <a:cubicBezTo>
                            <a:pt x="604" y="52"/>
                            <a:pt x="604" y="52"/>
                            <a:pt x="604" y="52"/>
                          </a:cubicBezTo>
                          <a:cubicBezTo>
                            <a:pt x="604" y="24"/>
                            <a:pt x="581" y="0"/>
                            <a:pt x="553" y="0"/>
                          </a:cubicBezTo>
                          <a:close/>
                          <a:moveTo>
                            <a:pt x="567" y="399"/>
                          </a:moveTo>
                          <a:cubicBezTo>
                            <a:pt x="567" y="407"/>
                            <a:pt x="561" y="414"/>
                            <a:pt x="553" y="414"/>
                          </a:cubicBezTo>
                          <a:cubicBezTo>
                            <a:pt x="50" y="414"/>
                            <a:pt x="50" y="414"/>
                            <a:pt x="50" y="414"/>
                          </a:cubicBezTo>
                          <a:cubicBezTo>
                            <a:pt x="42" y="414"/>
                            <a:pt x="36" y="407"/>
                            <a:pt x="36" y="399"/>
                          </a:cubicBezTo>
                          <a:cubicBezTo>
                            <a:pt x="36" y="50"/>
                            <a:pt x="36" y="50"/>
                            <a:pt x="36" y="50"/>
                          </a:cubicBezTo>
                          <a:cubicBezTo>
                            <a:pt x="36" y="42"/>
                            <a:pt x="42" y="36"/>
                            <a:pt x="50" y="36"/>
                          </a:cubicBezTo>
                          <a:cubicBezTo>
                            <a:pt x="553" y="36"/>
                            <a:pt x="553" y="36"/>
                            <a:pt x="553" y="36"/>
                          </a:cubicBezTo>
                          <a:cubicBezTo>
                            <a:pt x="561" y="36"/>
                            <a:pt x="567" y="42"/>
                            <a:pt x="567" y="50"/>
                          </a:cubicBezTo>
                          <a:lnTo>
                            <a:pt x="567" y="39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400">
                        <a:latin typeface="+mj-lt"/>
                      </a:endParaRPr>
                    </a:p>
                  </p:txBody>
                </p:sp>
                <p:sp>
                  <p:nvSpPr>
                    <p:cNvPr id="242" name="Oval 106"/>
                    <p:cNvSpPr>
                      <a:spLocks noChangeArrowheads="1"/>
                    </p:cNvSpPr>
                    <p:nvPr/>
                  </p:nvSpPr>
                  <p:spPr bwMode="auto">
                    <a:xfrm>
                      <a:off x="1884" y="2108"/>
                      <a:ext cx="52" cy="52"/>
                    </a:xfrm>
                    <a:prstGeom prst="ellipse">
                      <a:avLst/>
                    </a:prstGeom>
                    <a:solidFill>
                      <a:srgbClr val="006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400">
                        <a:latin typeface="+mj-lt"/>
                      </a:endParaRPr>
                    </a:p>
                  </p:txBody>
                </p:sp>
                <p:sp>
                  <p:nvSpPr>
                    <p:cNvPr id="243" name="Rectangle 107"/>
                    <p:cNvSpPr>
                      <a:spLocks noChangeArrowheads="1"/>
                    </p:cNvSpPr>
                    <p:nvPr/>
                  </p:nvSpPr>
                  <p:spPr bwMode="auto">
                    <a:xfrm>
                      <a:off x="1957" y="2114"/>
                      <a:ext cx="568" cy="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400">
                        <a:latin typeface="+mj-lt"/>
                      </a:endParaRPr>
                    </a:p>
                  </p:txBody>
                </p:sp>
                <p:sp>
                  <p:nvSpPr>
                    <p:cNvPr id="244" name="Freeform 108"/>
                    <p:cNvSpPr>
                      <a:spLocks/>
                    </p:cNvSpPr>
                    <p:nvPr/>
                  </p:nvSpPr>
                  <p:spPr bwMode="auto">
                    <a:xfrm>
                      <a:off x="2032" y="2238"/>
                      <a:ext cx="334" cy="73"/>
                    </a:xfrm>
                    <a:custGeom>
                      <a:avLst/>
                      <a:gdLst>
                        <a:gd name="T0" fmla="*/ 238 w 238"/>
                        <a:gd name="T1" fmla="*/ 26 h 52"/>
                        <a:gd name="T2" fmla="*/ 212 w 238"/>
                        <a:gd name="T3" fmla="*/ 52 h 52"/>
                        <a:gd name="T4" fmla="*/ 26 w 238"/>
                        <a:gd name="T5" fmla="*/ 52 h 52"/>
                        <a:gd name="T6" fmla="*/ 0 w 238"/>
                        <a:gd name="T7" fmla="*/ 26 h 52"/>
                        <a:gd name="T8" fmla="*/ 0 w 238"/>
                        <a:gd name="T9" fmla="*/ 26 h 52"/>
                        <a:gd name="T10" fmla="*/ 26 w 238"/>
                        <a:gd name="T11" fmla="*/ 0 h 52"/>
                        <a:gd name="T12" fmla="*/ 212 w 238"/>
                        <a:gd name="T13" fmla="*/ 0 h 52"/>
                        <a:gd name="T14" fmla="*/ 238 w 238"/>
                        <a:gd name="T15" fmla="*/ 26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8" h="52">
                          <a:moveTo>
                            <a:pt x="238" y="26"/>
                          </a:moveTo>
                          <a:cubicBezTo>
                            <a:pt x="238" y="41"/>
                            <a:pt x="226" y="52"/>
                            <a:pt x="212" y="52"/>
                          </a:cubicBezTo>
                          <a:cubicBezTo>
                            <a:pt x="26" y="52"/>
                            <a:pt x="26" y="52"/>
                            <a:pt x="26" y="52"/>
                          </a:cubicBezTo>
                          <a:cubicBezTo>
                            <a:pt x="12" y="52"/>
                            <a:pt x="0" y="41"/>
                            <a:pt x="0" y="26"/>
                          </a:cubicBezTo>
                          <a:cubicBezTo>
                            <a:pt x="0" y="26"/>
                            <a:pt x="0" y="26"/>
                            <a:pt x="0" y="26"/>
                          </a:cubicBezTo>
                          <a:cubicBezTo>
                            <a:pt x="0" y="11"/>
                            <a:pt x="12" y="0"/>
                            <a:pt x="26" y="0"/>
                          </a:cubicBezTo>
                          <a:cubicBezTo>
                            <a:pt x="212" y="0"/>
                            <a:pt x="212" y="0"/>
                            <a:pt x="212" y="0"/>
                          </a:cubicBezTo>
                          <a:cubicBezTo>
                            <a:pt x="226" y="0"/>
                            <a:pt x="238" y="11"/>
                            <a:pt x="238" y="2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400">
                        <a:latin typeface="+mj-lt"/>
                      </a:endParaRPr>
                    </a:p>
                  </p:txBody>
                </p:sp>
                <p:sp>
                  <p:nvSpPr>
                    <p:cNvPr id="245" name="Freeform 109"/>
                    <p:cNvSpPr>
                      <a:spLocks/>
                    </p:cNvSpPr>
                    <p:nvPr/>
                  </p:nvSpPr>
                  <p:spPr bwMode="auto">
                    <a:xfrm>
                      <a:off x="1929" y="2361"/>
                      <a:ext cx="203" cy="62"/>
                    </a:xfrm>
                    <a:custGeom>
                      <a:avLst/>
                      <a:gdLst>
                        <a:gd name="T0" fmla="*/ 144 w 144"/>
                        <a:gd name="T1" fmla="*/ 23 h 44"/>
                        <a:gd name="T2" fmla="*/ 123 w 144"/>
                        <a:gd name="T3" fmla="*/ 44 h 44"/>
                        <a:gd name="T4" fmla="*/ 21 w 144"/>
                        <a:gd name="T5" fmla="*/ 44 h 44"/>
                        <a:gd name="T6" fmla="*/ 0 w 144"/>
                        <a:gd name="T7" fmla="*/ 23 h 44"/>
                        <a:gd name="T8" fmla="*/ 0 w 144"/>
                        <a:gd name="T9" fmla="*/ 21 h 44"/>
                        <a:gd name="T10" fmla="*/ 21 w 144"/>
                        <a:gd name="T11" fmla="*/ 0 h 44"/>
                        <a:gd name="T12" fmla="*/ 123 w 144"/>
                        <a:gd name="T13" fmla="*/ 0 h 44"/>
                        <a:gd name="T14" fmla="*/ 144 w 144"/>
                        <a:gd name="T15" fmla="*/ 21 h 44"/>
                        <a:gd name="T16" fmla="*/ 144 w 144"/>
                        <a:gd name="T1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4">
                          <a:moveTo>
                            <a:pt x="144" y="23"/>
                          </a:moveTo>
                          <a:cubicBezTo>
                            <a:pt x="144" y="35"/>
                            <a:pt x="135" y="44"/>
                            <a:pt x="123" y="44"/>
                          </a:cubicBezTo>
                          <a:cubicBezTo>
                            <a:pt x="21" y="44"/>
                            <a:pt x="21" y="44"/>
                            <a:pt x="21" y="44"/>
                          </a:cubicBezTo>
                          <a:cubicBezTo>
                            <a:pt x="9" y="44"/>
                            <a:pt x="0" y="35"/>
                            <a:pt x="0" y="23"/>
                          </a:cubicBezTo>
                          <a:cubicBezTo>
                            <a:pt x="0" y="21"/>
                            <a:pt x="0" y="21"/>
                            <a:pt x="0" y="21"/>
                          </a:cubicBezTo>
                          <a:cubicBezTo>
                            <a:pt x="0" y="9"/>
                            <a:pt x="9" y="0"/>
                            <a:pt x="21" y="0"/>
                          </a:cubicBezTo>
                          <a:cubicBezTo>
                            <a:pt x="123" y="0"/>
                            <a:pt x="123" y="0"/>
                            <a:pt x="123" y="0"/>
                          </a:cubicBezTo>
                          <a:cubicBezTo>
                            <a:pt x="135" y="0"/>
                            <a:pt x="144" y="9"/>
                            <a:pt x="144" y="21"/>
                          </a:cubicBezTo>
                          <a:lnTo>
                            <a:pt x="144"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400">
                        <a:latin typeface="+mj-lt"/>
                      </a:endParaRPr>
                    </a:p>
                  </p:txBody>
                </p:sp>
                <p:sp>
                  <p:nvSpPr>
                    <p:cNvPr id="246" name="Freeform 110"/>
                    <p:cNvSpPr>
                      <a:spLocks/>
                    </p:cNvSpPr>
                    <p:nvPr/>
                  </p:nvSpPr>
                  <p:spPr bwMode="auto">
                    <a:xfrm>
                      <a:off x="2160" y="2361"/>
                      <a:ext cx="202" cy="62"/>
                    </a:xfrm>
                    <a:custGeom>
                      <a:avLst/>
                      <a:gdLst>
                        <a:gd name="T0" fmla="*/ 144 w 144"/>
                        <a:gd name="T1" fmla="*/ 23 h 44"/>
                        <a:gd name="T2" fmla="*/ 123 w 144"/>
                        <a:gd name="T3" fmla="*/ 44 h 44"/>
                        <a:gd name="T4" fmla="*/ 21 w 144"/>
                        <a:gd name="T5" fmla="*/ 44 h 44"/>
                        <a:gd name="T6" fmla="*/ 0 w 144"/>
                        <a:gd name="T7" fmla="*/ 23 h 44"/>
                        <a:gd name="T8" fmla="*/ 0 w 144"/>
                        <a:gd name="T9" fmla="*/ 21 h 44"/>
                        <a:gd name="T10" fmla="*/ 21 w 144"/>
                        <a:gd name="T11" fmla="*/ 0 h 44"/>
                        <a:gd name="T12" fmla="*/ 123 w 144"/>
                        <a:gd name="T13" fmla="*/ 0 h 44"/>
                        <a:gd name="T14" fmla="*/ 144 w 144"/>
                        <a:gd name="T15" fmla="*/ 21 h 44"/>
                        <a:gd name="T16" fmla="*/ 144 w 144"/>
                        <a:gd name="T1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4">
                          <a:moveTo>
                            <a:pt x="144" y="23"/>
                          </a:moveTo>
                          <a:cubicBezTo>
                            <a:pt x="144" y="35"/>
                            <a:pt x="135" y="44"/>
                            <a:pt x="123" y="44"/>
                          </a:cubicBezTo>
                          <a:cubicBezTo>
                            <a:pt x="21" y="44"/>
                            <a:pt x="21" y="44"/>
                            <a:pt x="21" y="44"/>
                          </a:cubicBezTo>
                          <a:cubicBezTo>
                            <a:pt x="9" y="44"/>
                            <a:pt x="0" y="35"/>
                            <a:pt x="0" y="23"/>
                          </a:cubicBezTo>
                          <a:cubicBezTo>
                            <a:pt x="0" y="21"/>
                            <a:pt x="0" y="21"/>
                            <a:pt x="0" y="21"/>
                          </a:cubicBezTo>
                          <a:cubicBezTo>
                            <a:pt x="0" y="9"/>
                            <a:pt x="9" y="0"/>
                            <a:pt x="21" y="0"/>
                          </a:cubicBezTo>
                          <a:cubicBezTo>
                            <a:pt x="123" y="0"/>
                            <a:pt x="123" y="0"/>
                            <a:pt x="123" y="0"/>
                          </a:cubicBezTo>
                          <a:cubicBezTo>
                            <a:pt x="135" y="0"/>
                            <a:pt x="144" y="9"/>
                            <a:pt x="144" y="21"/>
                          </a:cubicBezTo>
                          <a:lnTo>
                            <a:pt x="144"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400">
                        <a:latin typeface="+mj-lt"/>
                      </a:endParaRPr>
                    </a:p>
                  </p:txBody>
                </p:sp>
                <p:sp>
                  <p:nvSpPr>
                    <p:cNvPr id="247" name="Freeform 111"/>
                    <p:cNvSpPr>
                      <a:spLocks/>
                    </p:cNvSpPr>
                    <p:nvPr/>
                  </p:nvSpPr>
                  <p:spPr bwMode="auto">
                    <a:xfrm>
                      <a:off x="2351" y="2435"/>
                      <a:ext cx="202" cy="61"/>
                    </a:xfrm>
                    <a:custGeom>
                      <a:avLst/>
                      <a:gdLst>
                        <a:gd name="T0" fmla="*/ 144 w 144"/>
                        <a:gd name="T1" fmla="*/ 23 h 44"/>
                        <a:gd name="T2" fmla="*/ 123 w 144"/>
                        <a:gd name="T3" fmla="*/ 44 h 44"/>
                        <a:gd name="T4" fmla="*/ 21 w 144"/>
                        <a:gd name="T5" fmla="*/ 44 h 44"/>
                        <a:gd name="T6" fmla="*/ 0 w 144"/>
                        <a:gd name="T7" fmla="*/ 23 h 44"/>
                        <a:gd name="T8" fmla="*/ 0 w 144"/>
                        <a:gd name="T9" fmla="*/ 21 h 44"/>
                        <a:gd name="T10" fmla="*/ 21 w 144"/>
                        <a:gd name="T11" fmla="*/ 0 h 44"/>
                        <a:gd name="T12" fmla="*/ 123 w 144"/>
                        <a:gd name="T13" fmla="*/ 0 h 44"/>
                        <a:gd name="T14" fmla="*/ 144 w 144"/>
                        <a:gd name="T15" fmla="*/ 21 h 44"/>
                        <a:gd name="T16" fmla="*/ 144 w 144"/>
                        <a:gd name="T1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4">
                          <a:moveTo>
                            <a:pt x="144" y="23"/>
                          </a:moveTo>
                          <a:cubicBezTo>
                            <a:pt x="144" y="35"/>
                            <a:pt x="135" y="44"/>
                            <a:pt x="123" y="44"/>
                          </a:cubicBezTo>
                          <a:cubicBezTo>
                            <a:pt x="21" y="44"/>
                            <a:pt x="21" y="44"/>
                            <a:pt x="21" y="44"/>
                          </a:cubicBezTo>
                          <a:cubicBezTo>
                            <a:pt x="9" y="44"/>
                            <a:pt x="0" y="35"/>
                            <a:pt x="0" y="23"/>
                          </a:cubicBezTo>
                          <a:cubicBezTo>
                            <a:pt x="0" y="21"/>
                            <a:pt x="0" y="21"/>
                            <a:pt x="0" y="21"/>
                          </a:cubicBezTo>
                          <a:cubicBezTo>
                            <a:pt x="0" y="9"/>
                            <a:pt x="9" y="0"/>
                            <a:pt x="21" y="0"/>
                          </a:cubicBezTo>
                          <a:cubicBezTo>
                            <a:pt x="123" y="0"/>
                            <a:pt x="123" y="0"/>
                            <a:pt x="123" y="0"/>
                          </a:cubicBezTo>
                          <a:cubicBezTo>
                            <a:pt x="135" y="0"/>
                            <a:pt x="144" y="9"/>
                            <a:pt x="144" y="21"/>
                          </a:cubicBezTo>
                          <a:lnTo>
                            <a:pt x="144"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400">
                        <a:latin typeface="+mj-lt"/>
                      </a:endParaRPr>
                    </a:p>
                  </p:txBody>
                </p:sp>
                <p:sp>
                  <p:nvSpPr>
                    <p:cNvPr id="248" name="Freeform 112"/>
                    <p:cNvSpPr>
                      <a:spLocks/>
                    </p:cNvSpPr>
                    <p:nvPr/>
                  </p:nvSpPr>
                  <p:spPr bwMode="auto">
                    <a:xfrm>
                      <a:off x="2368" y="2390"/>
                      <a:ext cx="84" cy="33"/>
                    </a:xfrm>
                    <a:custGeom>
                      <a:avLst/>
                      <a:gdLst>
                        <a:gd name="T0" fmla="*/ 84 w 84"/>
                        <a:gd name="T1" fmla="*/ 33 h 33"/>
                        <a:gd name="T2" fmla="*/ 78 w 84"/>
                        <a:gd name="T3" fmla="*/ 33 h 33"/>
                        <a:gd name="T4" fmla="*/ 78 w 84"/>
                        <a:gd name="T5" fmla="*/ 5 h 33"/>
                        <a:gd name="T6" fmla="*/ 0 w 84"/>
                        <a:gd name="T7" fmla="*/ 5 h 33"/>
                        <a:gd name="T8" fmla="*/ 0 w 84"/>
                        <a:gd name="T9" fmla="*/ 0 h 33"/>
                        <a:gd name="T10" fmla="*/ 84 w 84"/>
                        <a:gd name="T11" fmla="*/ 0 h 33"/>
                        <a:gd name="T12" fmla="*/ 84 w 8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84" h="33">
                          <a:moveTo>
                            <a:pt x="84" y="33"/>
                          </a:moveTo>
                          <a:lnTo>
                            <a:pt x="78" y="33"/>
                          </a:lnTo>
                          <a:lnTo>
                            <a:pt x="78" y="5"/>
                          </a:lnTo>
                          <a:lnTo>
                            <a:pt x="0" y="5"/>
                          </a:lnTo>
                          <a:lnTo>
                            <a:pt x="0" y="0"/>
                          </a:lnTo>
                          <a:lnTo>
                            <a:pt x="84" y="0"/>
                          </a:lnTo>
                          <a:lnTo>
                            <a:pt x="84" y="3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400">
                        <a:latin typeface="+mj-lt"/>
                      </a:endParaRPr>
                    </a:p>
                  </p:txBody>
                </p:sp>
                <p:sp>
                  <p:nvSpPr>
                    <p:cNvPr id="249" name="Freeform 113"/>
                    <p:cNvSpPr>
                      <a:spLocks/>
                    </p:cNvSpPr>
                    <p:nvPr/>
                  </p:nvSpPr>
                  <p:spPr bwMode="auto">
                    <a:xfrm>
                      <a:off x="2025" y="2316"/>
                      <a:ext cx="230" cy="40"/>
                    </a:xfrm>
                    <a:custGeom>
                      <a:avLst/>
                      <a:gdLst>
                        <a:gd name="T0" fmla="*/ 118 w 230"/>
                        <a:gd name="T1" fmla="*/ 17 h 40"/>
                        <a:gd name="T2" fmla="*/ 118 w 230"/>
                        <a:gd name="T3" fmla="*/ 0 h 40"/>
                        <a:gd name="T4" fmla="*/ 112 w 230"/>
                        <a:gd name="T5" fmla="*/ 0 h 40"/>
                        <a:gd name="T6" fmla="*/ 112 w 230"/>
                        <a:gd name="T7" fmla="*/ 17 h 40"/>
                        <a:gd name="T8" fmla="*/ 0 w 230"/>
                        <a:gd name="T9" fmla="*/ 17 h 40"/>
                        <a:gd name="T10" fmla="*/ 0 w 230"/>
                        <a:gd name="T11" fmla="*/ 40 h 40"/>
                        <a:gd name="T12" fmla="*/ 5 w 230"/>
                        <a:gd name="T13" fmla="*/ 40 h 40"/>
                        <a:gd name="T14" fmla="*/ 5 w 230"/>
                        <a:gd name="T15" fmla="*/ 23 h 40"/>
                        <a:gd name="T16" fmla="*/ 112 w 230"/>
                        <a:gd name="T17" fmla="*/ 23 h 40"/>
                        <a:gd name="T18" fmla="*/ 118 w 230"/>
                        <a:gd name="T19" fmla="*/ 23 h 40"/>
                        <a:gd name="T20" fmla="*/ 225 w 230"/>
                        <a:gd name="T21" fmla="*/ 23 h 40"/>
                        <a:gd name="T22" fmla="*/ 225 w 230"/>
                        <a:gd name="T23" fmla="*/ 40 h 40"/>
                        <a:gd name="T24" fmla="*/ 230 w 230"/>
                        <a:gd name="T25" fmla="*/ 40 h 40"/>
                        <a:gd name="T26" fmla="*/ 230 w 230"/>
                        <a:gd name="T27" fmla="*/ 17 h 40"/>
                        <a:gd name="T28" fmla="*/ 118 w 230"/>
                        <a:gd name="T29"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40">
                          <a:moveTo>
                            <a:pt x="118" y="17"/>
                          </a:moveTo>
                          <a:lnTo>
                            <a:pt x="118" y="0"/>
                          </a:lnTo>
                          <a:lnTo>
                            <a:pt x="112" y="0"/>
                          </a:lnTo>
                          <a:lnTo>
                            <a:pt x="112" y="17"/>
                          </a:lnTo>
                          <a:lnTo>
                            <a:pt x="0" y="17"/>
                          </a:lnTo>
                          <a:lnTo>
                            <a:pt x="0" y="40"/>
                          </a:lnTo>
                          <a:lnTo>
                            <a:pt x="5" y="40"/>
                          </a:lnTo>
                          <a:lnTo>
                            <a:pt x="5" y="23"/>
                          </a:lnTo>
                          <a:lnTo>
                            <a:pt x="112" y="23"/>
                          </a:lnTo>
                          <a:lnTo>
                            <a:pt x="118" y="23"/>
                          </a:lnTo>
                          <a:lnTo>
                            <a:pt x="225" y="23"/>
                          </a:lnTo>
                          <a:lnTo>
                            <a:pt x="225" y="40"/>
                          </a:lnTo>
                          <a:lnTo>
                            <a:pt x="230" y="40"/>
                          </a:lnTo>
                          <a:lnTo>
                            <a:pt x="230" y="17"/>
                          </a:lnTo>
                          <a:lnTo>
                            <a:pt x="118"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400">
                        <a:latin typeface="+mj-lt"/>
                      </a:endParaRPr>
                    </a:p>
                  </p:txBody>
                </p:sp>
                <p:sp>
                  <p:nvSpPr>
                    <p:cNvPr id="250" name="Rectangle 114"/>
                    <p:cNvSpPr>
                      <a:spLocks noChangeArrowheads="1"/>
                    </p:cNvSpPr>
                    <p:nvPr/>
                  </p:nvSpPr>
                  <p:spPr bwMode="auto">
                    <a:xfrm>
                      <a:off x="2547" y="2108"/>
                      <a:ext cx="51" cy="51"/>
                    </a:xfrm>
                    <a:prstGeom prst="rect">
                      <a:avLst/>
                    </a:prstGeom>
                    <a:solidFill>
                      <a:srgbClr val="DF5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400">
                        <a:latin typeface="+mj-lt"/>
                      </a:endParaRPr>
                    </a:p>
                  </p:txBody>
                </p:sp>
                <p:sp>
                  <p:nvSpPr>
                    <p:cNvPr id="251" name="Freeform 115"/>
                    <p:cNvSpPr>
                      <a:spLocks/>
                    </p:cNvSpPr>
                    <p:nvPr/>
                  </p:nvSpPr>
                  <p:spPr bwMode="auto">
                    <a:xfrm>
                      <a:off x="2559" y="2122"/>
                      <a:ext cx="29" cy="24"/>
                    </a:xfrm>
                    <a:custGeom>
                      <a:avLst/>
                      <a:gdLst>
                        <a:gd name="T0" fmla="*/ 5 w 21"/>
                        <a:gd name="T1" fmla="*/ 0 h 17"/>
                        <a:gd name="T2" fmla="*/ 8 w 21"/>
                        <a:gd name="T3" fmla="*/ 4 h 17"/>
                        <a:gd name="T4" fmla="*/ 11 w 21"/>
                        <a:gd name="T5" fmla="*/ 6 h 17"/>
                        <a:gd name="T6" fmla="*/ 11 w 21"/>
                        <a:gd name="T7" fmla="*/ 6 h 17"/>
                        <a:gd name="T8" fmla="*/ 13 w 21"/>
                        <a:gd name="T9" fmla="*/ 4 h 17"/>
                        <a:gd name="T10" fmla="*/ 16 w 21"/>
                        <a:gd name="T11" fmla="*/ 0 h 17"/>
                        <a:gd name="T12" fmla="*/ 21 w 21"/>
                        <a:gd name="T13" fmla="*/ 0 h 17"/>
                        <a:gd name="T14" fmla="*/ 13 w 21"/>
                        <a:gd name="T15" fmla="*/ 8 h 17"/>
                        <a:gd name="T16" fmla="*/ 21 w 21"/>
                        <a:gd name="T17" fmla="*/ 17 h 17"/>
                        <a:gd name="T18" fmla="*/ 16 w 21"/>
                        <a:gd name="T19" fmla="*/ 17 h 17"/>
                        <a:gd name="T20" fmla="*/ 13 w 21"/>
                        <a:gd name="T21" fmla="*/ 13 h 17"/>
                        <a:gd name="T22" fmla="*/ 11 w 21"/>
                        <a:gd name="T23" fmla="*/ 10 h 17"/>
                        <a:gd name="T24" fmla="*/ 10 w 21"/>
                        <a:gd name="T25" fmla="*/ 10 h 17"/>
                        <a:gd name="T26" fmla="*/ 8 w 21"/>
                        <a:gd name="T27" fmla="*/ 13 h 17"/>
                        <a:gd name="T28" fmla="*/ 5 w 21"/>
                        <a:gd name="T29" fmla="*/ 17 h 17"/>
                        <a:gd name="T30" fmla="*/ 0 w 21"/>
                        <a:gd name="T31" fmla="*/ 17 h 17"/>
                        <a:gd name="T32" fmla="*/ 8 w 21"/>
                        <a:gd name="T33" fmla="*/ 8 h 17"/>
                        <a:gd name="T34" fmla="*/ 0 w 21"/>
                        <a:gd name="T35" fmla="*/ 0 h 17"/>
                        <a:gd name="T36" fmla="*/ 5 w 21"/>
                        <a:gd name="T3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17">
                          <a:moveTo>
                            <a:pt x="5" y="0"/>
                          </a:moveTo>
                          <a:cubicBezTo>
                            <a:pt x="8" y="4"/>
                            <a:pt x="8" y="4"/>
                            <a:pt x="8" y="4"/>
                          </a:cubicBezTo>
                          <a:cubicBezTo>
                            <a:pt x="9" y="5"/>
                            <a:pt x="10" y="6"/>
                            <a:pt x="11" y="6"/>
                          </a:cubicBezTo>
                          <a:cubicBezTo>
                            <a:pt x="11" y="6"/>
                            <a:pt x="11" y="6"/>
                            <a:pt x="11" y="6"/>
                          </a:cubicBezTo>
                          <a:cubicBezTo>
                            <a:pt x="12" y="5"/>
                            <a:pt x="12" y="5"/>
                            <a:pt x="13" y="4"/>
                          </a:cubicBezTo>
                          <a:cubicBezTo>
                            <a:pt x="16" y="0"/>
                            <a:pt x="16" y="0"/>
                            <a:pt x="16" y="0"/>
                          </a:cubicBezTo>
                          <a:cubicBezTo>
                            <a:pt x="21" y="0"/>
                            <a:pt x="21" y="0"/>
                            <a:pt x="21" y="0"/>
                          </a:cubicBezTo>
                          <a:cubicBezTo>
                            <a:pt x="13" y="8"/>
                            <a:pt x="13" y="8"/>
                            <a:pt x="13" y="8"/>
                          </a:cubicBezTo>
                          <a:cubicBezTo>
                            <a:pt x="21" y="17"/>
                            <a:pt x="21" y="17"/>
                            <a:pt x="21" y="17"/>
                          </a:cubicBezTo>
                          <a:cubicBezTo>
                            <a:pt x="16" y="17"/>
                            <a:pt x="16" y="17"/>
                            <a:pt x="16" y="17"/>
                          </a:cubicBezTo>
                          <a:cubicBezTo>
                            <a:pt x="13" y="13"/>
                            <a:pt x="13" y="13"/>
                            <a:pt x="13" y="13"/>
                          </a:cubicBezTo>
                          <a:cubicBezTo>
                            <a:pt x="12" y="12"/>
                            <a:pt x="11" y="11"/>
                            <a:pt x="11" y="10"/>
                          </a:cubicBezTo>
                          <a:cubicBezTo>
                            <a:pt x="10" y="10"/>
                            <a:pt x="10" y="10"/>
                            <a:pt x="10" y="10"/>
                          </a:cubicBezTo>
                          <a:cubicBezTo>
                            <a:pt x="10" y="11"/>
                            <a:pt x="9" y="12"/>
                            <a:pt x="8" y="13"/>
                          </a:cubicBezTo>
                          <a:cubicBezTo>
                            <a:pt x="5" y="17"/>
                            <a:pt x="5" y="17"/>
                            <a:pt x="5" y="17"/>
                          </a:cubicBezTo>
                          <a:cubicBezTo>
                            <a:pt x="0" y="17"/>
                            <a:pt x="0" y="17"/>
                            <a:pt x="0" y="17"/>
                          </a:cubicBezTo>
                          <a:cubicBezTo>
                            <a:pt x="8" y="8"/>
                            <a:pt x="8" y="8"/>
                            <a:pt x="8" y="8"/>
                          </a:cubicBezTo>
                          <a:cubicBezTo>
                            <a:pt x="0" y="0"/>
                            <a:pt x="0" y="0"/>
                            <a:pt x="0" y="0"/>
                          </a:cubicBez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400">
                        <a:latin typeface="+mj-lt"/>
                      </a:endParaRPr>
                    </a:p>
                  </p:txBody>
                </p:sp>
              </p:grpSp>
              <p:sp>
                <p:nvSpPr>
                  <p:cNvPr id="238" name="TextBox 237"/>
                  <p:cNvSpPr txBox="1"/>
                  <p:nvPr/>
                </p:nvSpPr>
                <p:spPr>
                  <a:xfrm>
                    <a:off x="5549724" y="3033312"/>
                    <a:ext cx="725379" cy="152861"/>
                  </a:xfrm>
                  <a:prstGeom prst="rect">
                    <a:avLst/>
                  </a:prstGeom>
                  <a:noFill/>
                </p:spPr>
                <p:txBody>
                  <a:bodyPr wrap="none" lIns="0" tIns="0" rIns="0" bIns="0" rtlCol="0">
                    <a:spAutoFit/>
                  </a:bodyPr>
                  <a:lstStyle/>
                  <a:p>
                    <a:pPr>
                      <a:lnSpc>
                        <a:spcPct val="90000"/>
                      </a:lnSpc>
                    </a:pPr>
                    <a:r>
                      <a:rPr lang="en-US" sz="588" dirty="0">
                        <a:gradFill>
                          <a:gsLst>
                            <a:gs pos="9821">
                              <a:schemeClr val="tx1"/>
                            </a:gs>
                            <a:gs pos="57000">
                              <a:schemeClr val="tx1"/>
                            </a:gs>
                          </a:gsLst>
                          <a:lin ang="5400000" scaled="0"/>
                        </a:gradFill>
                      </a:rPr>
                      <a:t>ML STUDIO</a:t>
                    </a:r>
                  </a:p>
                </p:txBody>
              </p:sp>
            </p:grpSp>
            <p:pic>
              <p:nvPicPr>
                <p:cNvPr id="183" name="Picture 182"/>
                <p:cNvPicPr>
                  <a:picLocks noChangeAspect="1"/>
                </p:cNvPicPr>
                <p:nvPr/>
              </p:nvPicPr>
              <p:blipFill>
                <a:blip r:embed="rId3"/>
                <a:stretch>
                  <a:fillRect/>
                </a:stretch>
              </p:blipFill>
              <p:spPr>
                <a:xfrm>
                  <a:off x="9389914" y="5232782"/>
                  <a:ext cx="682696" cy="407383"/>
                </a:xfrm>
                <a:prstGeom prst="rect">
                  <a:avLst/>
                </a:prstGeom>
              </p:spPr>
            </p:pic>
            <p:grpSp>
              <p:nvGrpSpPr>
                <p:cNvPr id="17" name="Group 16"/>
                <p:cNvGrpSpPr/>
                <p:nvPr/>
              </p:nvGrpSpPr>
              <p:grpSpPr>
                <a:xfrm>
                  <a:off x="9404810" y="3721048"/>
                  <a:ext cx="652905" cy="1031484"/>
                  <a:chOff x="9354267" y="3694431"/>
                  <a:chExt cx="652905" cy="1031484"/>
                </a:xfrm>
              </p:grpSpPr>
              <p:grpSp>
                <p:nvGrpSpPr>
                  <p:cNvPr id="229" name="Group 228"/>
                  <p:cNvGrpSpPr/>
                  <p:nvPr/>
                </p:nvGrpSpPr>
                <p:grpSpPr>
                  <a:xfrm>
                    <a:off x="9444672" y="3694431"/>
                    <a:ext cx="472094" cy="608208"/>
                    <a:chOff x="6915551" y="1594516"/>
                    <a:chExt cx="3482234" cy="4486226"/>
                  </a:xfrm>
                </p:grpSpPr>
                <p:sp>
                  <p:nvSpPr>
                    <p:cNvPr id="231" name="Oval 230"/>
                    <p:cNvSpPr/>
                    <p:nvPr/>
                  </p:nvSpPr>
                  <p:spPr bwMode="auto">
                    <a:xfrm>
                      <a:off x="6915551" y="1594516"/>
                      <a:ext cx="3482234" cy="3482234"/>
                    </a:xfrm>
                    <a:prstGeom prst="ellips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232" name="Group 118"/>
                    <p:cNvGrpSpPr>
                      <a:grpSpLocks noChangeAspect="1"/>
                    </p:cNvGrpSpPr>
                    <p:nvPr/>
                  </p:nvGrpSpPr>
                  <p:grpSpPr bwMode="auto">
                    <a:xfrm>
                      <a:off x="7962136" y="2956542"/>
                      <a:ext cx="1389063" cy="3124200"/>
                      <a:chOff x="3804" y="2071"/>
                      <a:chExt cx="875" cy="1968"/>
                    </a:xfrm>
                  </p:grpSpPr>
                  <p:sp>
                    <p:nvSpPr>
                      <p:cNvPr id="233" name="Freeform 119"/>
                      <p:cNvSpPr>
                        <a:spLocks/>
                      </p:cNvSpPr>
                      <p:nvPr/>
                    </p:nvSpPr>
                    <p:spPr bwMode="auto">
                      <a:xfrm>
                        <a:off x="3804" y="2238"/>
                        <a:ext cx="875" cy="1801"/>
                      </a:xfrm>
                      <a:custGeom>
                        <a:avLst/>
                        <a:gdLst>
                          <a:gd name="T0" fmla="*/ 107 w 119"/>
                          <a:gd name="T1" fmla="*/ 0 h 248"/>
                          <a:gd name="T2" fmla="*/ 108 w 119"/>
                          <a:gd name="T3" fmla="*/ 2 h 248"/>
                          <a:gd name="T4" fmla="*/ 60 w 119"/>
                          <a:gd name="T5" fmla="*/ 50 h 248"/>
                          <a:gd name="T6" fmla="*/ 12 w 119"/>
                          <a:gd name="T7" fmla="*/ 2 h 248"/>
                          <a:gd name="T8" fmla="*/ 12 w 119"/>
                          <a:gd name="T9" fmla="*/ 0 h 248"/>
                          <a:gd name="T10" fmla="*/ 0 w 119"/>
                          <a:gd name="T11" fmla="*/ 0 h 248"/>
                          <a:gd name="T12" fmla="*/ 0 w 119"/>
                          <a:gd name="T13" fmla="*/ 2 h 248"/>
                          <a:gd name="T14" fmla="*/ 54 w 119"/>
                          <a:gd name="T15" fmla="*/ 60 h 248"/>
                          <a:gd name="T16" fmla="*/ 54 w 119"/>
                          <a:gd name="T17" fmla="*/ 248 h 248"/>
                          <a:gd name="T18" fmla="*/ 66 w 119"/>
                          <a:gd name="T19" fmla="*/ 248 h 248"/>
                          <a:gd name="T20" fmla="*/ 66 w 119"/>
                          <a:gd name="T21" fmla="*/ 60 h 248"/>
                          <a:gd name="T22" fmla="*/ 119 w 119"/>
                          <a:gd name="T23" fmla="*/ 2 h 248"/>
                          <a:gd name="T24" fmla="*/ 119 w 119"/>
                          <a:gd name="T25" fmla="*/ 0 h 248"/>
                          <a:gd name="T26" fmla="*/ 107 w 119"/>
                          <a:gd name="T27"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248">
                            <a:moveTo>
                              <a:pt x="107" y="0"/>
                            </a:moveTo>
                            <a:cubicBezTo>
                              <a:pt x="107" y="1"/>
                              <a:pt x="108" y="1"/>
                              <a:pt x="108" y="2"/>
                            </a:cubicBezTo>
                            <a:cubicBezTo>
                              <a:pt x="108" y="28"/>
                              <a:pt x="86" y="50"/>
                              <a:pt x="60" y="50"/>
                            </a:cubicBezTo>
                            <a:cubicBezTo>
                              <a:pt x="33" y="50"/>
                              <a:pt x="12" y="28"/>
                              <a:pt x="12" y="2"/>
                            </a:cubicBezTo>
                            <a:cubicBezTo>
                              <a:pt x="12" y="1"/>
                              <a:pt x="12" y="1"/>
                              <a:pt x="12" y="0"/>
                            </a:cubicBezTo>
                            <a:cubicBezTo>
                              <a:pt x="0" y="0"/>
                              <a:pt x="0" y="0"/>
                              <a:pt x="0" y="0"/>
                            </a:cubicBezTo>
                            <a:cubicBezTo>
                              <a:pt x="0" y="1"/>
                              <a:pt x="0" y="1"/>
                              <a:pt x="0" y="2"/>
                            </a:cubicBezTo>
                            <a:cubicBezTo>
                              <a:pt x="0" y="32"/>
                              <a:pt x="24" y="58"/>
                              <a:pt x="54" y="60"/>
                            </a:cubicBezTo>
                            <a:cubicBezTo>
                              <a:pt x="54" y="248"/>
                              <a:pt x="54" y="248"/>
                              <a:pt x="54" y="248"/>
                            </a:cubicBezTo>
                            <a:cubicBezTo>
                              <a:pt x="66" y="248"/>
                              <a:pt x="66" y="248"/>
                              <a:pt x="66" y="248"/>
                            </a:cubicBezTo>
                            <a:cubicBezTo>
                              <a:pt x="66" y="60"/>
                              <a:pt x="66" y="60"/>
                              <a:pt x="66" y="60"/>
                            </a:cubicBezTo>
                            <a:cubicBezTo>
                              <a:pt x="96" y="57"/>
                              <a:pt x="119" y="32"/>
                              <a:pt x="119" y="2"/>
                            </a:cubicBezTo>
                            <a:cubicBezTo>
                              <a:pt x="119" y="1"/>
                              <a:pt x="119" y="1"/>
                              <a:pt x="119" y="0"/>
                            </a:cubicBezTo>
                            <a:lnTo>
                              <a:pt x="10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400">
                          <a:latin typeface="+mj-lt"/>
                        </a:endParaRPr>
                      </a:p>
                    </p:txBody>
                  </p:sp>
                  <p:sp>
                    <p:nvSpPr>
                      <p:cNvPr id="234" name="Oval 120"/>
                      <p:cNvSpPr>
                        <a:spLocks noChangeArrowheads="1"/>
                      </p:cNvSpPr>
                      <p:nvPr/>
                    </p:nvSpPr>
                    <p:spPr bwMode="auto">
                      <a:xfrm>
                        <a:off x="4025" y="2071"/>
                        <a:ext cx="433" cy="429"/>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400">
                          <a:latin typeface="+mj-lt"/>
                        </a:endParaRPr>
                      </a:p>
                    </p:txBody>
                  </p:sp>
                </p:grpSp>
              </p:grpSp>
              <p:sp>
                <p:nvSpPr>
                  <p:cNvPr id="341" name="Freeform 13"/>
                  <p:cNvSpPr>
                    <a:spLocks noChangeAspect="1" noEditPoints="1"/>
                  </p:cNvSpPr>
                  <p:nvPr/>
                </p:nvSpPr>
                <p:spPr bwMode="auto">
                  <a:xfrm>
                    <a:off x="9354267" y="4273739"/>
                    <a:ext cx="652905" cy="45217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89642" tIns="44821" rIns="89642" bIns="89642" numCol="1" anchor="b" anchorCtr="0" compatLnSpc="1">
                    <a:prstTxWarp prst="textNoShape">
                      <a:avLst/>
                    </a:prstTxWarp>
                  </a:bodyPr>
                  <a:lstStyle/>
                  <a:p>
                    <a:pPr algn="ctr"/>
                    <a:r>
                      <a:rPr lang="en-US" sz="1176" dirty="0"/>
                      <a:t>API</a:t>
                    </a:r>
                  </a:p>
                </p:txBody>
              </p:sp>
            </p:grpSp>
            <p:grpSp>
              <p:nvGrpSpPr>
                <p:cNvPr id="24" name="Group 23"/>
                <p:cNvGrpSpPr/>
                <p:nvPr/>
              </p:nvGrpSpPr>
              <p:grpSpPr>
                <a:xfrm>
                  <a:off x="6998768" y="4241594"/>
                  <a:ext cx="120071" cy="275320"/>
                  <a:chOff x="7145164" y="4227828"/>
                  <a:chExt cx="132078" cy="302852"/>
                </a:xfrm>
              </p:grpSpPr>
              <p:cxnSp>
                <p:nvCxnSpPr>
                  <p:cNvPr id="21" name="Straight Arrow Connector 20"/>
                  <p:cNvCxnSpPr/>
                  <p:nvPr/>
                </p:nvCxnSpPr>
                <p:spPr>
                  <a:xfrm>
                    <a:off x="7145164" y="4316728"/>
                    <a:ext cx="0" cy="213952"/>
                  </a:xfrm>
                  <a:prstGeom prst="straightConnector1">
                    <a:avLst/>
                  </a:prstGeom>
                  <a:ln w="22225" cap="flat">
                    <a:solidFill>
                      <a:schemeClr val="bg1">
                        <a:lumMod val="65000"/>
                      </a:schemeClr>
                    </a:solidFill>
                    <a:miter lim="800000"/>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42" name="Straight Arrow Connector 341"/>
                  <p:cNvCxnSpPr/>
                  <p:nvPr/>
                </p:nvCxnSpPr>
                <p:spPr>
                  <a:xfrm flipH="1" flipV="1">
                    <a:off x="7277242" y="4227828"/>
                    <a:ext cx="0" cy="213952"/>
                  </a:xfrm>
                  <a:prstGeom prst="straightConnector1">
                    <a:avLst/>
                  </a:prstGeom>
                  <a:ln w="22225" cap="flat">
                    <a:solidFill>
                      <a:schemeClr val="bg1">
                        <a:lumMod val="65000"/>
                      </a:schemeClr>
                    </a:solidFill>
                    <a:miter lim="800000"/>
                    <a:headEnd type="none"/>
                    <a:tailEnd type="arrow" w="lg" len="sm"/>
                  </a:ln>
                </p:spPr>
                <p:style>
                  <a:lnRef idx="1">
                    <a:schemeClr val="accent1"/>
                  </a:lnRef>
                  <a:fillRef idx="0">
                    <a:schemeClr val="accent1"/>
                  </a:fillRef>
                  <a:effectRef idx="0">
                    <a:schemeClr val="accent1"/>
                  </a:effectRef>
                  <a:fontRef idx="minor">
                    <a:schemeClr val="tx1"/>
                  </a:fontRef>
                </p:style>
              </p:cxnSp>
            </p:grpSp>
            <p:cxnSp>
              <p:nvCxnSpPr>
                <p:cNvPr id="343" name="Straight Arrow Connector 342"/>
                <p:cNvCxnSpPr/>
                <p:nvPr/>
              </p:nvCxnSpPr>
              <p:spPr>
                <a:xfrm>
                  <a:off x="7466600" y="3997936"/>
                  <a:ext cx="470900" cy="0"/>
                </a:xfrm>
                <a:prstGeom prst="straightConnector1">
                  <a:avLst/>
                </a:prstGeom>
                <a:ln w="22225" cap="flat">
                  <a:solidFill>
                    <a:schemeClr val="bg1">
                      <a:lumMod val="65000"/>
                    </a:schemeClr>
                  </a:solidFill>
                  <a:miter lim="800000"/>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44" name="Straight Arrow Connector 343"/>
                <p:cNvCxnSpPr/>
                <p:nvPr/>
              </p:nvCxnSpPr>
              <p:spPr>
                <a:xfrm>
                  <a:off x="9119943" y="3997936"/>
                  <a:ext cx="292393" cy="0"/>
                </a:xfrm>
                <a:prstGeom prst="straightConnector1">
                  <a:avLst/>
                </a:prstGeom>
                <a:ln w="22225" cap="flat">
                  <a:solidFill>
                    <a:schemeClr val="bg1">
                      <a:lumMod val="65000"/>
                    </a:schemeClr>
                  </a:solidFill>
                  <a:miter lim="800000"/>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345" name="Straight Arrow Connector 344"/>
                <p:cNvCxnSpPr/>
                <p:nvPr/>
              </p:nvCxnSpPr>
              <p:spPr>
                <a:xfrm rot="16200000">
                  <a:off x="9585066" y="4992658"/>
                  <a:ext cx="292393" cy="0"/>
                </a:xfrm>
                <a:prstGeom prst="straightConnector1">
                  <a:avLst/>
                </a:prstGeom>
                <a:ln w="22225" cap="flat">
                  <a:solidFill>
                    <a:schemeClr val="bg1">
                      <a:lumMod val="65000"/>
                    </a:schemeClr>
                  </a:solidFill>
                  <a:miter lim="800000"/>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p:nvPr/>
              </p:nvCxnSpPr>
              <p:spPr>
                <a:xfrm rot="10800000">
                  <a:off x="10455235" y="5436473"/>
                  <a:ext cx="292393" cy="0"/>
                </a:xfrm>
                <a:prstGeom prst="straightConnector1">
                  <a:avLst/>
                </a:prstGeom>
                <a:ln w="22225" cap="flat">
                  <a:solidFill>
                    <a:schemeClr val="bg1">
                      <a:lumMod val="65000"/>
                    </a:schemeClr>
                  </a:solidFill>
                  <a:miter lim="800000"/>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347" name="Straight Arrow Connector 346"/>
                <p:cNvCxnSpPr/>
                <p:nvPr/>
              </p:nvCxnSpPr>
              <p:spPr>
                <a:xfrm>
                  <a:off x="10455235" y="3997936"/>
                  <a:ext cx="292393" cy="0"/>
                </a:xfrm>
                <a:prstGeom prst="straightConnector1">
                  <a:avLst/>
                </a:prstGeom>
                <a:ln w="22225" cap="flat">
                  <a:solidFill>
                    <a:schemeClr val="bg1">
                      <a:lumMod val="65000"/>
                    </a:schemeClr>
                  </a:solidFill>
                  <a:miter lim="800000"/>
                  <a:headEnd type="arrow" w="lg" len="sm"/>
                  <a:tailEnd type="arrow" w="lg" len="sm"/>
                </a:ln>
              </p:spPr>
              <p:style>
                <a:lnRef idx="1">
                  <a:schemeClr val="accent1"/>
                </a:lnRef>
                <a:fillRef idx="0">
                  <a:schemeClr val="accent1"/>
                </a:fillRef>
                <a:effectRef idx="0">
                  <a:schemeClr val="accent1"/>
                </a:effectRef>
                <a:fontRef idx="minor">
                  <a:schemeClr val="tx1"/>
                </a:fontRef>
              </p:style>
            </p:cxnSp>
          </p:grpSp>
        </p:grpSp>
        <p:pic>
          <p:nvPicPr>
            <p:cNvPr id="3" name="Picture 2"/>
            <p:cNvPicPr>
              <a:picLocks noChangeAspect="1"/>
            </p:cNvPicPr>
            <p:nvPr/>
          </p:nvPicPr>
          <p:blipFill>
            <a:blip r:embed="rId4"/>
            <a:stretch>
              <a:fillRect/>
            </a:stretch>
          </p:blipFill>
          <p:spPr>
            <a:xfrm>
              <a:off x="6326535" y="4540709"/>
              <a:ext cx="1612475" cy="1590625"/>
            </a:xfrm>
            <a:prstGeom prst="rect">
              <a:avLst/>
            </a:prstGeom>
          </p:spPr>
        </p:pic>
        <p:sp>
          <p:nvSpPr>
            <p:cNvPr id="82" name="Rectangle 81"/>
            <p:cNvSpPr/>
            <p:nvPr/>
          </p:nvSpPr>
          <p:spPr bwMode="auto">
            <a:xfrm>
              <a:off x="8248005" y="3232295"/>
              <a:ext cx="1917902"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pPr>
              <a:r>
                <a:rPr lang="en-US" sz="1765" dirty="0">
                  <a:gradFill>
                    <a:gsLst>
                      <a:gs pos="80357">
                        <a:schemeClr val="tx1"/>
                      </a:gs>
                      <a:gs pos="50893">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Modeling &amp; APIs</a:t>
              </a:r>
            </a:p>
          </p:txBody>
        </p:sp>
      </p:grpSp>
    </p:spTree>
    <p:extLst>
      <p:ext uri="{BB962C8B-B14F-4D97-AF65-F5344CB8AC3E}">
        <p14:creationId xmlns:p14="http://schemas.microsoft.com/office/powerpoint/2010/main" val="2662415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800" fill="hold"/>
                                        <p:tgtEl>
                                          <p:spTgt spid="28"/>
                                        </p:tgtEl>
                                        <p:attrNameLst>
                                          <p:attrName>ppt_x</p:attrName>
                                        </p:attrNameLst>
                                      </p:cBhvr>
                                      <p:tavLst>
                                        <p:tav tm="0">
                                          <p:val>
                                            <p:strVal val="1+#ppt_w/2"/>
                                          </p:val>
                                        </p:tav>
                                        <p:tav tm="100000">
                                          <p:val>
                                            <p:strVal val="#ppt_x"/>
                                          </p:val>
                                        </p:tav>
                                      </p:tavLst>
                                    </p:anim>
                                    <p:anim calcmode="lin" valueType="num">
                                      <p:cBhvr additive="base">
                                        <p:cTn id="8" dur="8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00" fill="hold"/>
                                        <p:tgtEl>
                                          <p:spTgt spid="4"/>
                                        </p:tgtEl>
                                        <p:attrNameLst>
                                          <p:attrName>ppt_x</p:attrName>
                                        </p:attrNameLst>
                                      </p:cBhvr>
                                      <p:tavLst>
                                        <p:tav tm="0">
                                          <p:val>
                                            <p:strVal val="1+#ppt_w/2"/>
                                          </p:val>
                                        </p:tav>
                                        <p:tav tm="100000">
                                          <p:val>
                                            <p:strVal val="#ppt_x"/>
                                          </p:val>
                                        </p:tav>
                                      </p:tavLst>
                                    </p:anim>
                                    <p:anim calcmode="lin" valueType="num">
                                      <p:cBhvr additive="base">
                                        <p:cTn id="12" dur="8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p:cNvSpPr/>
          <p:nvPr/>
        </p:nvSpPr>
        <p:spPr bwMode="auto">
          <a:xfrm>
            <a:off x="1" y="487"/>
            <a:ext cx="12192000" cy="155679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6" name="Group 95"/>
          <p:cNvGrpSpPr/>
          <p:nvPr/>
        </p:nvGrpSpPr>
        <p:grpSpPr>
          <a:xfrm>
            <a:off x="11111871" y="469293"/>
            <a:ext cx="644101" cy="644101"/>
            <a:chOff x="457580" y="3616862"/>
            <a:chExt cx="657017" cy="657017"/>
          </a:xfrm>
        </p:grpSpPr>
        <p:sp>
          <p:nvSpPr>
            <p:cNvPr id="97" name="Oval 96"/>
            <p:cNvSpPr/>
            <p:nvPr/>
          </p:nvSpPr>
          <p:spPr bwMode="auto">
            <a:xfrm>
              <a:off x="457580" y="3616862"/>
              <a:ext cx="657017" cy="657017"/>
            </a:xfrm>
            <a:prstGeom prst="ellipse">
              <a:avLst/>
            </a:prstGeom>
            <a:solidFill>
              <a:srgbClr val="0078D7"/>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grpSp>
        <p:nvGrpSpPr>
          <p:cNvPr id="20" name="Group 19"/>
          <p:cNvGrpSpPr/>
          <p:nvPr/>
        </p:nvGrpSpPr>
        <p:grpSpPr>
          <a:xfrm>
            <a:off x="269241" y="1636116"/>
            <a:ext cx="5785873" cy="4930336"/>
            <a:chOff x="274639" y="1668427"/>
            <a:chExt cx="5901892" cy="5029200"/>
          </a:xfrm>
        </p:grpSpPr>
        <p:sp>
          <p:nvSpPr>
            <p:cNvPr id="9" name="Rectangle 8"/>
            <p:cNvSpPr/>
            <p:nvPr/>
          </p:nvSpPr>
          <p:spPr bwMode="auto">
            <a:xfrm>
              <a:off x="274639" y="1668427"/>
              <a:ext cx="5901892"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Cognitive services</a:t>
              </a:r>
            </a:p>
          </p:txBody>
        </p:sp>
        <p:grpSp>
          <p:nvGrpSpPr>
            <p:cNvPr id="29" name="Group 28"/>
            <p:cNvGrpSpPr/>
            <p:nvPr/>
          </p:nvGrpSpPr>
          <p:grpSpPr>
            <a:xfrm>
              <a:off x="535338" y="2614480"/>
              <a:ext cx="5380494" cy="3585024"/>
              <a:chOff x="1018749" y="2890093"/>
              <a:chExt cx="4199530" cy="2798147"/>
            </a:xfrm>
          </p:grpSpPr>
          <p:pic>
            <p:nvPicPr>
              <p:cNvPr id="149" name="Picture 148"/>
              <p:cNvPicPr>
                <a:picLocks noChangeAspect="1"/>
              </p:cNvPicPr>
              <p:nvPr/>
            </p:nvPicPr>
            <p:blipFill rotWithShape="1">
              <a:blip r:embed="rId3" cstate="print">
                <a:extLst>
                  <a:ext uri="{28A0092B-C50C-407E-A947-70E740481C1C}">
                    <a14:useLocalDpi xmlns:a14="http://schemas.microsoft.com/office/drawing/2010/main" val="0"/>
                  </a:ext>
                </a:extLst>
              </a:blip>
              <a:srcRect l="920" t="12480" r="1776" b="23602"/>
              <a:stretch/>
            </p:blipFill>
            <p:spPr>
              <a:xfrm>
                <a:off x="1255335" y="3123526"/>
                <a:ext cx="3747191" cy="2112603"/>
              </a:xfrm>
              <a:prstGeom prst="rect">
                <a:avLst/>
              </a:prstGeom>
            </p:spPr>
          </p:pic>
          <p:sp>
            <p:nvSpPr>
              <p:cNvPr id="6" name="Rectangle 5"/>
              <p:cNvSpPr/>
              <p:nvPr/>
            </p:nvSpPr>
            <p:spPr bwMode="auto">
              <a:xfrm>
                <a:off x="1255335" y="4647700"/>
                <a:ext cx="1754565" cy="464820"/>
              </a:xfrm>
              <a:prstGeom prst="rect">
                <a:avLst/>
              </a:prstGeom>
              <a:solidFill>
                <a:srgbClr val="6F6B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900" dirty="0">
                    <a:gradFill>
                      <a:gsLst>
                        <a:gs pos="0">
                          <a:srgbClr val="FFFFFF"/>
                        </a:gs>
                        <a:gs pos="100000">
                          <a:srgbClr val="FFFFFF"/>
                        </a:gs>
                      </a:gsLst>
                      <a:lin ang="5400000" scaled="0"/>
                    </a:gradFill>
                    <a:latin typeface="+mj-lt"/>
                    <a:ea typeface="Segoe UI" pitchFamily="34" charset="0"/>
                    <a:cs typeface="Segoe UI" pitchFamily="34" charset="0"/>
                  </a:rPr>
                  <a:t>Is Adult Content: False</a:t>
                </a:r>
              </a:p>
              <a:p>
                <a:pPr defTabSz="932293" fontAlgn="base">
                  <a:lnSpc>
                    <a:spcPct val="90000"/>
                  </a:lnSpc>
                  <a:spcBef>
                    <a:spcPct val="0"/>
                  </a:spcBef>
                  <a:spcAft>
                    <a:spcPct val="0"/>
                  </a:spcAft>
                </a:pPr>
                <a:r>
                  <a:rPr lang="en-US" sz="900" dirty="0">
                    <a:gradFill>
                      <a:gsLst>
                        <a:gs pos="0">
                          <a:srgbClr val="FFFFFF"/>
                        </a:gs>
                        <a:gs pos="100000">
                          <a:srgbClr val="FFFFFF"/>
                        </a:gs>
                      </a:gsLst>
                      <a:lin ang="5400000" scaled="0"/>
                    </a:gradFill>
                    <a:latin typeface="+mj-lt"/>
                    <a:ea typeface="Segoe UI" pitchFamily="34" charset="0"/>
                    <a:cs typeface="Segoe UI" pitchFamily="34" charset="0"/>
                  </a:rPr>
                  <a:t>Categories: </a:t>
                </a:r>
                <a:r>
                  <a:rPr lang="en-US" sz="900" dirty="0" err="1">
                    <a:gradFill>
                      <a:gsLst>
                        <a:gs pos="0">
                          <a:srgbClr val="FFFFFF"/>
                        </a:gs>
                        <a:gs pos="100000">
                          <a:srgbClr val="FFFFFF"/>
                        </a:gs>
                      </a:gsLst>
                      <a:lin ang="5400000" scaled="0"/>
                    </a:gradFill>
                    <a:latin typeface="+mj-lt"/>
                    <a:ea typeface="Segoe UI" pitchFamily="34" charset="0"/>
                    <a:cs typeface="Segoe UI" pitchFamily="34" charset="0"/>
                  </a:rPr>
                  <a:t>people_swimming</a:t>
                </a:r>
                <a:endParaRPr lang="en-US" sz="9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8" name="Freeform 147"/>
              <p:cNvSpPr>
                <a:spLocks/>
              </p:cNvSpPr>
              <p:nvPr/>
            </p:nvSpPr>
            <p:spPr bwMode="auto">
              <a:xfrm flipH="1">
                <a:off x="1018749" y="2890093"/>
                <a:ext cx="4199530" cy="2798147"/>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solidFill>
                  <a:srgbClr val="A7A9AC"/>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a:latin typeface="+mj-lt"/>
                </a:endParaRPr>
              </a:p>
            </p:txBody>
          </p:sp>
        </p:grpSp>
      </p:grpSp>
      <p:grpSp>
        <p:nvGrpSpPr>
          <p:cNvPr id="8" name="Group 7"/>
          <p:cNvGrpSpPr/>
          <p:nvPr/>
        </p:nvGrpSpPr>
        <p:grpSpPr>
          <a:xfrm>
            <a:off x="6098320" y="1636116"/>
            <a:ext cx="5826761" cy="4930336"/>
            <a:chOff x="6220603" y="1668427"/>
            <a:chExt cx="5943600" cy="5029200"/>
          </a:xfrm>
        </p:grpSpPr>
        <p:sp>
          <p:nvSpPr>
            <p:cNvPr id="10" name="Rectangle 9"/>
            <p:cNvSpPr/>
            <p:nvPr/>
          </p:nvSpPr>
          <p:spPr bwMode="auto">
            <a:xfrm>
              <a:off x="6220603" y="1668427"/>
              <a:ext cx="59436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Bot framework</a:t>
              </a:r>
            </a:p>
          </p:txBody>
        </p:sp>
        <p:grpSp>
          <p:nvGrpSpPr>
            <p:cNvPr id="31" name="Group 30"/>
            <p:cNvGrpSpPr/>
            <p:nvPr/>
          </p:nvGrpSpPr>
          <p:grpSpPr>
            <a:xfrm>
              <a:off x="7357661" y="2614480"/>
              <a:ext cx="3669484" cy="3588179"/>
              <a:chOff x="7252649" y="2796612"/>
              <a:chExt cx="3597860" cy="3518142"/>
            </a:xfrm>
          </p:grpSpPr>
          <p:grpSp>
            <p:nvGrpSpPr>
              <p:cNvPr id="15" name="Group 14"/>
              <p:cNvGrpSpPr/>
              <p:nvPr/>
            </p:nvGrpSpPr>
            <p:grpSpPr>
              <a:xfrm>
                <a:off x="7252649" y="2796612"/>
                <a:ext cx="3597860" cy="3518142"/>
                <a:chOff x="7252649" y="1492403"/>
                <a:chExt cx="3597860" cy="3518142"/>
              </a:xfrm>
            </p:grpSpPr>
            <p:grpSp>
              <p:nvGrpSpPr>
                <p:cNvPr id="14" name="Group 13"/>
                <p:cNvGrpSpPr/>
                <p:nvPr/>
              </p:nvGrpSpPr>
              <p:grpSpPr>
                <a:xfrm>
                  <a:off x="7252649" y="1492403"/>
                  <a:ext cx="1718224" cy="3518142"/>
                  <a:chOff x="9656730" y="1492403"/>
                  <a:chExt cx="1718224" cy="3518142"/>
                </a:xfrm>
              </p:grpSpPr>
              <p:sp>
                <p:nvSpPr>
                  <p:cNvPr id="151" name="Rounded Rectangle 150"/>
                  <p:cNvSpPr/>
                  <p:nvPr/>
                </p:nvSpPr>
                <p:spPr bwMode="auto">
                  <a:xfrm flipH="1">
                    <a:off x="9656730" y="1492403"/>
                    <a:ext cx="1716897" cy="3518142"/>
                  </a:xfrm>
                  <a:prstGeom prst="roundRect">
                    <a:avLst>
                      <a:gd name="adj" fmla="val 1123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2" name="Freeform 15"/>
                  <p:cNvSpPr>
                    <a:spLocks/>
                  </p:cNvSpPr>
                  <p:nvPr/>
                </p:nvSpPr>
                <p:spPr bwMode="auto">
                  <a:xfrm flipH="1">
                    <a:off x="9662599" y="1498017"/>
                    <a:ext cx="1712355" cy="3512528"/>
                  </a:xfrm>
                  <a:custGeom>
                    <a:avLst/>
                    <a:gdLst>
                      <a:gd name="T0" fmla="*/ 1032 w 1160"/>
                      <a:gd name="T1" fmla="*/ 0 h 2386"/>
                      <a:gd name="T2" fmla="*/ 128 w 1160"/>
                      <a:gd name="T3" fmla="*/ 0 h 2386"/>
                      <a:gd name="T4" fmla="*/ 0 w 1160"/>
                      <a:gd name="T5" fmla="*/ 128 h 2386"/>
                      <a:gd name="T6" fmla="*/ 0 w 1160"/>
                      <a:gd name="T7" fmla="*/ 2258 h 2386"/>
                      <a:gd name="T8" fmla="*/ 128 w 1160"/>
                      <a:gd name="T9" fmla="*/ 2386 h 2386"/>
                      <a:gd name="T10" fmla="*/ 1032 w 1160"/>
                      <a:gd name="T11" fmla="*/ 2386 h 2386"/>
                      <a:gd name="T12" fmla="*/ 1160 w 1160"/>
                      <a:gd name="T13" fmla="*/ 2258 h 2386"/>
                      <a:gd name="T14" fmla="*/ 1160 w 1160"/>
                      <a:gd name="T15" fmla="*/ 128 h 2386"/>
                      <a:gd name="T16" fmla="*/ 1032 w 1160"/>
                      <a:gd name="T17" fmla="*/ 0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0" h="2386">
                        <a:moveTo>
                          <a:pt x="1032" y="0"/>
                        </a:moveTo>
                        <a:cubicBezTo>
                          <a:pt x="128" y="0"/>
                          <a:pt x="128" y="0"/>
                          <a:pt x="128" y="0"/>
                        </a:cubicBezTo>
                        <a:cubicBezTo>
                          <a:pt x="57" y="0"/>
                          <a:pt x="0" y="57"/>
                          <a:pt x="0" y="128"/>
                        </a:cubicBezTo>
                        <a:cubicBezTo>
                          <a:pt x="0" y="2258"/>
                          <a:pt x="0" y="2258"/>
                          <a:pt x="0" y="2258"/>
                        </a:cubicBezTo>
                        <a:cubicBezTo>
                          <a:pt x="0" y="2329"/>
                          <a:pt x="57" y="2386"/>
                          <a:pt x="128" y="2386"/>
                        </a:cubicBezTo>
                        <a:cubicBezTo>
                          <a:pt x="1032" y="2386"/>
                          <a:pt x="1032" y="2386"/>
                          <a:pt x="1032" y="2386"/>
                        </a:cubicBezTo>
                        <a:cubicBezTo>
                          <a:pt x="1103" y="2386"/>
                          <a:pt x="1160" y="2329"/>
                          <a:pt x="1160" y="2258"/>
                        </a:cubicBezTo>
                        <a:cubicBezTo>
                          <a:pt x="1160" y="128"/>
                          <a:pt x="1160" y="128"/>
                          <a:pt x="1160" y="128"/>
                        </a:cubicBezTo>
                        <a:cubicBezTo>
                          <a:pt x="1160" y="57"/>
                          <a:pt x="1103" y="0"/>
                          <a:pt x="1032" y="0"/>
                        </a:cubicBezTo>
                        <a:close/>
                      </a:path>
                    </a:pathLst>
                  </a:cu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latin typeface="+mj-lt"/>
                    </a:endParaRPr>
                  </a:p>
                </p:txBody>
              </p:sp>
              <p:sp>
                <p:nvSpPr>
                  <p:cNvPr id="153" name="Oval 17"/>
                  <p:cNvSpPr>
                    <a:spLocks noChangeArrowheads="1"/>
                  </p:cNvSpPr>
                  <p:nvPr/>
                </p:nvSpPr>
                <p:spPr bwMode="auto">
                  <a:xfrm flipH="1">
                    <a:off x="10402954" y="4716824"/>
                    <a:ext cx="231645" cy="228618"/>
                  </a:xfrm>
                  <a:prstGeom prst="ellipse">
                    <a:avLst/>
                  </a:pr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latin typeface="+mj-lt"/>
                    </a:endParaRPr>
                  </a:p>
                </p:txBody>
              </p:sp>
              <p:sp>
                <p:nvSpPr>
                  <p:cNvPr id="154" name="Oval 18"/>
                  <p:cNvSpPr>
                    <a:spLocks noChangeArrowheads="1"/>
                  </p:cNvSpPr>
                  <p:nvPr/>
                </p:nvSpPr>
                <p:spPr bwMode="auto">
                  <a:xfrm flipH="1">
                    <a:off x="10492280" y="1600970"/>
                    <a:ext cx="52990" cy="52990"/>
                  </a:xfrm>
                  <a:prstGeom prst="ellipse">
                    <a:avLst/>
                  </a:pr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latin typeface="+mj-lt"/>
                    </a:endParaRPr>
                  </a:p>
                </p:txBody>
              </p:sp>
              <p:sp>
                <p:nvSpPr>
                  <p:cNvPr id="155" name="Oval 19"/>
                  <p:cNvSpPr>
                    <a:spLocks noChangeArrowheads="1"/>
                  </p:cNvSpPr>
                  <p:nvPr/>
                </p:nvSpPr>
                <p:spPr bwMode="auto">
                  <a:xfrm flipH="1">
                    <a:off x="10754206" y="1713008"/>
                    <a:ext cx="65103" cy="65103"/>
                  </a:xfrm>
                  <a:prstGeom prst="ellipse">
                    <a:avLst/>
                  </a:pr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latin typeface="+mj-lt"/>
                    </a:endParaRPr>
                  </a:p>
                </p:txBody>
              </p:sp>
              <p:sp>
                <p:nvSpPr>
                  <p:cNvPr id="156" name="Freeform 20"/>
                  <p:cNvSpPr>
                    <a:spLocks/>
                  </p:cNvSpPr>
                  <p:nvPr/>
                </p:nvSpPr>
                <p:spPr bwMode="auto">
                  <a:xfrm flipH="1">
                    <a:off x="10374187" y="1725121"/>
                    <a:ext cx="289177" cy="34822"/>
                  </a:xfrm>
                  <a:custGeom>
                    <a:avLst/>
                    <a:gdLst>
                      <a:gd name="T0" fmla="*/ 184 w 196"/>
                      <a:gd name="T1" fmla="*/ 24 h 24"/>
                      <a:gd name="T2" fmla="*/ 12 w 196"/>
                      <a:gd name="T3" fmla="*/ 24 h 24"/>
                      <a:gd name="T4" fmla="*/ 0 w 196"/>
                      <a:gd name="T5" fmla="*/ 12 h 24"/>
                      <a:gd name="T6" fmla="*/ 12 w 196"/>
                      <a:gd name="T7" fmla="*/ 0 h 24"/>
                      <a:gd name="T8" fmla="*/ 184 w 196"/>
                      <a:gd name="T9" fmla="*/ 0 h 24"/>
                      <a:gd name="T10" fmla="*/ 196 w 196"/>
                      <a:gd name="T11" fmla="*/ 12 h 24"/>
                      <a:gd name="T12" fmla="*/ 184 w 19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96" h="24">
                        <a:moveTo>
                          <a:pt x="184" y="24"/>
                        </a:moveTo>
                        <a:cubicBezTo>
                          <a:pt x="12" y="24"/>
                          <a:pt x="12" y="24"/>
                          <a:pt x="12" y="24"/>
                        </a:cubicBezTo>
                        <a:cubicBezTo>
                          <a:pt x="5" y="24"/>
                          <a:pt x="0" y="19"/>
                          <a:pt x="0" y="12"/>
                        </a:cubicBezTo>
                        <a:cubicBezTo>
                          <a:pt x="0" y="5"/>
                          <a:pt x="5" y="0"/>
                          <a:pt x="12" y="0"/>
                        </a:cubicBezTo>
                        <a:cubicBezTo>
                          <a:pt x="184" y="0"/>
                          <a:pt x="184" y="0"/>
                          <a:pt x="184" y="0"/>
                        </a:cubicBezTo>
                        <a:cubicBezTo>
                          <a:pt x="191" y="0"/>
                          <a:pt x="196" y="5"/>
                          <a:pt x="196" y="12"/>
                        </a:cubicBezTo>
                        <a:cubicBezTo>
                          <a:pt x="196" y="19"/>
                          <a:pt x="191" y="24"/>
                          <a:pt x="184" y="24"/>
                        </a:cubicBezTo>
                        <a:close/>
                      </a:path>
                    </a:pathLst>
                  </a:cu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latin typeface="+mj-lt"/>
                    </a:endParaRPr>
                  </a:p>
                </p:txBody>
              </p:sp>
              <p:sp>
                <p:nvSpPr>
                  <p:cNvPr id="158" name="Rectangle 16"/>
                  <p:cNvSpPr>
                    <a:spLocks noChangeArrowheads="1"/>
                  </p:cNvSpPr>
                  <p:nvPr/>
                </p:nvSpPr>
                <p:spPr bwMode="auto">
                  <a:xfrm flipH="1">
                    <a:off x="9767065" y="1953737"/>
                    <a:ext cx="1503422" cy="2667704"/>
                  </a:xfrm>
                  <a:prstGeom prst="rect">
                    <a:avLst/>
                  </a:prstGeom>
                  <a:noFill/>
                  <a:ln w="12700" cap="flat">
                    <a:solidFill>
                      <a:srgbClr val="A7A9AC"/>
                    </a:solidFill>
                    <a:prstDash val="solid"/>
                    <a:miter lim="800000"/>
                    <a:headEnd/>
                    <a:tailEnd/>
                  </a:ln>
                  <a:extLst/>
                </p:spPr>
                <p:txBody>
                  <a:bodyPr vert="horz" wrap="square" lIns="91427" tIns="45713" rIns="91427" bIns="45713" numCol="1" anchor="t" anchorCtr="0" compatLnSpc="1">
                    <a:prstTxWarp prst="textNoShape">
                      <a:avLst/>
                    </a:prstTxWarp>
                  </a:bodyPr>
                  <a:lstStyle/>
                  <a:p>
                    <a:endParaRPr lang="en-US" sz="1836">
                      <a:latin typeface="+mj-lt"/>
                    </a:endParaRPr>
                  </a:p>
                </p:txBody>
              </p:sp>
            </p:grpSp>
            <p:grpSp>
              <p:nvGrpSpPr>
                <p:cNvPr id="13" name="Group 12"/>
                <p:cNvGrpSpPr/>
                <p:nvPr/>
              </p:nvGrpSpPr>
              <p:grpSpPr>
                <a:xfrm>
                  <a:off x="9132285" y="1492403"/>
                  <a:ext cx="1718224" cy="3518142"/>
                  <a:chOff x="7161245" y="1492403"/>
                  <a:chExt cx="1718224" cy="3518142"/>
                </a:xfrm>
              </p:grpSpPr>
              <p:sp>
                <p:nvSpPr>
                  <p:cNvPr id="162" name="Rounded Rectangle 161"/>
                  <p:cNvSpPr/>
                  <p:nvPr/>
                </p:nvSpPr>
                <p:spPr bwMode="auto">
                  <a:xfrm flipH="1">
                    <a:off x="7161245" y="1492403"/>
                    <a:ext cx="1716897" cy="3518142"/>
                  </a:xfrm>
                  <a:prstGeom prst="roundRect">
                    <a:avLst>
                      <a:gd name="adj" fmla="val 1123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3" name="Freeform 15"/>
                  <p:cNvSpPr>
                    <a:spLocks/>
                  </p:cNvSpPr>
                  <p:nvPr/>
                </p:nvSpPr>
                <p:spPr bwMode="auto">
                  <a:xfrm flipH="1">
                    <a:off x="7167114" y="1498017"/>
                    <a:ext cx="1712355" cy="3512528"/>
                  </a:xfrm>
                  <a:custGeom>
                    <a:avLst/>
                    <a:gdLst>
                      <a:gd name="T0" fmla="*/ 1032 w 1160"/>
                      <a:gd name="T1" fmla="*/ 0 h 2386"/>
                      <a:gd name="T2" fmla="*/ 128 w 1160"/>
                      <a:gd name="T3" fmla="*/ 0 h 2386"/>
                      <a:gd name="T4" fmla="*/ 0 w 1160"/>
                      <a:gd name="T5" fmla="*/ 128 h 2386"/>
                      <a:gd name="T6" fmla="*/ 0 w 1160"/>
                      <a:gd name="T7" fmla="*/ 2258 h 2386"/>
                      <a:gd name="T8" fmla="*/ 128 w 1160"/>
                      <a:gd name="T9" fmla="*/ 2386 h 2386"/>
                      <a:gd name="T10" fmla="*/ 1032 w 1160"/>
                      <a:gd name="T11" fmla="*/ 2386 h 2386"/>
                      <a:gd name="T12" fmla="*/ 1160 w 1160"/>
                      <a:gd name="T13" fmla="*/ 2258 h 2386"/>
                      <a:gd name="T14" fmla="*/ 1160 w 1160"/>
                      <a:gd name="T15" fmla="*/ 128 h 2386"/>
                      <a:gd name="T16" fmla="*/ 1032 w 1160"/>
                      <a:gd name="T17" fmla="*/ 0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0" h="2386">
                        <a:moveTo>
                          <a:pt x="1032" y="0"/>
                        </a:moveTo>
                        <a:cubicBezTo>
                          <a:pt x="128" y="0"/>
                          <a:pt x="128" y="0"/>
                          <a:pt x="128" y="0"/>
                        </a:cubicBezTo>
                        <a:cubicBezTo>
                          <a:pt x="57" y="0"/>
                          <a:pt x="0" y="57"/>
                          <a:pt x="0" y="128"/>
                        </a:cubicBezTo>
                        <a:cubicBezTo>
                          <a:pt x="0" y="2258"/>
                          <a:pt x="0" y="2258"/>
                          <a:pt x="0" y="2258"/>
                        </a:cubicBezTo>
                        <a:cubicBezTo>
                          <a:pt x="0" y="2329"/>
                          <a:pt x="57" y="2386"/>
                          <a:pt x="128" y="2386"/>
                        </a:cubicBezTo>
                        <a:cubicBezTo>
                          <a:pt x="1032" y="2386"/>
                          <a:pt x="1032" y="2386"/>
                          <a:pt x="1032" y="2386"/>
                        </a:cubicBezTo>
                        <a:cubicBezTo>
                          <a:pt x="1103" y="2386"/>
                          <a:pt x="1160" y="2329"/>
                          <a:pt x="1160" y="2258"/>
                        </a:cubicBezTo>
                        <a:cubicBezTo>
                          <a:pt x="1160" y="128"/>
                          <a:pt x="1160" y="128"/>
                          <a:pt x="1160" y="128"/>
                        </a:cubicBezTo>
                        <a:cubicBezTo>
                          <a:pt x="1160" y="57"/>
                          <a:pt x="1103" y="0"/>
                          <a:pt x="1032" y="0"/>
                        </a:cubicBezTo>
                        <a:close/>
                      </a:path>
                    </a:pathLst>
                  </a:cu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latin typeface="+mj-lt"/>
                    </a:endParaRPr>
                  </a:p>
                </p:txBody>
              </p:sp>
              <p:sp>
                <p:nvSpPr>
                  <p:cNvPr id="164" name="Oval 17"/>
                  <p:cNvSpPr>
                    <a:spLocks noChangeArrowheads="1"/>
                  </p:cNvSpPr>
                  <p:nvPr/>
                </p:nvSpPr>
                <p:spPr bwMode="auto">
                  <a:xfrm flipH="1">
                    <a:off x="7907469" y="4716824"/>
                    <a:ext cx="231645" cy="228618"/>
                  </a:xfrm>
                  <a:prstGeom prst="ellipse">
                    <a:avLst/>
                  </a:pr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latin typeface="+mj-lt"/>
                    </a:endParaRPr>
                  </a:p>
                </p:txBody>
              </p:sp>
              <p:sp>
                <p:nvSpPr>
                  <p:cNvPr id="165" name="Oval 18"/>
                  <p:cNvSpPr>
                    <a:spLocks noChangeArrowheads="1"/>
                  </p:cNvSpPr>
                  <p:nvPr/>
                </p:nvSpPr>
                <p:spPr bwMode="auto">
                  <a:xfrm flipH="1">
                    <a:off x="7996795" y="1600970"/>
                    <a:ext cx="52990" cy="52990"/>
                  </a:xfrm>
                  <a:prstGeom prst="ellipse">
                    <a:avLst/>
                  </a:pr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latin typeface="+mj-lt"/>
                    </a:endParaRPr>
                  </a:p>
                </p:txBody>
              </p:sp>
              <p:sp>
                <p:nvSpPr>
                  <p:cNvPr id="166" name="Oval 19"/>
                  <p:cNvSpPr>
                    <a:spLocks noChangeArrowheads="1"/>
                  </p:cNvSpPr>
                  <p:nvPr/>
                </p:nvSpPr>
                <p:spPr bwMode="auto">
                  <a:xfrm flipH="1">
                    <a:off x="8258721" y="1713008"/>
                    <a:ext cx="65103" cy="65103"/>
                  </a:xfrm>
                  <a:prstGeom prst="ellipse">
                    <a:avLst/>
                  </a:pr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latin typeface="+mj-lt"/>
                    </a:endParaRPr>
                  </a:p>
                </p:txBody>
              </p:sp>
              <p:sp>
                <p:nvSpPr>
                  <p:cNvPr id="167" name="Freeform 20"/>
                  <p:cNvSpPr>
                    <a:spLocks/>
                  </p:cNvSpPr>
                  <p:nvPr/>
                </p:nvSpPr>
                <p:spPr bwMode="auto">
                  <a:xfrm flipH="1">
                    <a:off x="7878702" y="1725121"/>
                    <a:ext cx="289177" cy="34822"/>
                  </a:xfrm>
                  <a:custGeom>
                    <a:avLst/>
                    <a:gdLst>
                      <a:gd name="T0" fmla="*/ 184 w 196"/>
                      <a:gd name="T1" fmla="*/ 24 h 24"/>
                      <a:gd name="T2" fmla="*/ 12 w 196"/>
                      <a:gd name="T3" fmla="*/ 24 h 24"/>
                      <a:gd name="T4" fmla="*/ 0 w 196"/>
                      <a:gd name="T5" fmla="*/ 12 h 24"/>
                      <a:gd name="T6" fmla="*/ 12 w 196"/>
                      <a:gd name="T7" fmla="*/ 0 h 24"/>
                      <a:gd name="T8" fmla="*/ 184 w 196"/>
                      <a:gd name="T9" fmla="*/ 0 h 24"/>
                      <a:gd name="T10" fmla="*/ 196 w 196"/>
                      <a:gd name="T11" fmla="*/ 12 h 24"/>
                      <a:gd name="T12" fmla="*/ 184 w 19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96" h="24">
                        <a:moveTo>
                          <a:pt x="184" y="24"/>
                        </a:moveTo>
                        <a:cubicBezTo>
                          <a:pt x="12" y="24"/>
                          <a:pt x="12" y="24"/>
                          <a:pt x="12" y="24"/>
                        </a:cubicBezTo>
                        <a:cubicBezTo>
                          <a:pt x="5" y="24"/>
                          <a:pt x="0" y="19"/>
                          <a:pt x="0" y="12"/>
                        </a:cubicBezTo>
                        <a:cubicBezTo>
                          <a:pt x="0" y="5"/>
                          <a:pt x="5" y="0"/>
                          <a:pt x="12" y="0"/>
                        </a:cubicBezTo>
                        <a:cubicBezTo>
                          <a:pt x="184" y="0"/>
                          <a:pt x="184" y="0"/>
                          <a:pt x="184" y="0"/>
                        </a:cubicBezTo>
                        <a:cubicBezTo>
                          <a:pt x="191" y="0"/>
                          <a:pt x="196" y="5"/>
                          <a:pt x="196" y="12"/>
                        </a:cubicBezTo>
                        <a:cubicBezTo>
                          <a:pt x="196" y="19"/>
                          <a:pt x="191" y="24"/>
                          <a:pt x="184" y="24"/>
                        </a:cubicBezTo>
                        <a:close/>
                      </a:path>
                    </a:pathLst>
                  </a:cu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latin typeface="+mj-lt"/>
                    </a:endParaRPr>
                  </a:p>
                </p:txBody>
              </p:sp>
              <p:pic>
                <p:nvPicPr>
                  <p:cNvPr id="160" name="Picture 159"/>
                  <p:cNvPicPr>
                    <a:picLocks noChangeAspect="1"/>
                  </p:cNvPicPr>
                  <p:nvPr/>
                </p:nvPicPr>
                <p:blipFill rotWithShape="1">
                  <a:blip r:embed="rId4" cstate="print">
                    <a:extLst>
                      <a:ext uri="{28A0092B-C50C-407E-A947-70E740481C1C}">
                        <a14:useLocalDpi xmlns:a14="http://schemas.microsoft.com/office/drawing/2010/main" val="0"/>
                      </a:ext>
                    </a:extLst>
                  </a:blip>
                  <a:srcRect l="70517" t="12145" r="4966" b="15375"/>
                  <a:stretch/>
                </p:blipFill>
                <p:spPr>
                  <a:xfrm>
                    <a:off x="7274526" y="1951077"/>
                    <a:ext cx="1500476" cy="2670364"/>
                  </a:xfrm>
                  <a:prstGeom prst="rect">
                    <a:avLst/>
                  </a:prstGeom>
                </p:spPr>
              </p:pic>
              <p:sp>
                <p:nvSpPr>
                  <p:cNvPr id="168" name="Rectangle 16"/>
                  <p:cNvSpPr>
                    <a:spLocks noChangeArrowheads="1"/>
                  </p:cNvSpPr>
                  <p:nvPr/>
                </p:nvSpPr>
                <p:spPr bwMode="auto">
                  <a:xfrm flipH="1">
                    <a:off x="7271580" y="1953737"/>
                    <a:ext cx="1503422" cy="2667704"/>
                  </a:xfrm>
                  <a:prstGeom prst="rect">
                    <a:avLst/>
                  </a:prstGeom>
                  <a:noFill/>
                  <a:ln w="12700" cap="flat">
                    <a:solidFill>
                      <a:srgbClr val="A7A9AC"/>
                    </a:solidFill>
                    <a:prstDash val="solid"/>
                    <a:miter lim="800000"/>
                    <a:headEnd/>
                    <a:tailEnd/>
                  </a:ln>
                  <a:extLst/>
                </p:spPr>
                <p:txBody>
                  <a:bodyPr vert="horz" wrap="square" lIns="91427" tIns="45713" rIns="91427" bIns="45713" numCol="1" anchor="t" anchorCtr="0" compatLnSpc="1">
                    <a:prstTxWarp prst="textNoShape">
                      <a:avLst/>
                    </a:prstTxWarp>
                  </a:bodyPr>
                  <a:lstStyle/>
                  <a:p>
                    <a:endParaRPr lang="en-US" sz="1836">
                      <a:latin typeface="+mj-lt"/>
                    </a:endParaRPr>
                  </a:p>
                </p:txBody>
              </p:sp>
            </p:grpSp>
          </p:gr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2984" y="3270031"/>
                <a:ext cx="1493039" cy="2655619"/>
              </a:xfrm>
              <a:prstGeom prst="rect">
                <a:avLst/>
              </a:prstGeom>
            </p:spPr>
          </p:pic>
          <p:grpSp>
            <p:nvGrpSpPr>
              <p:cNvPr id="25" name="Group 24"/>
              <p:cNvGrpSpPr/>
              <p:nvPr/>
            </p:nvGrpSpPr>
            <p:grpSpPr>
              <a:xfrm>
                <a:off x="9288231" y="3327094"/>
                <a:ext cx="278130" cy="2274669"/>
                <a:chOff x="10768389" y="3329940"/>
                <a:chExt cx="278130" cy="2274669"/>
              </a:xfrm>
            </p:grpSpPr>
            <p:grpSp>
              <p:nvGrpSpPr>
                <p:cNvPr id="23" name="Group 22"/>
                <p:cNvGrpSpPr/>
                <p:nvPr/>
              </p:nvGrpSpPr>
              <p:grpSpPr>
                <a:xfrm>
                  <a:off x="10768389" y="3329940"/>
                  <a:ext cx="278130" cy="2274669"/>
                  <a:chOff x="10090696" y="3329940"/>
                  <a:chExt cx="278130" cy="2274669"/>
                </a:xfrm>
              </p:grpSpPr>
              <p:grpSp>
                <p:nvGrpSpPr>
                  <p:cNvPr id="17" name="Group 16"/>
                  <p:cNvGrpSpPr/>
                  <p:nvPr/>
                </p:nvGrpSpPr>
                <p:grpSpPr>
                  <a:xfrm>
                    <a:off x="10090696" y="3329940"/>
                    <a:ext cx="278130" cy="2274669"/>
                    <a:chOff x="9292590" y="3329940"/>
                    <a:chExt cx="278130" cy="2274669"/>
                  </a:xfrm>
                </p:grpSpPr>
                <p:sp>
                  <p:nvSpPr>
                    <p:cNvPr id="11" name="Rectangle 10"/>
                    <p:cNvSpPr/>
                    <p:nvPr/>
                  </p:nvSpPr>
                  <p:spPr bwMode="auto">
                    <a:xfrm>
                      <a:off x="9292590" y="3329940"/>
                      <a:ext cx="278130" cy="300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5" name="Rectangle 34"/>
                    <p:cNvSpPr/>
                    <p:nvPr/>
                  </p:nvSpPr>
                  <p:spPr bwMode="auto">
                    <a:xfrm>
                      <a:off x="9292590" y="3658887"/>
                      <a:ext cx="278130" cy="300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6" name="Rectangle 35"/>
                    <p:cNvSpPr/>
                    <p:nvPr/>
                  </p:nvSpPr>
                  <p:spPr bwMode="auto">
                    <a:xfrm>
                      <a:off x="9292590" y="3987834"/>
                      <a:ext cx="278130" cy="300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7" name="Rectangle 36"/>
                    <p:cNvSpPr/>
                    <p:nvPr/>
                  </p:nvSpPr>
                  <p:spPr bwMode="auto">
                    <a:xfrm>
                      <a:off x="9292590" y="4316781"/>
                      <a:ext cx="278130" cy="300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Rectangle 37"/>
                    <p:cNvSpPr/>
                    <p:nvPr/>
                  </p:nvSpPr>
                  <p:spPr bwMode="auto">
                    <a:xfrm>
                      <a:off x="9292590" y="4645728"/>
                      <a:ext cx="278130" cy="300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9" name="Rectangle 38"/>
                    <p:cNvSpPr/>
                    <p:nvPr/>
                  </p:nvSpPr>
                  <p:spPr bwMode="auto">
                    <a:xfrm>
                      <a:off x="9292590" y="4974675"/>
                      <a:ext cx="278130" cy="300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Rectangle 39"/>
                    <p:cNvSpPr/>
                    <p:nvPr/>
                  </p:nvSpPr>
                  <p:spPr bwMode="auto">
                    <a:xfrm>
                      <a:off x="9292590" y="5303619"/>
                      <a:ext cx="278130" cy="300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42" name="Freeform 41"/>
                  <p:cNvSpPr>
                    <a:spLocks noChangeAspect="1"/>
                  </p:cNvSpPr>
                  <p:nvPr/>
                </p:nvSpPr>
                <p:spPr bwMode="black">
                  <a:xfrm>
                    <a:off x="10134068" y="3411229"/>
                    <a:ext cx="185258" cy="131955"/>
                  </a:xfrm>
                  <a:custGeom>
                    <a:avLst/>
                    <a:gdLst>
                      <a:gd name="connsiteX0" fmla="*/ 444931 w 444931"/>
                      <a:gd name="connsiteY0" fmla="*/ 85811 h 316789"/>
                      <a:gd name="connsiteX1" fmla="*/ 444931 w 444931"/>
                      <a:gd name="connsiteY1" fmla="*/ 316789 h 316789"/>
                      <a:gd name="connsiteX2" fmla="*/ 0 w 444931"/>
                      <a:gd name="connsiteY2" fmla="*/ 316789 h 316789"/>
                      <a:gd name="connsiteX3" fmla="*/ 0 w 444931"/>
                      <a:gd name="connsiteY3" fmla="*/ 90868 h 316789"/>
                      <a:gd name="connsiteX4" fmla="*/ 216980 w 444931"/>
                      <a:gd name="connsiteY4" fmla="*/ 211312 h 316789"/>
                      <a:gd name="connsiteX5" fmla="*/ 217910 w 444931"/>
                      <a:gd name="connsiteY5" fmla="*/ 209638 h 316789"/>
                      <a:gd name="connsiteX6" fmla="*/ 218839 w 444931"/>
                      <a:gd name="connsiteY6" fmla="*/ 211313 h 316789"/>
                      <a:gd name="connsiteX7" fmla="*/ 0 w 444931"/>
                      <a:gd name="connsiteY7" fmla="*/ 0 h 316789"/>
                      <a:gd name="connsiteX8" fmla="*/ 444931 w 444931"/>
                      <a:gd name="connsiteY8" fmla="*/ 0 h 316789"/>
                      <a:gd name="connsiteX9" fmla="*/ 444931 w 444931"/>
                      <a:gd name="connsiteY9" fmla="*/ 33520 h 316789"/>
                      <a:gd name="connsiteX10" fmla="*/ 217910 w 444931"/>
                      <a:gd name="connsiteY10" fmla="*/ 159538 h 316789"/>
                      <a:gd name="connsiteX11" fmla="*/ 0 w 444931"/>
                      <a:gd name="connsiteY11" fmla="*/ 38578 h 3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31" h="316789">
                        <a:moveTo>
                          <a:pt x="444931" y="85811"/>
                        </a:moveTo>
                        <a:lnTo>
                          <a:pt x="444931" y="316789"/>
                        </a:lnTo>
                        <a:lnTo>
                          <a:pt x="0" y="316789"/>
                        </a:lnTo>
                        <a:lnTo>
                          <a:pt x="0" y="90868"/>
                        </a:lnTo>
                        <a:lnTo>
                          <a:pt x="216980" y="211312"/>
                        </a:lnTo>
                        <a:lnTo>
                          <a:pt x="217910" y="209638"/>
                        </a:lnTo>
                        <a:lnTo>
                          <a:pt x="218839" y="211313"/>
                        </a:lnTo>
                        <a:close/>
                        <a:moveTo>
                          <a:pt x="0" y="0"/>
                        </a:moveTo>
                        <a:lnTo>
                          <a:pt x="444931" y="0"/>
                        </a:lnTo>
                        <a:lnTo>
                          <a:pt x="444931" y="33520"/>
                        </a:lnTo>
                        <a:lnTo>
                          <a:pt x="217910" y="159538"/>
                        </a:lnTo>
                        <a:lnTo>
                          <a:pt x="0" y="3857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744"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5122" name="Picture 2" descr="https://d3rnbxvnd0hlox.cloudfront.net/images/channels/1589412919/icons/on_color_larg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4068" y="3704309"/>
                    <a:ext cx="208728" cy="208728"/>
                  </a:xfrm>
                  <a:prstGeom prst="rect">
                    <a:avLst/>
                  </a:prstGeom>
                  <a:noFill/>
                  <a:extLst>
                    <a:ext uri="{909E8E84-426E-40DD-AFC4-6F175D3DCCD1}">
                      <a14:hiddenFill xmlns:a14="http://schemas.microsoft.com/office/drawing/2010/main">
                        <a:solidFill>
                          <a:srgbClr val="FFFFFF"/>
                        </a:solidFill>
                      </a14:hiddenFill>
                    </a:ext>
                  </a:extLst>
                </p:spPr>
              </p:pic>
              <p:sp>
                <p:nvSpPr>
                  <p:cNvPr id="44" name="Freeform 13"/>
                  <p:cNvSpPr>
                    <a:spLocks noChangeAspect="1" noEditPoints="1"/>
                  </p:cNvSpPr>
                  <p:nvPr/>
                </p:nvSpPr>
                <p:spPr bwMode="black">
                  <a:xfrm>
                    <a:off x="10134068" y="4034887"/>
                    <a:ext cx="199125" cy="201520"/>
                  </a:xfrm>
                  <a:custGeom>
                    <a:avLst/>
                    <a:gdLst>
                      <a:gd name="T0" fmla="*/ 747 w 769"/>
                      <a:gd name="T1" fmla="*/ 473 h 780"/>
                      <a:gd name="T2" fmla="*/ 756 w 769"/>
                      <a:gd name="T3" fmla="*/ 394 h 780"/>
                      <a:gd name="T4" fmla="*/ 389 w 769"/>
                      <a:gd name="T5" fmla="*/ 27 h 780"/>
                      <a:gd name="T6" fmla="*/ 326 w 769"/>
                      <a:gd name="T7" fmla="*/ 33 h 780"/>
                      <a:gd name="T8" fmla="*/ 213 w 769"/>
                      <a:gd name="T9" fmla="*/ 0 h 780"/>
                      <a:gd name="T10" fmla="*/ 0 w 769"/>
                      <a:gd name="T11" fmla="*/ 213 h 780"/>
                      <a:gd name="T12" fmla="*/ 29 w 769"/>
                      <a:gd name="T13" fmla="*/ 320 h 780"/>
                      <a:gd name="T14" fmla="*/ 22 w 769"/>
                      <a:gd name="T15" fmla="*/ 394 h 780"/>
                      <a:gd name="T16" fmla="*/ 389 w 769"/>
                      <a:gd name="T17" fmla="*/ 761 h 780"/>
                      <a:gd name="T18" fmla="*/ 456 w 769"/>
                      <a:gd name="T19" fmla="*/ 755 h 780"/>
                      <a:gd name="T20" fmla="*/ 556 w 769"/>
                      <a:gd name="T21" fmla="*/ 780 h 780"/>
                      <a:gd name="T22" fmla="*/ 769 w 769"/>
                      <a:gd name="T23" fmla="*/ 567 h 780"/>
                      <a:gd name="T24" fmla="*/ 747 w 769"/>
                      <a:gd name="T25" fmla="*/ 473 h 780"/>
                      <a:gd name="T26" fmla="*/ 577 w 769"/>
                      <a:gd name="T27" fmla="*/ 570 h 780"/>
                      <a:gd name="T28" fmla="*/ 502 w 769"/>
                      <a:gd name="T29" fmla="*/ 626 h 780"/>
                      <a:gd name="T30" fmla="*/ 388 w 769"/>
                      <a:gd name="T31" fmla="*/ 646 h 780"/>
                      <a:gd name="T32" fmla="*/ 256 w 769"/>
                      <a:gd name="T33" fmla="*/ 619 h 780"/>
                      <a:gd name="T34" fmla="*/ 196 w 769"/>
                      <a:gd name="T35" fmla="*/ 565 h 780"/>
                      <a:gd name="T36" fmla="*/ 172 w 769"/>
                      <a:gd name="T37" fmla="*/ 499 h 780"/>
                      <a:gd name="T38" fmla="*/ 188 w 769"/>
                      <a:gd name="T39" fmla="*/ 464 h 780"/>
                      <a:gd name="T40" fmla="*/ 226 w 769"/>
                      <a:gd name="T41" fmla="*/ 450 h 780"/>
                      <a:gd name="T42" fmla="*/ 258 w 769"/>
                      <a:gd name="T43" fmla="*/ 461 h 780"/>
                      <a:gd name="T44" fmla="*/ 280 w 769"/>
                      <a:gd name="T45" fmla="*/ 493 h 780"/>
                      <a:gd name="T46" fmla="*/ 301 w 769"/>
                      <a:gd name="T47" fmla="*/ 530 h 780"/>
                      <a:gd name="T48" fmla="*/ 332 w 769"/>
                      <a:gd name="T49" fmla="*/ 554 h 780"/>
                      <a:gd name="T50" fmla="*/ 385 w 769"/>
                      <a:gd name="T51" fmla="*/ 563 h 780"/>
                      <a:gd name="T52" fmla="*/ 459 w 769"/>
                      <a:gd name="T53" fmla="*/ 544 h 780"/>
                      <a:gd name="T54" fmla="*/ 486 w 769"/>
                      <a:gd name="T55" fmla="*/ 498 h 780"/>
                      <a:gd name="T56" fmla="*/ 472 w 769"/>
                      <a:gd name="T57" fmla="*/ 463 h 780"/>
                      <a:gd name="T58" fmla="*/ 433 w 769"/>
                      <a:gd name="T59" fmla="*/ 442 h 780"/>
                      <a:gd name="T60" fmla="*/ 365 w 769"/>
                      <a:gd name="T61" fmla="*/ 425 h 780"/>
                      <a:gd name="T62" fmla="*/ 269 w 769"/>
                      <a:gd name="T63" fmla="*/ 396 h 780"/>
                      <a:gd name="T64" fmla="*/ 206 w 769"/>
                      <a:gd name="T65" fmla="*/ 350 h 780"/>
                      <a:gd name="T66" fmla="*/ 182 w 769"/>
                      <a:gd name="T67" fmla="*/ 277 h 780"/>
                      <a:gd name="T68" fmla="*/ 207 w 769"/>
                      <a:gd name="T69" fmla="*/ 202 h 780"/>
                      <a:gd name="T70" fmla="*/ 279 w 769"/>
                      <a:gd name="T71" fmla="*/ 153 h 780"/>
                      <a:gd name="T72" fmla="*/ 386 w 769"/>
                      <a:gd name="T73" fmla="*/ 136 h 780"/>
                      <a:gd name="T74" fmla="*/ 472 w 769"/>
                      <a:gd name="T75" fmla="*/ 147 h 780"/>
                      <a:gd name="T76" fmla="*/ 532 w 769"/>
                      <a:gd name="T77" fmla="*/ 178 h 780"/>
                      <a:gd name="T78" fmla="*/ 568 w 769"/>
                      <a:gd name="T79" fmla="*/ 218 h 780"/>
                      <a:gd name="T80" fmla="*/ 580 w 769"/>
                      <a:gd name="T81" fmla="*/ 259 h 780"/>
                      <a:gd name="T82" fmla="*/ 565 w 769"/>
                      <a:gd name="T83" fmla="*/ 295 h 780"/>
                      <a:gd name="T84" fmla="*/ 527 w 769"/>
                      <a:gd name="T85" fmla="*/ 311 h 780"/>
                      <a:gd name="T86" fmla="*/ 495 w 769"/>
                      <a:gd name="T87" fmla="*/ 301 h 780"/>
                      <a:gd name="T88" fmla="*/ 473 w 769"/>
                      <a:gd name="T89" fmla="*/ 272 h 780"/>
                      <a:gd name="T90" fmla="*/ 440 w 769"/>
                      <a:gd name="T91" fmla="*/ 231 h 780"/>
                      <a:gd name="T92" fmla="*/ 379 w 769"/>
                      <a:gd name="T93" fmla="*/ 217 h 780"/>
                      <a:gd name="T94" fmla="*/ 316 w 769"/>
                      <a:gd name="T95" fmla="*/ 232 h 780"/>
                      <a:gd name="T96" fmla="*/ 293 w 769"/>
                      <a:gd name="T97" fmla="*/ 268 h 780"/>
                      <a:gd name="T98" fmla="*/ 300 w 769"/>
                      <a:gd name="T99" fmla="*/ 289 h 780"/>
                      <a:gd name="T100" fmla="*/ 322 w 769"/>
                      <a:gd name="T101" fmla="*/ 306 h 780"/>
                      <a:gd name="T102" fmla="*/ 352 w 769"/>
                      <a:gd name="T103" fmla="*/ 317 h 780"/>
                      <a:gd name="T104" fmla="*/ 402 w 769"/>
                      <a:gd name="T105" fmla="*/ 329 h 780"/>
                      <a:gd name="T106" fmla="*/ 483 w 769"/>
                      <a:gd name="T107" fmla="*/ 351 h 780"/>
                      <a:gd name="T108" fmla="*/ 546 w 769"/>
                      <a:gd name="T109" fmla="*/ 379 h 780"/>
                      <a:gd name="T110" fmla="*/ 588 w 769"/>
                      <a:gd name="T111" fmla="*/ 423 h 780"/>
                      <a:gd name="T112" fmla="*/ 603 w 769"/>
                      <a:gd name="T113" fmla="*/ 488 h 780"/>
                      <a:gd name="T114" fmla="*/ 577 w 769"/>
                      <a:gd name="T115" fmla="*/ 5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9" h="780">
                        <a:moveTo>
                          <a:pt x="747" y="473"/>
                        </a:moveTo>
                        <a:cubicBezTo>
                          <a:pt x="753" y="448"/>
                          <a:pt x="756" y="421"/>
                          <a:pt x="756" y="394"/>
                        </a:cubicBezTo>
                        <a:cubicBezTo>
                          <a:pt x="756" y="192"/>
                          <a:pt x="591" y="27"/>
                          <a:pt x="389" y="27"/>
                        </a:cubicBezTo>
                        <a:cubicBezTo>
                          <a:pt x="367" y="27"/>
                          <a:pt x="346" y="29"/>
                          <a:pt x="326" y="33"/>
                        </a:cubicBezTo>
                        <a:cubicBezTo>
                          <a:pt x="293" y="12"/>
                          <a:pt x="254" y="0"/>
                          <a:pt x="213" y="0"/>
                        </a:cubicBezTo>
                        <a:cubicBezTo>
                          <a:pt x="95" y="0"/>
                          <a:pt x="0" y="95"/>
                          <a:pt x="0" y="213"/>
                        </a:cubicBezTo>
                        <a:cubicBezTo>
                          <a:pt x="0" y="252"/>
                          <a:pt x="11" y="289"/>
                          <a:pt x="29" y="320"/>
                        </a:cubicBezTo>
                        <a:cubicBezTo>
                          <a:pt x="24" y="344"/>
                          <a:pt x="22" y="369"/>
                          <a:pt x="22" y="394"/>
                        </a:cubicBezTo>
                        <a:cubicBezTo>
                          <a:pt x="22" y="597"/>
                          <a:pt x="186" y="761"/>
                          <a:pt x="389" y="761"/>
                        </a:cubicBezTo>
                        <a:cubicBezTo>
                          <a:pt x="412" y="761"/>
                          <a:pt x="434" y="759"/>
                          <a:pt x="456" y="755"/>
                        </a:cubicBezTo>
                        <a:cubicBezTo>
                          <a:pt x="486" y="771"/>
                          <a:pt x="520" y="780"/>
                          <a:pt x="556" y="780"/>
                        </a:cubicBezTo>
                        <a:cubicBezTo>
                          <a:pt x="674" y="780"/>
                          <a:pt x="769" y="685"/>
                          <a:pt x="769" y="567"/>
                        </a:cubicBezTo>
                        <a:cubicBezTo>
                          <a:pt x="769" y="534"/>
                          <a:pt x="761" y="501"/>
                          <a:pt x="747" y="473"/>
                        </a:cubicBezTo>
                        <a:close/>
                        <a:moveTo>
                          <a:pt x="577" y="570"/>
                        </a:moveTo>
                        <a:cubicBezTo>
                          <a:pt x="560" y="594"/>
                          <a:pt x="535" y="613"/>
                          <a:pt x="502" y="626"/>
                        </a:cubicBezTo>
                        <a:cubicBezTo>
                          <a:pt x="470" y="640"/>
                          <a:pt x="432" y="646"/>
                          <a:pt x="388" y="646"/>
                        </a:cubicBezTo>
                        <a:cubicBezTo>
                          <a:pt x="335" y="646"/>
                          <a:pt x="291" y="637"/>
                          <a:pt x="256" y="619"/>
                        </a:cubicBezTo>
                        <a:cubicBezTo>
                          <a:pt x="232" y="605"/>
                          <a:pt x="211" y="587"/>
                          <a:pt x="196" y="565"/>
                        </a:cubicBezTo>
                        <a:cubicBezTo>
                          <a:pt x="180" y="543"/>
                          <a:pt x="172" y="520"/>
                          <a:pt x="172" y="499"/>
                        </a:cubicBezTo>
                        <a:cubicBezTo>
                          <a:pt x="172" y="485"/>
                          <a:pt x="177" y="474"/>
                          <a:pt x="188" y="464"/>
                        </a:cubicBezTo>
                        <a:cubicBezTo>
                          <a:pt x="198" y="455"/>
                          <a:pt x="211" y="450"/>
                          <a:pt x="226" y="450"/>
                        </a:cubicBezTo>
                        <a:cubicBezTo>
                          <a:pt x="239" y="450"/>
                          <a:pt x="249" y="454"/>
                          <a:pt x="258" y="461"/>
                        </a:cubicBezTo>
                        <a:cubicBezTo>
                          <a:pt x="267" y="468"/>
                          <a:pt x="274" y="479"/>
                          <a:pt x="280" y="493"/>
                        </a:cubicBezTo>
                        <a:cubicBezTo>
                          <a:pt x="286" y="508"/>
                          <a:pt x="293" y="520"/>
                          <a:pt x="301" y="530"/>
                        </a:cubicBezTo>
                        <a:cubicBezTo>
                          <a:pt x="308" y="540"/>
                          <a:pt x="318" y="548"/>
                          <a:pt x="332" y="554"/>
                        </a:cubicBezTo>
                        <a:cubicBezTo>
                          <a:pt x="345" y="560"/>
                          <a:pt x="363" y="563"/>
                          <a:pt x="385" y="563"/>
                        </a:cubicBezTo>
                        <a:cubicBezTo>
                          <a:pt x="415" y="563"/>
                          <a:pt x="440" y="557"/>
                          <a:pt x="459" y="544"/>
                        </a:cubicBezTo>
                        <a:cubicBezTo>
                          <a:pt x="477" y="532"/>
                          <a:pt x="486" y="517"/>
                          <a:pt x="486" y="498"/>
                        </a:cubicBezTo>
                        <a:cubicBezTo>
                          <a:pt x="486" y="484"/>
                          <a:pt x="481" y="472"/>
                          <a:pt x="472" y="463"/>
                        </a:cubicBezTo>
                        <a:cubicBezTo>
                          <a:pt x="462" y="454"/>
                          <a:pt x="449" y="447"/>
                          <a:pt x="433" y="442"/>
                        </a:cubicBezTo>
                        <a:cubicBezTo>
                          <a:pt x="416" y="437"/>
                          <a:pt x="393" y="431"/>
                          <a:pt x="365" y="425"/>
                        </a:cubicBezTo>
                        <a:cubicBezTo>
                          <a:pt x="327" y="417"/>
                          <a:pt x="295" y="407"/>
                          <a:pt x="269" y="396"/>
                        </a:cubicBezTo>
                        <a:cubicBezTo>
                          <a:pt x="243" y="385"/>
                          <a:pt x="222" y="370"/>
                          <a:pt x="206" y="350"/>
                        </a:cubicBezTo>
                        <a:cubicBezTo>
                          <a:pt x="190" y="331"/>
                          <a:pt x="182" y="306"/>
                          <a:pt x="182" y="277"/>
                        </a:cubicBezTo>
                        <a:cubicBezTo>
                          <a:pt x="182" y="249"/>
                          <a:pt x="191" y="224"/>
                          <a:pt x="207" y="202"/>
                        </a:cubicBezTo>
                        <a:cubicBezTo>
                          <a:pt x="224" y="181"/>
                          <a:pt x="248" y="164"/>
                          <a:pt x="279" y="153"/>
                        </a:cubicBezTo>
                        <a:cubicBezTo>
                          <a:pt x="309" y="142"/>
                          <a:pt x="345" y="136"/>
                          <a:pt x="386" y="136"/>
                        </a:cubicBezTo>
                        <a:cubicBezTo>
                          <a:pt x="419" y="136"/>
                          <a:pt x="448" y="140"/>
                          <a:pt x="472" y="147"/>
                        </a:cubicBezTo>
                        <a:cubicBezTo>
                          <a:pt x="496" y="155"/>
                          <a:pt x="516" y="165"/>
                          <a:pt x="532" y="178"/>
                        </a:cubicBezTo>
                        <a:cubicBezTo>
                          <a:pt x="549" y="190"/>
                          <a:pt x="561" y="204"/>
                          <a:pt x="568" y="218"/>
                        </a:cubicBezTo>
                        <a:cubicBezTo>
                          <a:pt x="576" y="232"/>
                          <a:pt x="580" y="246"/>
                          <a:pt x="580" y="259"/>
                        </a:cubicBezTo>
                        <a:cubicBezTo>
                          <a:pt x="580" y="273"/>
                          <a:pt x="575" y="284"/>
                          <a:pt x="565" y="295"/>
                        </a:cubicBezTo>
                        <a:cubicBezTo>
                          <a:pt x="555" y="305"/>
                          <a:pt x="542" y="311"/>
                          <a:pt x="527" y="311"/>
                        </a:cubicBezTo>
                        <a:cubicBezTo>
                          <a:pt x="513" y="311"/>
                          <a:pt x="503" y="307"/>
                          <a:pt x="495" y="301"/>
                        </a:cubicBezTo>
                        <a:cubicBezTo>
                          <a:pt x="488" y="295"/>
                          <a:pt x="481" y="285"/>
                          <a:pt x="473" y="272"/>
                        </a:cubicBezTo>
                        <a:cubicBezTo>
                          <a:pt x="464" y="254"/>
                          <a:pt x="453" y="241"/>
                          <a:pt x="440" y="231"/>
                        </a:cubicBezTo>
                        <a:cubicBezTo>
                          <a:pt x="428" y="221"/>
                          <a:pt x="407" y="217"/>
                          <a:pt x="379" y="217"/>
                        </a:cubicBezTo>
                        <a:cubicBezTo>
                          <a:pt x="353" y="217"/>
                          <a:pt x="331" y="222"/>
                          <a:pt x="316" y="232"/>
                        </a:cubicBezTo>
                        <a:cubicBezTo>
                          <a:pt x="300" y="242"/>
                          <a:pt x="293" y="254"/>
                          <a:pt x="293" y="268"/>
                        </a:cubicBezTo>
                        <a:cubicBezTo>
                          <a:pt x="293" y="276"/>
                          <a:pt x="295" y="283"/>
                          <a:pt x="300" y="289"/>
                        </a:cubicBezTo>
                        <a:cubicBezTo>
                          <a:pt x="305" y="295"/>
                          <a:pt x="313" y="301"/>
                          <a:pt x="322" y="306"/>
                        </a:cubicBezTo>
                        <a:cubicBezTo>
                          <a:pt x="332" y="310"/>
                          <a:pt x="342" y="314"/>
                          <a:pt x="352" y="317"/>
                        </a:cubicBezTo>
                        <a:cubicBezTo>
                          <a:pt x="362" y="320"/>
                          <a:pt x="379" y="324"/>
                          <a:pt x="402" y="329"/>
                        </a:cubicBezTo>
                        <a:cubicBezTo>
                          <a:pt x="432" y="336"/>
                          <a:pt x="459" y="343"/>
                          <a:pt x="483" y="351"/>
                        </a:cubicBezTo>
                        <a:cubicBezTo>
                          <a:pt x="508" y="359"/>
                          <a:pt x="529" y="368"/>
                          <a:pt x="546" y="379"/>
                        </a:cubicBezTo>
                        <a:cubicBezTo>
                          <a:pt x="564" y="391"/>
                          <a:pt x="578" y="406"/>
                          <a:pt x="588" y="423"/>
                        </a:cubicBezTo>
                        <a:cubicBezTo>
                          <a:pt x="598" y="441"/>
                          <a:pt x="603" y="462"/>
                          <a:pt x="603" y="488"/>
                        </a:cubicBezTo>
                        <a:cubicBezTo>
                          <a:pt x="603" y="518"/>
                          <a:pt x="594" y="545"/>
                          <a:pt x="577" y="570"/>
                        </a:cubicBezTo>
                        <a:close/>
                      </a:path>
                    </a:pathLst>
                  </a:custGeom>
                  <a:solidFill>
                    <a:schemeClr val="bg1"/>
                  </a:solidFill>
                  <a:ln>
                    <a:noFill/>
                  </a:ln>
                  <a:extLst/>
                </p:spPr>
                <p:txBody>
                  <a:bodyPr vert="horz" wrap="square" lIns="89608" tIns="44805" rIns="89608" bIns="44805" numCol="1" anchor="t" anchorCtr="0" compatLnSpc="1">
                    <a:prstTxWarp prst="textNoShape">
                      <a:avLst/>
                    </a:prstTxWarp>
                  </a:bodyPr>
                  <a:lstStyle/>
                  <a:p>
                    <a:pPr defTabSz="914009"/>
                    <a:endParaRPr lang="en-US" sz="1836" dirty="0">
                      <a:solidFill>
                        <a:srgbClr val="FFFFFF"/>
                      </a:solidFill>
                      <a:latin typeface="+mj-lt"/>
                    </a:endParaRPr>
                  </a:p>
                </p:txBody>
              </p:sp>
              <p:pic>
                <p:nvPicPr>
                  <p:cNvPr id="5124" name="Picture 4" descr="https://cdn0.iconfinder.com/data/icons/picons-social/57/54-slack-12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114611" y="4352499"/>
                    <a:ext cx="218582" cy="218582"/>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10148088" y="4720978"/>
                    <a:ext cx="171083" cy="114626"/>
                    <a:chOff x="10134078" y="4130650"/>
                    <a:chExt cx="1086615" cy="728033"/>
                  </a:xfrm>
                </p:grpSpPr>
                <p:sp>
                  <p:nvSpPr>
                    <p:cNvPr id="18" name="Rounded Rectangular Callout 17"/>
                    <p:cNvSpPr/>
                    <p:nvPr/>
                  </p:nvSpPr>
                  <p:spPr bwMode="auto">
                    <a:xfrm>
                      <a:off x="10134078" y="4130650"/>
                      <a:ext cx="1086615" cy="728033"/>
                    </a:xfrm>
                    <a:prstGeom prst="wedgeRoundRectCallout">
                      <a:avLst>
                        <a:gd name="adj1" fmla="val -2324"/>
                        <a:gd name="adj2" fmla="val 79382"/>
                        <a:gd name="adj3" fmla="val 166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21" name="Group 20"/>
                    <p:cNvGrpSpPr/>
                    <p:nvPr/>
                  </p:nvGrpSpPr>
                  <p:grpSpPr>
                    <a:xfrm>
                      <a:off x="10279757" y="4408099"/>
                      <a:ext cx="795257" cy="173135"/>
                      <a:chOff x="10285763" y="4377209"/>
                      <a:chExt cx="795257" cy="173135"/>
                    </a:xfrm>
                  </p:grpSpPr>
                  <p:sp>
                    <p:nvSpPr>
                      <p:cNvPr id="19" name="Oval 18"/>
                      <p:cNvSpPr/>
                      <p:nvPr/>
                    </p:nvSpPr>
                    <p:spPr bwMode="auto">
                      <a:xfrm>
                        <a:off x="10285763" y="4377209"/>
                        <a:ext cx="173135" cy="17313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9" name="Oval 48"/>
                      <p:cNvSpPr/>
                      <p:nvPr/>
                    </p:nvSpPr>
                    <p:spPr bwMode="auto">
                      <a:xfrm>
                        <a:off x="10596824" y="4377209"/>
                        <a:ext cx="173135" cy="17313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0" name="Oval 49"/>
                      <p:cNvSpPr/>
                      <p:nvPr/>
                    </p:nvSpPr>
                    <p:spPr bwMode="auto">
                      <a:xfrm>
                        <a:off x="10907885" y="4377209"/>
                        <a:ext cx="173135" cy="17313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pic>
                <p:nvPicPr>
                  <p:cNvPr id="5126" name="Picture 6" descr="http://image005.flaticon.com/1/png/512/87/87413.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104379" y="5010786"/>
                    <a:ext cx="225343" cy="225343"/>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ounded Rectangle 2067"/>
                <p:cNvSpPr>
                  <a:spLocks noChangeAspect="1"/>
                </p:cNvSpPr>
                <p:nvPr/>
              </p:nvSpPr>
              <p:spPr bwMode="auto">
                <a:xfrm>
                  <a:off x="10803063" y="5368382"/>
                  <a:ext cx="204352" cy="176309"/>
                </a:xfrm>
                <a:custGeom>
                  <a:avLst/>
                  <a:gdLst/>
                  <a:ahLst/>
                  <a:cxnLst/>
                  <a:rect l="l" t="t" r="r" b="b"/>
                  <a:pathLst>
                    <a:path w="774642" h="668338">
                      <a:moveTo>
                        <a:pt x="23096" y="125998"/>
                      </a:moveTo>
                      <a:lnTo>
                        <a:pt x="23096" y="644525"/>
                      </a:lnTo>
                      <a:lnTo>
                        <a:pt x="751547" y="644525"/>
                      </a:lnTo>
                      <a:lnTo>
                        <a:pt x="751547" y="125998"/>
                      </a:lnTo>
                      <a:close/>
                      <a:moveTo>
                        <a:pt x="217683" y="31750"/>
                      </a:moveTo>
                      <a:cubicBezTo>
                        <a:pt x="200008" y="31750"/>
                        <a:pt x="185679" y="46079"/>
                        <a:pt x="185679" y="63754"/>
                      </a:cubicBezTo>
                      <a:cubicBezTo>
                        <a:pt x="185679" y="81429"/>
                        <a:pt x="200008" y="95758"/>
                        <a:pt x="217683" y="95758"/>
                      </a:cubicBezTo>
                      <a:cubicBezTo>
                        <a:pt x="235358" y="95758"/>
                        <a:pt x="249687" y="81429"/>
                        <a:pt x="249687" y="63754"/>
                      </a:cubicBezTo>
                      <a:cubicBezTo>
                        <a:pt x="249687" y="46079"/>
                        <a:pt x="235358" y="31750"/>
                        <a:pt x="217683" y="31750"/>
                      </a:cubicBezTo>
                      <a:close/>
                      <a:moveTo>
                        <a:pt x="136392" y="31750"/>
                      </a:moveTo>
                      <a:cubicBezTo>
                        <a:pt x="118717" y="31750"/>
                        <a:pt x="104388" y="46079"/>
                        <a:pt x="104388" y="63754"/>
                      </a:cubicBezTo>
                      <a:cubicBezTo>
                        <a:pt x="104388" y="81429"/>
                        <a:pt x="118717" y="95758"/>
                        <a:pt x="136392" y="95758"/>
                      </a:cubicBezTo>
                      <a:cubicBezTo>
                        <a:pt x="154067" y="95758"/>
                        <a:pt x="168396" y="81429"/>
                        <a:pt x="168396" y="63754"/>
                      </a:cubicBezTo>
                      <a:cubicBezTo>
                        <a:pt x="168396" y="46079"/>
                        <a:pt x="154067" y="31750"/>
                        <a:pt x="136392" y="31750"/>
                      </a:cubicBezTo>
                      <a:close/>
                      <a:moveTo>
                        <a:pt x="55100" y="31750"/>
                      </a:moveTo>
                      <a:cubicBezTo>
                        <a:pt x="37425" y="31750"/>
                        <a:pt x="23096" y="46079"/>
                        <a:pt x="23096" y="63754"/>
                      </a:cubicBezTo>
                      <a:cubicBezTo>
                        <a:pt x="23096" y="81429"/>
                        <a:pt x="37425" y="95758"/>
                        <a:pt x="55100" y="95758"/>
                      </a:cubicBezTo>
                      <a:cubicBezTo>
                        <a:pt x="72775" y="95758"/>
                        <a:pt x="87104" y="81429"/>
                        <a:pt x="87104" y="63754"/>
                      </a:cubicBezTo>
                      <a:cubicBezTo>
                        <a:pt x="87104" y="46079"/>
                        <a:pt x="72775" y="31750"/>
                        <a:pt x="55100" y="31750"/>
                      </a:cubicBezTo>
                      <a:close/>
                      <a:moveTo>
                        <a:pt x="27255" y="0"/>
                      </a:moveTo>
                      <a:lnTo>
                        <a:pt x="747387" y="0"/>
                      </a:lnTo>
                      <a:cubicBezTo>
                        <a:pt x="762440" y="0"/>
                        <a:pt x="774642" y="12202"/>
                        <a:pt x="774642" y="27255"/>
                      </a:cubicBezTo>
                      <a:lnTo>
                        <a:pt x="774642" y="641083"/>
                      </a:lnTo>
                      <a:cubicBezTo>
                        <a:pt x="774642" y="656136"/>
                        <a:pt x="762440" y="668338"/>
                        <a:pt x="747387" y="668338"/>
                      </a:cubicBezTo>
                      <a:lnTo>
                        <a:pt x="27255" y="668338"/>
                      </a:lnTo>
                      <a:cubicBezTo>
                        <a:pt x="12202" y="668338"/>
                        <a:pt x="0" y="656136"/>
                        <a:pt x="0" y="641083"/>
                      </a:cubicBezTo>
                      <a:lnTo>
                        <a:pt x="0" y="27255"/>
                      </a:lnTo>
                      <a:cubicBezTo>
                        <a:pt x="0" y="12202"/>
                        <a:pt x="12202" y="0"/>
                        <a:pt x="2725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sz="1836" spc="-5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24" name="Group 23"/>
                <p:cNvGrpSpPr/>
                <p:nvPr/>
              </p:nvGrpSpPr>
              <p:grpSpPr>
                <a:xfrm>
                  <a:off x="10838990" y="5454285"/>
                  <a:ext cx="125210" cy="27259"/>
                  <a:chOff x="11001118" y="4917061"/>
                  <a:chExt cx="125210" cy="27259"/>
                </a:xfrm>
              </p:grpSpPr>
              <p:sp>
                <p:nvSpPr>
                  <p:cNvPr id="56" name="Oval 55"/>
                  <p:cNvSpPr/>
                  <p:nvPr/>
                </p:nvSpPr>
                <p:spPr bwMode="auto">
                  <a:xfrm>
                    <a:off x="11001118" y="4917061"/>
                    <a:ext cx="27259" cy="27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7" name="Oval 56"/>
                  <p:cNvSpPr/>
                  <p:nvPr/>
                </p:nvSpPr>
                <p:spPr bwMode="auto">
                  <a:xfrm>
                    <a:off x="11050093" y="4917061"/>
                    <a:ext cx="27259" cy="27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8" name="Oval 57"/>
                  <p:cNvSpPr/>
                  <p:nvPr/>
                </p:nvSpPr>
                <p:spPr bwMode="auto">
                  <a:xfrm>
                    <a:off x="11099069" y="4917061"/>
                    <a:ext cx="27259" cy="27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sp>
            <p:nvSpPr>
              <p:cNvPr id="26" name="Rectangle 25"/>
              <p:cNvSpPr/>
              <p:nvPr/>
            </p:nvSpPr>
            <p:spPr bwMode="auto">
              <a:xfrm>
                <a:off x="9257751" y="3628083"/>
                <a:ext cx="1385484"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2" name="Rectangle 61"/>
              <p:cNvSpPr/>
              <p:nvPr/>
            </p:nvSpPr>
            <p:spPr bwMode="auto">
              <a:xfrm>
                <a:off x="9275093" y="3957301"/>
                <a:ext cx="1385484"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3" name="Rectangle 62"/>
              <p:cNvSpPr/>
              <p:nvPr/>
            </p:nvSpPr>
            <p:spPr bwMode="auto">
              <a:xfrm>
                <a:off x="9275093" y="4286519"/>
                <a:ext cx="1385484"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4" name="Rectangle 63"/>
              <p:cNvSpPr/>
              <p:nvPr/>
            </p:nvSpPr>
            <p:spPr bwMode="auto">
              <a:xfrm>
                <a:off x="9275093" y="4615737"/>
                <a:ext cx="1385484"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5" name="Rectangle 64"/>
              <p:cNvSpPr/>
              <p:nvPr/>
            </p:nvSpPr>
            <p:spPr bwMode="auto">
              <a:xfrm>
                <a:off x="9275093" y="4944955"/>
                <a:ext cx="1385484"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6" name="Rectangle 65"/>
              <p:cNvSpPr/>
              <p:nvPr/>
            </p:nvSpPr>
            <p:spPr bwMode="auto">
              <a:xfrm>
                <a:off x="9275093" y="5274173"/>
                <a:ext cx="1385484"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7" name="Rectangle 66"/>
              <p:cNvSpPr/>
              <p:nvPr/>
            </p:nvSpPr>
            <p:spPr bwMode="auto">
              <a:xfrm>
                <a:off x="9275093" y="5603391"/>
                <a:ext cx="1385484"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8" name="Rectangle 67"/>
              <p:cNvSpPr/>
              <p:nvPr/>
            </p:nvSpPr>
            <p:spPr bwMode="auto">
              <a:xfrm flipH="1" flipV="1">
                <a:off x="9239910" y="3307080"/>
                <a:ext cx="46205" cy="26185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28" name="Group 27"/>
              <p:cNvGrpSpPr/>
              <p:nvPr/>
            </p:nvGrpSpPr>
            <p:grpSpPr>
              <a:xfrm>
                <a:off x="9562678" y="3327094"/>
                <a:ext cx="82119" cy="2274669"/>
                <a:chOff x="9440631" y="3479494"/>
                <a:chExt cx="278130" cy="2274669"/>
              </a:xfrm>
              <a:solidFill>
                <a:srgbClr val="F6F7F8"/>
              </a:solidFill>
            </p:grpSpPr>
            <p:sp>
              <p:nvSpPr>
                <p:cNvPr id="71" name="Rectangle 70"/>
                <p:cNvSpPr/>
                <p:nvPr/>
              </p:nvSpPr>
              <p:spPr bwMode="auto">
                <a:xfrm>
                  <a:off x="9440631" y="3479494"/>
                  <a:ext cx="278130" cy="300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2" name="Rectangle 71"/>
                <p:cNvSpPr/>
                <p:nvPr/>
              </p:nvSpPr>
              <p:spPr bwMode="auto">
                <a:xfrm>
                  <a:off x="9440631" y="3808441"/>
                  <a:ext cx="278130" cy="300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3" name="Rectangle 72"/>
                <p:cNvSpPr/>
                <p:nvPr/>
              </p:nvSpPr>
              <p:spPr bwMode="auto">
                <a:xfrm>
                  <a:off x="9440631" y="4137388"/>
                  <a:ext cx="278130" cy="300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4" name="Rectangle 73"/>
                <p:cNvSpPr/>
                <p:nvPr/>
              </p:nvSpPr>
              <p:spPr bwMode="auto">
                <a:xfrm>
                  <a:off x="9440631" y="4466335"/>
                  <a:ext cx="278130" cy="300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5" name="Rectangle 74"/>
                <p:cNvSpPr/>
                <p:nvPr/>
              </p:nvSpPr>
              <p:spPr bwMode="auto">
                <a:xfrm>
                  <a:off x="9440631" y="4795282"/>
                  <a:ext cx="278130" cy="300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6" name="Rectangle 75"/>
                <p:cNvSpPr/>
                <p:nvPr/>
              </p:nvSpPr>
              <p:spPr bwMode="auto">
                <a:xfrm>
                  <a:off x="9440631" y="5124229"/>
                  <a:ext cx="278130" cy="300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7" name="Rectangle 76"/>
                <p:cNvSpPr/>
                <p:nvPr/>
              </p:nvSpPr>
              <p:spPr bwMode="auto">
                <a:xfrm>
                  <a:off x="9440631" y="5453173"/>
                  <a:ext cx="278130" cy="300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grpSp>
      <p:sp>
        <p:nvSpPr>
          <p:cNvPr id="2" name="Title 1"/>
          <p:cNvSpPr>
            <a:spLocks noGrp="1"/>
          </p:cNvSpPr>
          <p:nvPr>
            <p:ph type="title"/>
          </p:nvPr>
        </p:nvSpPr>
        <p:spPr>
          <a:xfrm>
            <a:off x="269241" y="289958"/>
            <a:ext cx="11655840" cy="899537"/>
          </a:xfrm>
        </p:spPr>
        <p:txBody>
          <a:bodyPr/>
          <a:lstStyle/>
          <a:p>
            <a:pPr lvl="0">
              <a:defRPr/>
            </a:pPr>
            <a:r>
              <a:rPr lang="en-US" dirty="0">
                <a:gradFill>
                  <a:gsLst>
                    <a:gs pos="1250">
                      <a:schemeClr val="bg1"/>
                    </a:gs>
                    <a:gs pos="100000">
                      <a:schemeClr val="bg1"/>
                    </a:gs>
                  </a:gsLst>
                  <a:lin ang="5400000" scaled="0"/>
                </a:gradFill>
              </a:rPr>
              <a:t>Learn and engage with artificial intelligence</a:t>
            </a:r>
          </a:p>
        </p:txBody>
      </p:sp>
    </p:spTree>
    <p:extLst>
      <p:ext uri="{BB962C8B-B14F-4D97-AF65-F5344CB8AC3E}">
        <p14:creationId xmlns:p14="http://schemas.microsoft.com/office/powerpoint/2010/main" val="2444791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1+#ppt_w/2"/>
                                          </p:val>
                                        </p:tav>
                                        <p:tav tm="100000">
                                          <p:val>
                                            <p:strVal val="#ppt_x"/>
                                          </p:val>
                                        </p:tav>
                                      </p:tavLst>
                                    </p:anim>
                                    <p:anim calcmode="lin" valueType="num">
                                      <p:cBhvr additive="base">
                                        <p:cTn id="8" dur="8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800" fill="hold"/>
                                        <p:tgtEl>
                                          <p:spTgt spid="8"/>
                                        </p:tgtEl>
                                        <p:attrNameLst>
                                          <p:attrName>ppt_x</p:attrName>
                                        </p:attrNameLst>
                                      </p:cBhvr>
                                      <p:tavLst>
                                        <p:tav tm="0">
                                          <p:val>
                                            <p:strVal val="1+#ppt_w/2"/>
                                          </p:val>
                                        </p:tav>
                                        <p:tav tm="100000">
                                          <p:val>
                                            <p:strVal val="#ppt_x"/>
                                          </p:val>
                                        </p:tav>
                                      </p:tavLst>
                                    </p:anim>
                                    <p:anim calcmode="lin" valueType="num">
                                      <p:cBhvr additive="base">
                                        <p:cTn id="12" dur="8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636145"/>
            <a:ext cx="12191378" cy="5221369"/>
            <a:chOff x="-1" y="1668457"/>
            <a:chExt cx="12435841" cy="5326068"/>
          </a:xfrm>
        </p:grpSpPr>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t="13199" b="34081"/>
            <a:stretch/>
          </p:blipFill>
          <p:spPr>
            <a:xfrm>
              <a:off x="0" y="1668458"/>
              <a:ext cx="12435840" cy="5326067"/>
            </a:xfrm>
            <a:prstGeom prst="rect">
              <a:avLst/>
            </a:prstGeom>
          </p:spPr>
        </p:pic>
        <p:sp>
          <p:nvSpPr>
            <p:cNvPr id="3" name="Rectangle 2"/>
            <p:cNvSpPr/>
            <p:nvPr/>
          </p:nvSpPr>
          <p:spPr bwMode="auto">
            <a:xfrm>
              <a:off x="-1" y="1668457"/>
              <a:ext cx="6218237" cy="5326067"/>
            </a:xfrm>
            <a:prstGeom prst="rect">
              <a:avLst/>
            </a:prstGeom>
            <a:gradFill flip="none" rotWithShape="1">
              <a:gsLst>
                <a:gs pos="30000">
                  <a:srgbClr val="000000">
                    <a:alpha val="46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4"/>
            <a:stretch>
              <a:fillRect/>
            </a:stretch>
          </p:blipFill>
          <p:spPr>
            <a:xfrm>
              <a:off x="457200" y="2125663"/>
              <a:ext cx="3722583" cy="874807"/>
            </a:xfrm>
            <a:prstGeom prst="rect">
              <a:avLst/>
            </a:prstGeom>
          </p:spPr>
        </p:pic>
      </p:grpSp>
      <p:sp>
        <p:nvSpPr>
          <p:cNvPr id="5" name="Title 4"/>
          <p:cNvSpPr>
            <a:spLocks noGrp="1"/>
          </p:cNvSpPr>
          <p:nvPr>
            <p:ph type="title"/>
          </p:nvPr>
        </p:nvSpPr>
        <p:spPr/>
        <p:txBody>
          <a:bodyPr/>
          <a:lstStyle/>
          <a:p>
            <a:endParaRPr lang="en-US"/>
          </a:p>
        </p:txBody>
      </p:sp>
      <p:sp>
        <p:nvSpPr>
          <p:cNvPr id="17" name="Rectangle 16"/>
          <p:cNvSpPr/>
          <p:nvPr/>
        </p:nvSpPr>
        <p:spPr bwMode="auto">
          <a:xfrm>
            <a:off x="-622" y="488"/>
            <a:ext cx="12192000" cy="16356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11124005" y="469295"/>
            <a:ext cx="644101" cy="644101"/>
            <a:chOff x="457580" y="3616862"/>
            <a:chExt cx="657017" cy="657017"/>
          </a:xfrm>
        </p:grpSpPr>
        <p:sp>
          <p:nvSpPr>
            <p:cNvPr id="19" name="Oval 18"/>
            <p:cNvSpPr/>
            <p:nvPr/>
          </p:nvSpPr>
          <p:spPr bwMode="auto">
            <a:xfrm>
              <a:off x="457580" y="3616862"/>
              <a:ext cx="657017" cy="657017"/>
            </a:xfrm>
            <a:prstGeom prst="ellipse">
              <a:avLst/>
            </a:prstGeom>
            <a:solidFill>
              <a:srgbClr val="0078D7"/>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27" name="Title 1"/>
          <p:cNvSpPr txBox="1">
            <a:spLocks/>
          </p:cNvSpPr>
          <p:nvPr/>
        </p:nvSpPr>
        <p:spPr>
          <a:xfrm>
            <a:off x="281374" y="289960"/>
            <a:ext cx="11655840" cy="899537"/>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base">
              <a:spcAft>
                <a:spcPts val="1175"/>
              </a:spcAft>
              <a:defRPr/>
            </a:pPr>
            <a:r>
              <a:rPr lang="en-US" sz="4704" dirty="0">
                <a:gradFill>
                  <a:gsLst>
                    <a:gs pos="1250">
                      <a:schemeClr val="bg1"/>
                    </a:gs>
                    <a:gs pos="100000">
                      <a:schemeClr val="bg1"/>
                    </a:gs>
                  </a:gsLst>
                  <a:lin ang="5400000" scaled="0"/>
                </a:gradFill>
              </a:rPr>
              <a:t>Data and intelligence</a:t>
            </a:r>
          </a:p>
        </p:txBody>
      </p:sp>
    </p:spTree>
    <p:extLst>
      <p:ext uri="{BB962C8B-B14F-4D97-AF65-F5344CB8AC3E}">
        <p14:creationId xmlns:p14="http://schemas.microsoft.com/office/powerpoint/2010/main" val="240196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635468" y="3406254"/>
            <a:ext cx="4213197" cy="914231"/>
          </a:xfrm>
          <a:prstGeom prst="rect">
            <a:avLst/>
          </a:prstGeom>
        </p:spPr>
        <p:txBody>
          <a:bodyPr wrap="square" lIns="179285" tIns="143428" rIns="179285" bIns="143428">
            <a:spAutoFit/>
          </a:bodyPr>
          <a:lstStyle/>
          <a:p>
            <a:pPr defTabSz="914139">
              <a:lnSpc>
                <a:spcPct val="90000"/>
              </a:lnSpc>
              <a:defRPr/>
            </a:pPr>
            <a:r>
              <a:rPr lang="en-US" sz="2745"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14139">
              <a:lnSpc>
                <a:spcPct val="90000"/>
              </a:lnSpc>
              <a:defRPr/>
            </a:pPr>
            <a:r>
              <a:rPr lang="en-US" sz="1765"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635468" y="2249397"/>
            <a:ext cx="4121890" cy="914231"/>
          </a:xfrm>
          <a:prstGeom prst="rect">
            <a:avLst/>
          </a:prstGeom>
        </p:spPr>
        <p:txBody>
          <a:bodyPr wrap="square" lIns="179285" tIns="143428" rIns="179285" bIns="143428">
            <a:spAutoFit/>
          </a:bodyPr>
          <a:lstStyle/>
          <a:p>
            <a:pPr defTabSz="914139">
              <a:lnSpc>
                <a:spcPct val="90000"/>
              </a:lnSpc>
              <a:defRPr/>
            </a:pPr>
            <a:r>
              <a:rPr lang="en-US" sz="2745"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14139">
              <a:lnSpc>
                <a:spcPct val="90000"/>
              </a:lnSpc>
              <a:defRPr/>
            </a:pPr>
            <a:r>
              <a:rPr lang="en-US" sz="1765"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635469" y="4563112"/>
            <a:ext cx="2745198" cy="914231"/>
          </a:xfrm>
          <a:prstGeom prst="rect">
            <a:avLst/>
          </a:prstGeom>
        </p:spPr>
        <p:txBody>
          <a:bodyPr wrap="square" lIns="179285" tIns="143428" rIns="179285" bIns="143428">
            <a:spAutoFit/>
          </a:bodyPr>
          <a:lstStyle/>
          <a:p>
            <a:pPr defTabSz="914139">
              <a:lnSpc>
                <a:spcPct val="90000"/>
              </a:lnSpc>
              <a:defRPr/>
            </a:pPr>
            <a:r>
              <a:rPr lang="en-US" sz="2745"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14139">
              <a:lnSpc>
                <a:spcPct val="90000"/>
              </a:lnSpc>
              <a:defRPr/>
            </a:pPr>
            <a:r>
              <a:rPr lang="en-US" sz="1765"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635468" y="1092541"/>
            <a:ext cx="4659739" cy="914231"/>
          </a:xfrm>
          <a:prstGeom prst="rect">
            <a:avLst/>
          </a:prstGeom>
        </p:spPr>
        <p:txBody>
          <a:bodyPr wrap="square" lIns="179285" tIns="143428" rIns="179285" bIns="143428">
            <a:spAutoFit/>
          </a:bodyPr>
          <a:lstStyle/>
          <a:p>
            <a:pPr defTabSz="914139">
              <a:lnSpc>
                <a:spcPct val="90000"/>
              </a:lnSpc>
              <a:defRPr/>
            </a:pPr>
            <a:r>
              <a:rPr lang="en-US" sz="2745"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14139">
              <a:lnSpc>
                <a:spcPct val="90000"/>
              </a:lnSpc>
              <a:defRPr/>
            </a:pPr>
            <a:r>
              <a:rPr lang="en-US" sz="1765"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5889612" y="2384464"/>
            <a:ext cx="644101" cy="644101"/>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grpSp>
        <p:nvGrpSpPr>
          <p:cNvPr id="30" name="Group 29"/>
          <p:cNvGrpSpPr/>
          <p:nvPr/>
        </p:nvGrpSpPr>
        <p:grpSpPr>
          <a:xfrm>
            <a:off x="5889612" y="4698178"/>
            <a:ext cx="644101" cy="644101"/>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grpSp>
        <p:nvGrpSpPr>
          <p:cNvPr id="33" name="Group 32"/>
          <p:cNvGrpSpPr/>
          <p:nvPr/>
        </p:nvGrpSpPr>
        <p:grpSpPr>
          <a:xfrm>
            <a:off x="5889612" y="3541320"/>
            <a:ext cx="644101" cy="644101"/>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grpSp>
        <p:nvGrpSpPr>
          <p:cNvPr id="41" name="Group 40"/>
          <p:cNvGrpSpPr/>
          <p:nvPr/>
        </p:nvGrpSpPr>
        <p:grpSpPr>
          <a:xfrm>
            <a:off x="5889612" y="1227607"/>
            <a:ext cx="644101" cy="644101"/>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21" name="Rectangle 20"/>
          <p:cNvSpPr/>
          <p:nvPr/>
        </p:nvSpPr>
        <p:spPr bwMode="auto">
          <a:xfrm>
            <a:off x="1" y="487"/>
            <a:ext cx="5199584"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solidFill>
                <a:schemeClr val="tx1"/>
              </a:solidFill>
              <a:ea typeface="Segoe UI" pitchFamily="34" charset="0"/>
              <a:cs typeface="Segoe UI" pitchFamily="34" charset="0"/>
            </a:endParaRPr>
          </a:p>
        </p:txBody>
      </p:sp>
      <p:sp>
        <p:nvSpPr>
          <p:cNvPr id="25" name="Title 1"/>
          <p:cNvSpPr txBox="1">
            <a:spLocks/>
          </p:cNvSpPr>
          <p:nvPr/>
        </p:nvSpPr>
        <p:spPr>
          <a:xfrm>
            <a:off x="269241" y="2971885"/>
            <a:ext cx="5378548" cy="914231"/>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5294" spc="-39"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7942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1" y="487"/>
            <a:ext cx="12192000" cy="155679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3"/>
          <p:cNvSpPr txBox="1">
            <a:spLocks/>
          </p:cNvSpPr>
          <p:nvPr/>
        </p:nvSpPr>
        <p:spPr>
          <a:xfrm>
            <a:off x="269239" y="2084378"/>
            <a:ext cx="11653523" cy="72414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gradFill>
                  <a:gsLst>
                    <a:gs pos="96930">
                      <a:schemeClr val="tx1"/>
                    </a:gs>
                    <a:gs pos="86607">
                      <a:schemeClr val="tx1"/>
                    </a:gs>
                  </a:gsLst>
                  <a:lin ang="5400000" scaled="0"/>
                </a:gradFill>
              </a:rPr>
              <a:t>Build and run open source solutions</a:t>
            </a:r>
          </a:p>
        </p:txBody>
      </p:sp>
      <p:sp>
        <p:nvSpPr>
          <p:cNvPr id="34" name="Text Placeholder 3"/>
          <p:cNvSpPr txBox="1">
            <a:spLocks/>
          </p:cNvSpPr>
          <p:nvPr/>
        </p:nvSpPr>
        <p:spPr>
          <a:xfrm>
            <a:off x="269239" y="3690913"/>
            <a:ext cx="11653523" cy="72414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gradFill>
                  <a:gsLst>
                    <a:gs pos="96930">
                      <a:schemeClr val="tx1"/>
                    </a:gs>
                    <a:gs pos="86607">
                      <a:schemeClr val="tx1"/>
                    </a:gs>
                  </a:gsLst>
                  <a:lin ang="5400000" scaled="0"/>
                </a:gradFill>
              </a:rPr>
              <a:t>Deploy the cloud on-premises</a:t>
            </a:r>
          </a:p>
        </p:txBody>
      </p:sp>
      <p:sp>
        <p:nvSpPr>
          <p:cNvPr id="35" name="Text Placeholder 3"/>
          <p:cNvSpPr txBox="1">
            <a:spLocks/>
          </p:cNvSpPr>
          <p:nvPr/>
        </p:nvSpPr>
        <p:spPr>
          <a:xfrm>
            <a:off x="269239" y="2887645"/>
            <a:ext cx="11653523" cy="72414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gradFill>
                  <a:gsLst>
                    <a:gs pos="96930">
                      <a:schemeClr val="tx1"/>
                    </a:gs>
                    <a:gs pos="86607">
                      <a:schemeClr val="tx1"/>
                    </a:gs>
                  </a:gsLst>
                  <a:lin ang="5400000" scaled="0"/>
                </a:gradFill>
              </a:rPr>
              <a:t>Extend on-premises data and apps</a:t>
            </a:r>
          </a:p>
        </p:txBody>
      </p:sp>
      <p:grpSp>
        <p:nvGrpSpPr>
          <p:cNvPr id="53" name="Group 52"/>
          <p:cNvGrpSpPr/>
          <p:nvPr/>
        </p:nvGrpSpPr>
        <p:grpSpPr>
          <a:xfrm>
            <a:off x="11111871" y="469293"/>
            <a:ext cx="644101" cy="644101"/>
            <a:chOff x="457580" y="4622691"/>
            <a:chExt cx="657017" cy="657017"/>
          </a:xfrm>
        </p:grpSpPr>
        <p:sp>
          <p:nvSpPr>
            <p:cNvPr id="54" name="Oval 53"/>
            <p:cNvSpPr/>
            <p:nvPr/>
          </p:nvSpPr>
          <p:spPr bwMode="auto">
            <a:xfrm>
              <a:off x="457580" y="4622691"/>
              <a:ext cx="657017" cy="657017"/>
            </a:xfrm>
            <a:prstGeom prst="ellipse">
              <a:avLst/>
            </a:prstGeom>
            <a:solidFill>
              <a:srgbClr val="D83B0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21" name="Title 1"/>
          <p:cNvSpPr txBox="1">
            <a:spLocks/>
          </p:cNvSpPr>
          <p:nvPr/>
        </p:nvSpPr>
        <p:spPr>
          <a:xfrm>
            <a:off x="269240" y="289958"/>
            <a:ext cx="11655840" cy="899537"/>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75"/>
            <a:r>
              <a:rPr lang="en-US" sz="4704" dirty="0">
                <a:gradFill>
                  <a:gsLst>
                    <a:gs pos="1250">
                      <a:schemeClr val="bg1"/>
                    </a:gs>
                    <a:gs pos="100000">
                      <a:schemeClr val="bg1"/>
                    </a:gs>
                  </a:gsLst>
                  <a:lin ang="5400000" scaled="0"/>
                </a:gradFill>
              </a:rPr>
              <a:t>Openness and flexibility</a:t>
            </a:r>
            <a:br>
              <a:rPr lang="en-US" sz="4704" dirty="0">
                <a:gradFill>
                  <a:gsLst>
                    <a:gs pos="1250">
                      <a:schemeClr val="bg1"/>
                    </a:gs>
                    <a:gs pos="100000">
                      <a:schemeClr val="bg1"/>
                    </a:gs>
                  </a:gsLst>
                  <a:lin ang="5400000" scaled="0"/>
                </a:gradFill>
              </a:rPr>
            </a:br>
            <a:r>
              <a:rPr lang="en-US" sz="3529" spc="-29" dirty="0">
                <a:gradFill>
                  <a:gsLst>
                    <a:gs pos="1250">
                      <a:schemeClr val="bg1"/>
                    </a:gs>
                    <a:gs pos="100000">
                      <a:schemeClr val="bg1"/>
                    </a:gs>
                  </a:gsLst>
                  <a:lin ang="5400000" scaled="0"/>
                </a:gradFill>
              </a:rPr>
              <a:t>Build freely, deploy anywhere</a:t>
            </a:r>
          </a:p>
        </p:txBody>
      </p:sp>
    </p:spTree>
    <p:extLst>
      <p:ext uri="{BB962C8B-B14F-4D97-AF65-F5344CB8AC3E}">
        <p14:creationId xmlns:p14="http://schemas.microsoft.com/office/powerpoint/2010/main" val="31940963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42" presetClass="path" presetSubtype="0" decel="100000" fill="hold" grpId="1" nodeType="withEffect">
                                  <p:stCondLst>
                                    <p:cond delay="0"/>
                                  </p:stCondLst>
                                  <p:childTnLst>
                                    <p:animMotion origin="layout" path="M 0 7.62596E-7 L 0 0.09124 " pathEditMode="relative" rAng="0" ptsTypes="AA">
                                      <p:cBhvr>
                                        <p:cTn id="18" dur="600" spd="-100000" fill="hold"/>
                                        <p:tgtEl>
                                          <p:spTgt spid="33"/>
                                        </p:tgtEl>
                                        <p:attrNameLst>
                                          <p:attrName>ppt_x</p:attrName>
                                          <p:attrName>ppt_y</p:attrName>
                                        </p:attrNameLst>
                                      </p:cBhvr>
                                      <p:rCtr x="0" y="4562"/>
                                    </p:animMotion>
                                  </p:childTnLst>
                                </p:cTn>
                              </p:par>
                              <p:par>
                                <p:cTn id="19" presetID="10" presetClass="entr" presetSubtype="0" fill="hold" grpId="0" nodeType="withEffect">
                                  <p:stCondLst>
                                    <p:cond delay="10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42" presetClass="path" presetSubtype="0" decel="100000" fill="hold" grpId="1" nodeType="withEffect">
                                  <p:stCondLst>
                                    <p:cond delay="100"/>
                                  </p:stCondLst>
                                  <p:childTnLst>
                                    <p:animMotion origin="layout" path="M 0 7.62596E-7 L 0 0.09124 " pathEditMode="relative" rAng="0" ptsTypes="AA">
                                      <p:cBhvr>
                                        <p:cTn id="23" dur="600" spd="-100000" fill="hold"/>
                                        <p:tgtEl>
                                          <p:spTgt spid="35"/>
                                        </p:tgtEl>
                                        <p:attrNameLst>
                                          <p:attrName>ppt_x</p:attrName>
                                          <p:attrName>ppt_y</p:attrName>
                                        </p:attrNameLst>
                                      </p:cBhvr>
                                      <p:rCtr x="0" y="4562"/>
                                    </p:animMotion>
                                  </p:childTnLst>
                                </p:cTn>
                              </p:par>
                              <p:par>
                                <p:cTn id="24" presetID="10" presetClass="entr" presetSubtype="0" fill="hold" grpId="0" nodeType="withEffect">
                                  <p:stCondLst>
                                    <p:cond delay="20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par>
                                <p:cTn id="27" presetID="42" presetClass="path" presetSubtype="0" decel="100000" fill="hold" grpId="1" nodeType="withEffect">
                                  <p:stCondLst>
                                    <p:cond delay="200"/>
                                  </p:stCondLst>
                                  <p:childTnLst>
                                    <p:animMotion origin="layout" path="M 0 7.62596E-7 L 0 0.09124 " pathEditMode="relative" rAng="0" ptsTypes="AA">
                                      <p:cBhvr>
                                        <p:cTn id="28" dur="600" spd="-100000" fill="hold"/>
                                        <p:tgtEl>
                                          <p:spTgt spid="34"/>
                                        </p:tgtEl>
                                        <p:attrNameLst>
                                          <p:attrName>ppt_x</p:attrName>
                                          <p:attrName>ppt_y</p:attrName>
                                        </p:attrNameLst>
                                      </p:cBhvr>
                                      <p:rCtr x="0" y="45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3" grpId="0"/>
      <p:bldP spid="33" grpId="1"/>
      <p:bldP spid="34" grpId="0"/>
      <p:bldP spid="34" grpId="1"/>
      <p:bldP spid="35" grpId="0"/>
      <p:bldP spid="35" grpId="1"/>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1" y="487"/>
            <a:ext cx="12192000" cy="155679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0" name="Group 99"/>
          <p:cNvGrpSpPr/>
          <p:nvPr/>
        </p:nvGrpSpPr>
        <p:grpSpPr>
          <a:xfrm>
            <a:off x="11111871" y="469293"/>
            <a:ext cx="644101" cy="644101"/>
            <a:chOff x="457580" y="4622691"/>
            <a:chExt cx="657017" cy="657017"/>
          </a:xfrm>
        </p:grpSpPr>
        <p:sp>
          <p:nvSpPr>
            <p:cNvPr id="102" name="Oval 101"/>
            <p:cNvSpPr/>
            <p:nvPr/>
          </p:nvSpPr>
          <p:spPr bwMode="auto">
            <a:xfrm>
              <a:off x="457580" y="4622691"/>
              <a:ext cx="657017" cy="657017"/>
            </a:xfrm>
            <a:prstGeom prst="ellipse">
              <a:avLst/>
            </a:prstGeom>
            <a:solidFill>
              <a:srgbClr val="D83B0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2" name="Title 1"/>
          <p:cNvSpPr>
            <a:spLocks noGrp="1"/>
          </p:cNvSpPr>
          <p:nvPr>
            <p:ph type="title"/>
          </p:nvPr>
        </p:nvSpPr>
        <p:spPr/>
        <p:txBody>
          <a:bodyPr/>
          <a:lstStyle/>
          <a:p>
            <a:pPr lvl="0">
              <a:defRPr/>
            </a:pPr>
            <a:r>
              <a:rPr lang="en-US" dirty="0">
                <a:gradFill>
                  <a:gsLst>
                    <a:gs pos="1250">
                      <a:schemeClr val="bg1"/>
                    </a:gs>
                    <a:gs pos="100000">
                      <a:schemeClr val="bg1"/>
                    </a:gs>
                  </a:gsLst>
                  <a:lin ang="5400000" scaled="0"/>
                </a:gradFill>
              </a:rPr>
              <a:t>Build and run open source solutions</a:t>
            </a:r>
          </a:p>
        </p:txBody>
      </p:sp>
      <p:grpSp>
        <p:nvGrpSpPr>
          <p:cNvPr id="29" name="Group 28"/>
          <p:cNvGrpSpPr/>
          <p:nvPr/>
        </p:nvGrpSpPr>
        <p:grpSpPr>
          <a:xfrm>
            <a:off x="269238" y="1636116"/>
            <a:ext cx="11653524" cy="4930336"/>
            <a:chOff x="274636" y="1668427"/>
            <a:chExt cx="11887201" cy="5029200"/>
          </a:xfrm>
        </p:grpSpPr>
        <p:sp>
          <p:nvSpPr>
            <p:cNvPr id="9" name="Rectangle 8"/>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Any tool, application, framework</a:t>
              </a:r>
            </a:p>
          </p:txBody>
        </p:sp>
        <p:cxnSp>
          <p:nvCxnSpPr>
            <p:cNvPr id="10" name="Straight Connector 9"/>
            <p:cNvCxnSpPr/>
            <p:nvPr/>
          </p:nvCxnSpPr>
          <p:spPr>
            <a:xfrm>
              <a:off x="274636" y="3192465"/>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74636" y="3893497"/>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74636" y="4594529"/>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74636" y="5295561"/>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74636" y="599659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74636" y="249143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74637" y="6034763"/>
              <a:ext cx="11521379" cy="624694"/>
              <a:chOff x="274637" y="6034763"/>
              <a:chExt cx="11521379" cy="624694"/>
            </a:xfrm>
          </p:grpSpPr>
          <p:sp>
            <p:nvSpPr>
              <p:cNvPr id="17" name="Rectangle 16"/>
              <p:cNvSpPr/>
              <p:nvPr/>
            </p:nvSpPr>
            <p:spPr bwMode="auto">
              <a:xfrm>
                <a:off x="274637" y="6034763"/>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Infrastructure</a:t>
                </a:r>
              </a:p>
            </p:txBody>
          </p:sp>
          <p:sp>
            <p:nvSpPr>
              <p:cNvPr id="82" name="Freeform 16"/>
              <p:cNvSpPr>
                <a:spLocks noChangeAspect="1" noEditPoints="1"/>
              </p:cNvSpPr>
              <p:nvPr/>
            </p:nvSpPr>
            <p:spPr bwMode="auto">
              <a:xfrm>
                <a:off x="3441888" y="6196345"/>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pic>
            <p:nvPicPr>
              <p:cNvPr id="83" name="Picture 82"/>
              <p:cNvPicPr>
                <a:picLocks noChangeAspect="1"/>
              </p:cNvPicPr>
              <p:nvPr/>
            </p:nvPicPr>
            <p:blipFill>
              <a:blip r:embed="rId3"/>
              <a:stretch>
                <a:fillRect/>
              </a:stretch>
            </p:blipFill>
            <p:spPr>
              <a:xfrm>
                <a:off x="4537801" y="6215139"/>
                <a:ext cx="778651" cy="251237"/>
              </a:xfrm>
              <a:prstGeom prst="rect">
                <a:avLst/>
              </a:prstGeom>
            </p:spPr>
          </p:pic>
          <p:pic>
            <p:nvPicPr>
              <p:cNvPr id="1042" name="Picture 18" descr="https://upload.wikimedia.org/wikipedia/en/0/04/ConsenSys_logo.png"/>
              <p:cNvPicPr>
                <a:picLocks noChangeAspect="1" noChangeArrowheads="1"/>
              </p:cNvPicPr>
              <p:nvPr/>
            </p:nvPicPr>
            <p:blipFill rotWithShape="1">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l="2778" t="21043" r="4789" b="24218"/>
              <a:stretch/>
            </p:blipFill>
            <p:spPr bwMode="auto">
              <a:xfrm>
                <a:off x="5682430" y="6156930"/>
                <a:ext cx="1023881" cy="37391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lockstack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72289" y="6141189"/>
                <a:ext cx="637630" cy="38644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a:blip r:embed="rId6"/>
              <a:stretch>
                <a:fillRect/>
              </a:stretch>
            </p:blipFill>
            <p:spPr>
              <a:xfrm>
                <a:off x="9154590" y="6162414"/>
                <a:ext cx="298609" cy="350617"/>
              </a:xfrm>
              <a:prstGeom prst="rect">
                <a:avLst/>
              </a:prstGeom>
            </p:spPr>
          </p:pic>
          <p:pic>
            <p:nvPicPr>
              <p:cNvPr id="86" name="Picture 85"/>
              <p:cNvPicPr>
                <a:picLocks noChangeAspect="1"/>
              </p:cNvPicPr>
              <p:nvPr/>
            </p:nvPicPr>
            <p:blipFill>
              <a:blip r:embed="rId7"/>
              <a:stretch>
                <a:fillRect/>
              </a:stretch>
            </p:blipFill>
            <p:spPr>
              <a:xfrm>
                <a:off x="9819177" y="6229350"/>
                <a:ext cx="924183" cy="220882"/>
              </a:xfrm>
              <a:prstGeom prst="rect">
                <a:avLst/>
              </a:prstGeom>
            </p:spPr>
          </p:pic>
          <p:pic>
            <p:nvPicPr>
              <p:cNvPr id="1046" name="Picture 22" descr="https://www.freebsd.org/logo/logo-ful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09339" y="6220004"/>
                <a:ext cx="686677" cy="24777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a:blip r:embed="rId9"/>
              <a:stretch>
                <a:fillRect/>
              </a:stretch>
            </p:blipFill>
            <p:spPr>
              <a:xfrm>
                <a:off x="8075897" y="6239043"/>
                <a:ext cx="712715" cy="166420"/>
              </a:xfrm>
              <a:prstGeom prst="rect">
                <a:avLst/>
              </a:prstGeom>
            </p:spPr>
          </p:pic>
        </p:grpSp>
        <p:grpSp>
          <p:nvGrpSpPr>
            <p:cNvPr id="11" name="Group 10"/>
            <p:cNvGrpSpPr/>
            <p:nvPr/>
          </p:nvGrpSpPr>
          <p:grpSpPr>
            <a:xfrm>
              <a:off x="274637" y="5333730"/>
              <a:ext cx="7675122" cy="624694"/>
              <a:chOff x="274637" y="5333730"/>
              <a:chExt cx="7675122" cy="624694"/>
            </a:xfrm>
          </p:grpSpPr>
          <p:sp>
            <p:nvSpPr>
              <p:cNvPr id="16" name="Rectangle 15"/>
              <p:cNvSpPr/>
              <p:nvPr/>
            </p:nvSpPr>
            <p:spPr bwMode="auto">
              <a:xfrm>
                <a:off x="274637" y="5333730"/>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Containers</a:t>
                </a:r>
              </a:p>
            </p:txBody>
          </p:sp>
          <p:pic>
            <p:nvPicPr>
              <p:cNvPr id="57" name="Picture 56"/>
              <p:cNvPicPr>
                <a:picLocks noChangeAspect="1"/>
              </p:cNvPicPr>
              <p:nvPr/>
            </p:nvPicPr>
            <p:blipFill rotWithShape="1">
              <a:blip r:embed="rId10">
                <a:clrChange>
                  <a:clrFrom>
                    <a:srgbClr val="FFFFFF"/>
                  </a:clrFrom>
                  <a:clrTo>
                    <a:srgbClr val="FFFFFF">
                      <a:alpha val="0"/>
                    </a:srgbClr>
                  </a:clrTo>
                </a:clrChange>
              </a:blip>
              <a:srcRect l="17627" t="10630" r="17627" b="10630"/>
              <a:stretch/>
            </p:blipFill>
            <p:spPr>
              <a:xfrm>
                <a:off x="3441888" y="5483958"/>
                <a:ext cx="436271" cy="33277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94748" y="5455440"/>
                <a:ext cx="955011" cy="369786"/>
              </a:xfrm>
              <a:prstGeom prst="rect">
                <a:avLst/>
              </a:prstGeom>
            </p:spPr>
          </p:pic>
          <p:pic>
            <p:nvPicPr>
              <p:cNvPr id="99" name="Picture 98"/>
              <p:cNvPicPr>
                <a:picLocks noChangeAspect="1"/>
              </p:cNvPicPr>
              <p:nvPr/>
            </p:nvPicPr>
            <p:blipFill>
              <a:blip r:embed="rId7"/>
              <a:stretch>
                <a:fillRect/>
              </a:stretch>
            </p:blipFill>
            <p:spPr>
              <a:xfrm>
                <a:off x="4365649" y="5521617"/>
                <a:ext cx="924183" cy="220882"/>
              </a:xfrm>
              <a:prstGeom prst="rect">
                <a:avLst/>
              </a:prstGeom>
            </p:spPr>
          </p:pic>
          <p:sp>
            <p:nvSpPr>
              <p:cNvPr id="101" name="Freeform 16"/>
              <p:cNvSpPr>
                <a:spLocks noChangeAspect="1" noEditPoints="1"/>
              </p:cNvSpPr>
              <p:nvPr/>
            </p:nvSpPr>
            <p:spPr bwMode="auto">
              <a:xfrm>
                <a:off x="5777322" y="5492243"/>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4" name="Group 23"/>
            <p:cNvGrpSpPr/>
            <p:nvPr/>
          </p:nvGrpSpPr>
          <p:grpSpPr>
            <a:xfrm>
              <a:off x="274637" y="4632698"/>
              <a:ext cx="8588403" cy="624694"/>
              <a:chOff x="274637" y="4632698"/>
              <a:chExt cx="8588403" cy="624694"/>
            </a:xfrm>
          </p:grpSpPr>
          <p:sp>
            <p:nvSpPr>
              <p:cNvPr id="15" name="Rectangle 14"/>
              <p:cNvSpPr/>
              <p:nvPr/>
            </p:nvSpPr>
            <p:spPr bwMode="auto">
              <a:xfrm>
                <a:off x="274637" y="4632698"/>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Databases &amp; middleware</a:t>
                </a:r>
              </a:p>
            </p:txBody>
          </p:sp>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214311" y="4845833"/>
                <a:ext cx="322890" cy="240876"/>
              </a:xfrm>
              <a:prstGeom prst="rect">
                <a:avLst/>
              </a:prstGeom>
            </p:spPr>
          </p:pic>
          <p:pic>
            <p:nvPicPr>
              <p:cNvPr id="1048" name="Picture 24" descr="https://azure.microsoft.com/svghandler/documentdb?width=600&amp;height=315"/>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9373" r="29373"/>
              <a:stretch/>
            </p:blipFill>
            <p:spPr bwMode="auto">
              <a:xfrm>
                <a:off x="3441888" y="4802610"/>
                <a:ext cx="217602" cy="276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p:cNvPicPr>
                <a:picLocks noChangeAspect="1"/>
              </p:cNvPicPr>
              <p:nvPr/>
            </p:nvPicPr>
            <p:blipFill>
              <a:blip r:embed="rId14"/>
              <a:stretch>
                <a:fillRect/>
              </a:stretch>
            </p:blipFill>
            <p:spPr>
              <a:xfrm>
                <a:off x="4102573" y="4876709"/>
                <a:ext cx="688675" cy="200116"/>
              </a:xfrm>
              <a:prstGeom prst="rect">
                <a:avLst/>
              </a:prstGeom>
            </p:spPr>
          </p:pic>
          <p:pic>
            <p:nvPicPr>
              <p:cNvPr id="93" name="Picture 92"/>
              <p:cNvPicPr>
                <a:picLocks noChangeAspect="1"/>
              </p:cNvPicPr>
              <p:nvPr/>
            </p:nvPicPr>
            <p:blipFill>
              <a:blip r:embed="rId15"/>
              <a:stretch>
                <a:fillRect/>
              </a:stretch>
            </p:blipFill>
            <p:spPr>
              <a:xfrm>
                <a:off x="5960263" y="4829349"/>
                <a:ext cx="687783" cy="259966"/>
              </a:xfrm>
              <a:prstGeom prst="rect">
                <a:avLst/>
              </a:prstGeom>
            </p:spPr>
          </p:pic>
          <p:pic>
            <p:nvPicPr>
              <p:cNvPr id="1052" name="Picture 28" descr="https://upload.wikimedia.org/wikipedia/commons/thumb/6/68/Mariadb-seal-browntext.svg/2000px-Mariadb-seal-browntext.svg.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091129" y="4835642"/>
                <a:ext cx="902254" cy="2806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s://upload.wikimedia.org/wikipedia/commons/thumb/5/5e/Cassandra_logo.svg/1280px-Cassandra_logo.svg.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436465" y="4814084"/>
                <a:ext cx="426575" cy="285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74637" y="3931666"/>
              <a:ext cx="8142267" cy="624694"/>
              <a:chOff x="274637" y="3931666"/>
              <a:chExt cx="8142267" cy="624694"/>
            </a:xfrm>
          </p:grpSpPr>
          <p:sp>
            <p:nvSpPr>
              <p:cNvPr id="14" name="Rectangle 13"/>
              <p:cNvSpPr/>
              <p:nvPr/>
            </p:nvSpPr>
            <p:spPr bwMode="auto">
              <a:xfrm>
                <a:off x="274637" y="3931666"/>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Frameworks</a:t>
                </a:r>
              </a:p>
            </p:txBody>
          </p:sp>
          <p:pic>
            <p:nvPicPr>
              <p:cNvPr id="43" name="Picture 42" descr="PHP.png"/>
              <p:cNvPicPr>
                <a:picLocks noChangeAspect="1"/>
              </p:cNvPicPr>
              <p:nvPr/>
            </p:nvPicPr>
            <p:blipFill>
              <a:blip r:embed="rId18" cstate="print">
                <a:extLst/>
              </a:blip>
              <a:stretch>
                <a:fillRect/>
              </a:stretch>
            </p:blipFill>
            <p:spPr>
              <a:xfrm>
                <a:off x="7227072" y="4134189"/>
                <a:ext cx="393005" cy="239739"/>
              </a:xfrm>
              <a:prstGeom prst="rect">
                <a:avLst/>
              </a:prstGeom>
            </p:spPr>
          </p:pic>
          <p:pic>
            <p:nvPicPr>
              <p:cNvPr id="46" name="Picture 2"/>
              <p:cNvPicPr>
                <a:picLocks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3441888" y="4066209"/>
                <a:ext cx="356206" cy="3460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095905" y="4087991"/>
                <a:ext cx="320999" cy="30733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s://nodeblog.files.wordpress.com/2011/07/nodejs.png"/>
              <p:cNvPicPr>
                <a:picLocks noChangeAspect="1" noChangeArrowheads="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l="5562" t="9822" r="2009" b="15595"/>
              <a:stretch/>
            </p:blipFill>
            <p:spPr bwMode="auto">
              <a:xfrm>
                <a:off x="4153117" y="4095442"/>
                <a:ext cx="806117" cy="22302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s://janikvonrotz.ch/wp-content/uploads/2015/10/Python-Logo.png"/>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2741" t="22824" r="3664" b="31799"/>
              <a:stretch/>
            </p:blipFill>
            <p:spPr bwMode="auto">
              <a:xfrm>
                <a:off x="5314257" y="4146403"/>
                <a:ext cx="724792" cy="18680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23"/>
              <a:stretch>
                <a:fillRect/>
              </a:stretch>
            </p:blipFill>
            <p:spPr>
              <a:xfrm>
                <a:off x="6514878" y="4023548"/>
                <a:ext cx="236365" cy="440931"/>
              </a:xfrm>
              <a:prstGeom prst="rect">
                <a:avLst/>
              </a:prstGeom>
            </p:spPr>
          </p:pic>
        </p:grpSp>
        <p:grpSp>
          <p:nvGrpSpPr>
            <p:cNvPr id="26" name="Group 25"/>
            <p:cNvGrpSpPr/>
            <p:nvPr/>
          </p:nvGrpSpPr>
          <p:grpSpPr>
            <a:xfrm>
              <a:off x="274637" y="3230634"/>
              <a:ext cx="7787509" cy="624694"/>
              <a:chOff x="274637" y="3230634"/>
              <a:chExt cx="7787509" cy="624694"/>
            </a:xfrm>
          </p:grpSpPr>
          <p:sp>
            <p:nvSpPr>
              <p:cNvPr id="13" name="Rectangle 12"/>
              <p:cNvSpPr/>
              <p:nvPr/>
            </p:nvSpPr>
            <p:spPr bwMode="auto">
              <a:xfrm>
                <a:off x="274637" y="3230634"/>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DevOps</a:t>
                </a:r>
              </a:p>
            </p:txBody>
          </p:sp>
          <p:pic>
            <p:nvPicPr>
              <p:cNvPr id="40" name="Picture 39"/>
              <p:cNvPicPr>
                <a:picLocks noChangeAspect="1"/>
              </p:cNvPicPr>
              <p:nvPr/>
            </p:nvPicPr>
            <p:blipFill rotWithShape="1">
              <a:blip r:embed="rId24">
                <a:clrChange>
                  <a:clrFrom>
                    <a:srgbClr val="FFFFFF"/>
                  </a:clrFrom>
                  <a:clrTo>
                    <a:srgbClr val="FFFFFF">
                      <a:alpha val="0"/>
                    </a:srgbClr>
                  </a:clrTo>
                </a:clrChange>
              </a:blip>
              <a:stretch/>
            </p:blipFill>
            <p:spPr>
              <a:xfrm>
                <a:off x="5950748" y="3379861"/>
                <a:ext cx="333262" cy="337706"/>
              </a:xfrm>
              <a:prstGeom prst="rect">
                <a:avLst/>
              </a:prstGeom>
            </p:spPr>
          </p:pic>
          <p:pic>
            <p:nvPicPr>
              <p:cNvPr id="41" name="Picture 4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784747" y="3393322"/>
                <a:ext cx="277399" cy="299318"/>
              </a:xfrm>
              <a:prstGeom prst="rect">
                <a:avLst/>
              </a:prstGeom>
            </p:spPr>
          </p:pic>
          <p:pic>
            <p:nvPicPr>
              <p:cNvPr id="104" name="Picture 103"/>
              <p:cNvPicPr>
                <a:picLocks noChangeAspect="1"/>
              </p:cNvPicPr>
              <p:nvPr/>
            </p:nvPicPr>
            <p:blipFill>
              <a:blip r:embed="rId26"/>
              <a:stretch>
                <a:fillRect/>
              </a:stretch>
            </p:blipFill>
            <p:spPr>
              <a:xfrm>
                <a:off x="3441888" y="3348010"/>
                <a:ext cx="396823" cy="389942"/>
              </a:xfrm>
              <a:prstGeom prst="rect">
                <a:avLst/>
              </a:prstGeom>
            </p:spPr>
          </p:pic>
          <p:pic>
            <p:nvPicPr>
              <p:cNvPr id="1060" name="Picture 36" descr="https://bigpanda.io/images/integrations/ansible.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219964" y="3337556"/>
                <a:ext cx="1349531" cy="40862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thedailywtf.com/Content/Images/Sponsors/puppetlabs.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665263" y="3468339"/>
                <a:ext cx="738232" cy="213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274637" y="2529602"/>
              <a:ext cx="7856143" cy="624694"/>
              <a:chOff x="274637" y="2529602"/>
              <a:chExt cx="7856143" cy="624694"/>
            </a:xfrm>
          </p:grpSpPr>
          <p:sp>
            <p:nvSpPr>
              <p:cNvPr id="12" name="Rectangle 11"/>
              <p:cNvSpPr/>
              <p:nvPr/>
            </p:nvSpPr>
            <p:spPr bwMode="auto">
              <a:xfrm>
                <a:off x="274637" y="2529602"/>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Applications</a:t>
                </a:r>
              </a:p>
            </p:txBody>
          </p:sp>
          <p:sp>
            <p:nvSpPr>
              <p:cNvPr id="6" name="Freeform 5"/>
              <p:cNvSpPr>
                <a:spLocks noChangeAspect="1" noEditPoints="1"/>
              </p:cNvSpPr>
              <p:nvPr/>
            </p:nvSpPr>
            <p:spPr bwMode="auto">
              <a:xfrm>
                <a:off x="3441888" y="2711347"/>
                <a:ext cx="1182945" cy="270169"/>
              </a:xfrm>
              <a:custGeom>
                <a:avLst/>
                <a:gdLst>
                  <a:gd name="T0" fmla="*/ 854 w 1539"/>
                  <a:gd name="T1" fmla="*/ 160 h 349"/>
                  <a:gd name="T2" fmla="*/ 779 w 1539"/>
                  <a:gd name="T3" fmla="*/ 190 h 349"/>
                  <a:gd name="T4" fmla="*/ 705 w 1539"/>
                  <a:gd name="T5" fmla="*/ 132 h 349"/>
                  <a:gd name="T6" fmla="*/ 705 w 1539"/>
                  <a:gd name="T7" fmla="*/ 238 h 349"/>
                  <a:gd name="T8" fmla="*/ 751 w 1539"/>
                  <a:gd name="T9" fmla="*/ 191 h 349"/>
                  <a:gd name="T10" fmla="*/ 962 w 1539"/>
                  <a:gd name="T11" fmla="*/ 181 h 349"/>
                  <a:gd name="T12" fmla="*/ 765 w 1539"/>
                  <a:gd name="T13" fmla="*/ 135 h 349"/>
                  <a:gd name="T14" fmla="*/ 894 w 1539"/>
                  <a:gd name="T15" fmla="*/ 228 h 349"/>
                  <a:gd name="T16" fmla="*/ 894 w 1539"/>
                  <a:gd name="T17" fmla="*/ 135 h 349"/>
                  <a:gd name="T18" fmla="*/ 109 w 1539"/>
                  <a:gd name="T19" fmla="*/ 309 h 349"/>
                  <a:gd name="T20" fmla="*/ 263 w 1539"/>
                  <a:gd name="T21" fmla="*/ 126 h 349"/>
                  <a:gd name="T22" fmla="*/ 174 w 1539"/>
                  <a:gd name="T23" fmla="*/ 25 h 349"/>
                  <a:gd name="T24" fmla="*/ 100 w 1539"/>
                  <a:gd name="T25" fmla="*/ 103 h 349"/>
                  <a:gd name="T26" fmla="*/ 147 w 1539"/>
                  <a:gd name="T27" fmla="*/ 104 h 349"/>
                  <a:gd name="T28" fmla="*/ 211 w 1539"/>
                  <a:gd name="T29" fmla="*/ 91 h 349"/>
                  <a:gd name="T30" fmla="*/ 264 w 1539"/>
                  <a:gd name="T31" fmla="*/ 215 h 349"/>
                  <a:gd name="T32" fmla="*/ 174 w 1539"/>
                  <a:gd name="T33" fmla="*/ 324 h 349"/>
                  <a:gd name="T34" fmla="*/ 306 w 1539"/>
                  <a:gd name="T35" fmla="*/ 103 h 349"/>
                  <a:gd name="T36" fmla="*/ 324 w 1539"/>
                  <a:gd name="T37" fmla="*/ 174 h 349"/>
                  <a:gd name="T38" fmla="*/ 349 w 1539"/>
                  <a:gd name="T39" fmla="*/ 174 h 349"/>
                  <a:gd name="T40" fmla="*/ 174 w 1539"/>
                  <a:gd name="T41" fmla="*/ 8 h 349"/>
                  <a:gd name="T42" fmla="*/ 517 w 1539"/>
                  <a:gd name="T43" fmla="*/ 193 h 349"/>
                  <a:gd name="T44" fmla="*/ 586 w 1539"/>
                  <a:gd name="T45" fmla="*/ 91 h 349"/>
                  <a:gd name="T46" fmla="*/ 508 w 1539"/>
                  <a:gd name="T47" fmla="*/ 244 h 349"/>
                  <a:gd name="T48" fmla="*/ 396 w 1539"/>
                  <a:gd name="T49" fmla="*/ 128 h 349"/>
                  <a:gd name="T50" fmla="*/ 438 w 1539"/>
                  <a:gd name="T51" fmla="*/ 98 h 349"/>
                  <a:gd name="T52" fmla="*/ 483 w 1539"/>
                  <a:gd name="T53" fmla="*/ 91 h 349"/>
                  <a:gd name="T54" fmla="*/ 632 w 1539"/>
                  <a:gd name="T55" fmla="*/ 121 h 349"/>
                  <a:gd name="T56" fmla="*/ 590 w 1539"/>
                  <a:gd name="T57" fmla="*/ 181 h 349"/>
                  <a:gd name="T58" fmla="*/ 1046 w 1539"/>
                  <a:gd name="T59" fmla="*/ 231 h 349"/>
                  <a:gd name="T60" fmla="*/ 995 w 1539"/>
                  <a:gd name="T61" fmla="*/ 192 h 349"/>
                  <a:gd name="T62" fmla="*/ 1038 w 1539"/>
                  <a:gd name="T63" fmla="*/ 91 h 349"/>
                  <a:gd name="T64" fmla="*/ 1019 w 1539"/>
                  <a:gd name="T65" fmla="*/ 192 h 349"/>
                  <a:gd name="T66" fmla="*/ 1019 w 1539"/>
                  <a:gd name="T67" fmla="*/ 163 h 349"/>
                  <a:gd name="T68" fmla="*/ 1325 w 1539"/>
                  <a:gd name="T69" fmla="*/ 206 h 349"/>
                  <a:gd name="T70" fmla="*/ 1267 w 1539"/>
                  <a:gd name="T71" fmla="*/ 199 h 349"/>
                  <a:gd name="T72" fmla="*/ 1302 w 1539"/>
                  <a:gd name="T73" fmla="*/ 153 h 349"/>
                  <a:gd name="T74" fmla="*/ 1286 w 1539"/>
                  <a:gd name="T75" fmla="*/ 135 h 349"/>
                  <a:gd name="T76" fmla="*/ 1321 w 1539"/>
                  <a:gd name="T77" fmla="*/ 125 h 349"/>
                  <a:gd name="T78" fmla="*/ 1244 w 1539"/>
                  <a:gd name="T79" fmla="*/ 203 h 349"/>
                  <a:gd name="T80" fmla="*/ 1205 w 1539"/>
                  <a:gd name="T81" fmla="*/ 158 h 349"/>
                  <a:gd name="T82" fmla="*/ 1122 w 1539"/>
                  <a:gd name="T83" fmla="*/ 160 h 349"/>
                  <a:gd name="T84" fmla="*/ 1168 w 1539"/>
                  <a:gd name="T85" fmla="*/ 238 h 349"/>
                  <a:gd name="T86" fmla="*/ 1151 w 1539"/>
                  <a:gd name="T87" fmla="*/ 191 h 349"/>
                  <a:gd name="T88" fmla="*/ 1325 w 1539"/>
                  <a:gd name="T89" fmla="*/ 206 h 349"/>
                  <a:gd name="T90" fmla="*/ 1181 w 1539"/>
                  <a:gd name="T91" fmla="*/ 158 h 349"/>
                  <a:gd name="T92" fmla="*/ 1363 w 1539"/>
                  <a:gd name="T93" fmla="*/ 231 h 349"/>
                  <a:gd name="T94" fmla="*/ 1358 w 1539"/>
                  <a:gd name="T95" fmla="*/ 196 h 349"/>
                  <a:gd name="T96" fmla="*/ 1375 w 1539"/>
                  <a:gd name="T97" fmla="*/ 184 h 349"/>
                  <a:gd name="T98" fmla="*/ 1418 w 1539"/>
                  <a:gd name="T99" fmla="*/ 121 h 349"/>
                  <a:gd name="T100" fmla="*/ 1389 w 1539"/>
                  <a:gd name="T101" fmla="*/ 132 h 349"/>
                  <a:gd name="T102" fmla="*/ 1435 w 1539"/>
                  <a:gd name="T103" fmla="*/ 206 h 349"/>
                  <a:gd name="T104" fmla="*/ 1462 w 1539"/>
                  <a:gd name="T105" fmla="*/ 242 h 349"/>
                  <a:gd name="T106" fmla="*/ 1501 w 1539"/>
                  <a:gd name="T107" fmla="*/ 231 h 349"/>
                  <a:gd name="T108" fmla="*/ 1456 w 1539"/>
                  <a:gd name="T109" fmla="*/ 151 h 349"/>
                  <a:gd name="T110" fmla="*/ 1529 w 1539"/>
                  <a:gd name="T111" fmla="*/ 121 h 349"/>
                  <a:gd name="T112" fmla="*/ 1475 w 1539"/>
                  <a:gd name="T113" fmla="*/ 146 h 349"/>
                  <a:gd name="T114" fmla="*/ 1498 w 1539"/>
                  <a:gd name="T115" fmla="*/ 24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9" h="349">
                    <a:moveTo>
                      <a:pt x="893" y="125"/>
                    </a:moveTo>
                    <a:cubicBezTo>
                      <a:pt x="832" y="125"/>
                      <a:pt x="832" y="125"/>
                      <a:pt x="832" y="125"/>
                    </a:cubicBezTo>
                    <a:cubicBezTo>
                      <a:pt x="832" y="132"/>
                      <a:pt x="832" y="132"/>
                      <a:pt x="832" y="132"/>
                    </a:cubicBezTo>
                    <a:cubicBezTo>
                      <a:pt x="851" y="132"/>
                      <a:pt x="854" y="136"/>
                      <a:pt x="854" y="160"/>
                    </a:cubicBezTo>
                    <a:cubicBezTo>
                      <a:pt x="854" y="203"/>
                      <a:pt x="854" y="203"/>
                      <a:pt x="854" y="203"/>
                    </a:cubicBezTo>
                    <a:cubicBezTo>
                      <a:pt x="854" y="227"/>
                      <a:pt x="851" y="232"/>
                      <a:pt x="832" y="232"/>
                    </a:cubicBezTo>
                    <a:cubicBezTo>
                      <a:pt x="818" y="230"/>
                      <a:pt x="808" y="222"/>
                      <a:pt x="794" y="207"/>
                    </a:cubicBezTo>
                    <a:cubicBezTo>
                      <a:pt x="779" y="190"/>
                      <a:pt x="779" y="190"/>
                      <a:pt x="779" y="190"/>
                    </a:cubicBezTo>
                    <a:cubicBezTo>
                      <a:pt x="800" y="186"/>
                      <a:pt x="811" y="173"/>
                      <a:pt x="811" y="158"/>
                    </a:cubicBezTo>
                    <a:cubicBezTo>
                      <a:pt x="811" y="139"/>
                      <a:pt x="795" y="125"/>
                      <a:pt x="765" y="125"/>
                    </a:cubicBezTo>
                    <a:cubicBezTo>
                      <a:pt x="705" y="125"/>
                      <a:pt x="705" y="125"/>
                      <a:pt x="705" y="125"/>
                    </a:cubicBezTo>
                    <a:cubicBezTo>
                      <a:pt x="705" y="132"/>
                      <a:pt x="705" y="132"/>
                      <a:pt x="705" y="132"/>
                    </a:cubicBezTo>
                    <a:cubicBezTo>
                      <a:pt x="724" y="132"/>
                      <a:pt x="727" y="136"/>
                      <a:pt x="727" y="160"/>
                    </a:cubicBezTo>
                    <a:cubicBezTo>
                      <a:pt x="727" y="203"/>
                      <a:pt x="727" y="203"/>
                      <a:pt x="727" y="203"/>
                    </a:cubicBezTo>
                    <a:cubicBezTo>
                      <a:pt x="727" y="227"/>
                      <a:pt x="724" y="232"/>
                      <a:pt x="705" y="232"/>
                    </a:cubicBezTo>
                    <a:cubicBezTo>
                      <a:pt x="705" y="238"/>
                      <a:pt x="705" y="238"/>
                      <a:pt x="705" y="238"/>
                    </a:cubicBezTo>
                    <a:cubicBezTo>
                      <a:pt x="773" y="238"/>
                      <a:pt x="773" y="238"/>
                      <a:pt x="773" y="238"/>
                    </a:cubicBezTo>
                    <a:cubicBezTo>
                      <a:pt x="773" y="232"/>
                      <a:pt x="773" y="232"/>
                      <a:pt x="773" y="232"/>
                    </a:cubicBezTo>
                    <a:cubicBezTo>
                      <a:pt x="754" y="232"/>
                      <a:pt x="751" y="227"/>
                      <a:pt x="751" y="203"/>
                    </a:cubicBezTo>
                    <a:cubicBezTo>
                      <a:pt x="751" y="191"/>
                      <a:pt x="751" y="191"/>
                      <a:pt x="751" y="191"/>
                    </a:cubicBezTo>
                    <a:cubicBezTo>
                      <a:pt x="757" y="191"/>
                      <a:pt x="757" y="191"/>
                      <a:pt x="757" y="191"/>
                    </a:cubicBezTo>
                    <a:cubicBezTo>
                      <a:pt x="794" y="238"/>
                      <a:pt x="794" y="238"/>
                      <a:pt x="794" y="238"/>
                    </a:cubicBezTo>
                    <a:cubicBezTo>
                      <a:pt x="893" y="238"/>
                      <a:pt x="893" y="238"/>
                      <a:pt x="893" y="238"/>
                    </a:cubicBezTo>
                    <a:cubicBezTo>
                      <a:pt x="941" y="238"/>
                      <a:pt x="962" y="212"/>
                      <a:pt x="962" y="181"/>
                    </a:cubicBezTo>
                    <a:cubicBezTo>
                      <a:pt x="962" y="151"/>
                      <a:pt x="941" y="125"/>
                      <a:pt x="893" y="125"/>
                    </a:cubicBezTo>
                    <a:close/>
                    <a:moveTo>
                      <a:pt x="751" y="180"/>
                    </a:moveTo>
                    <a:cubicBezTo>
                      <a:pt x="751" y="135"/>
                      <a:pt x="751" y="135"/>
                      <a:pt x="751" y="135"/>
                    </a:cubicBezTo>
                    <a:cubicBezTo>
                      <a:pt x="765" y="135"/>
                      <a:pt x="765" y="135"/>
                      <a:pt x="765" y="135"/>
                    </a:cubicBezTo>
                    <a:cubicBezTo>
                      <a:pt x="780" y="135"/>
                      <a:pt x="787" y="146"/>
                      <a:pt x="787" y="158"/>
                    </a:cubicBezTo>
                    <a:cubicBezTo>
                      <a:pt x="787" y="170"/>
                      <a:pt x="780" y="180"/>
                      <a:pt x="765" y="180"/>
                    </a:cubicBezTo>
                    <a:lnTo>
                      <a:pt x="751" y="180"/>
                    </a:lnTo>
                    <a:close/>
                    <a:moveTo>
                      <a:pt x="894" y="228"/>
                    </a:moveTo>
                    <a:cubicBezTo>
                      <a:pt x="891" y="228"/>
                      <a:pt x="891" y="228"/>
                      <a:pt x="891" y="228"/>
                    </a:cubicBezTo>
                    <a:cubicBezTo>
                      <a:pt x="879" y="228"/>
                      <a:pt x="877" y="224"/>
                      <a:pt x="877" y="209"/>
                    </a:cubicBezTo>
                    <a:cubicBezTo>
                      <a:pt x="877" y="135"/>
                      <a:pt x="877" y="135"/>
                      <a:pt x="877" y="135"/>
                    </a:cubicBezTo>
                    <a:cubicBezTo>
                      <a:pt x="877" y="135"/>
                      <a:pt x="892" y="135"/>
                      <a:pt x="894" y="135"/>
                    </a:cubicBezTo>
                    <a:cubicBezTo>
                      <a:pt x="929" y="135"/>
                      <a:pt x="935" y="161"/>
                      <a:pt x="935" y="181"/>
                    </a:cubicBezTo>
                    <a:cubicBezTo>
                      <a:pt x="935" y="202"/>
                      <a:pt x="929" y="228"/>
                      <a:pt x="894" y="228"/>
                    </a:cubicBezTo>
                    <a:close/>
                    <a:moveTo>
                      <a:pt x="25" y="174"/>
                    </a:moveTo>
                    <a:cubicBezTo>
                      <a:pt x="25" y="234"/>
                      <a:pt x="59" y="285"/>
                      <a:pt x="109" y="309"/>
                    </a:cubicBezTo>
                    <a:cubicBezTo>
                      <a:pt x="38" y="114"/>
                      <a:pt x="38" y="114"/>
                      <a:pt x="38" y="114"/>
                    </a:cubicBezTo>
                    <a:cubicBezTo>
                      <a:pt x="29" y="132"/>
                      <a:pt x="25" y="153"/>
                      <a:pt x="25" y="174"/>
                    </a:cubicBezTo>
                    <a:close/>
                    <a:moveTo>
                      <a:pt x="275" y="167"/>
                    </a:moveTo>
                    <a:cubicBezTo>
                      <a:pt x="275" y="148"/>
                      <a:pt x="269" y="136"/>
                      <a:pt x="263" y="126"/>
                    </a:cubicBezTo>
                    <a:cubicBezTo>
                      <a:pt x="256" y="113"/>
                      <a:pt x="248" y="103"/>
                      <a:pt x="248" y="91"/>
                    </a:cubicBezTo>
                    <a:cubicBezTo>
                      <a:pt x="248" y="77"/>
                      <a:pt x="259" y="64"/>
                      <a:pt x="274" y="64"/>
                    </a:cubicBezTo>
                    <a:cubicBezTo>
                      <a:pt x="274" y="64"/>
                      <a:pt x="275" y="64"/>
                      <a:pt x="275" y="64"/>
                    </a:cubicBezTo>
                    <a:cubicBezTo>
                      <a:pt x="249" y="40"/>
                      <a:pt x="213" y="25"/>
                      <a:pt x="174" y="25"/>
                    </a:cubicBezTo>
                    <a:cubicBezTo>
                      <a:pt x="122" y="25"/>
                      <a:pt x="76" y="52"/>
                      <a:pt x="49" y="92"/>
                    </a:cubicBezTo>
                    <a:cubicBezTo>
                      <a:pt x="53" y="92"/>
                      <a:pt x="56" y="92"/>
                      <a:pt x="59" y="92"/>
                    </a:cubicBezTo>
                    <a:cubicBezTo>
                      <a:pt x="75" y="92"/>
                      <a:pt x="99" y="91"/>
                      <a:pt x="99" y="91"/>
                    </a:cubicBezTo>
                    <a:cubicBezTo>
                      <a:pt x="107" y="90"/>
                      <a:pt x="108" y="102"/>
                      <a:pt x="100" y="103"/>
                    </a:cubicBezTo>
                    <a:cubicBezTo>
                      <a:pt x="100" y="103"/>
                      <a:pt x="92" y="104"/>
                      <a:pt x="83" y="104"/>
                    </a:cubicBezTo>
                    <a:cubicBezTo>
                      <a:pt x="137" y="266"/>
                      <a:pt x="137" y="266"/>
                      <a:pt x="137" y="266"/>
                    </a:cubicBezTo>
                    <a:cubicBezTo>
                      <a:pt x="170" y="168"/>
                      <a:pt x="170" y="168"/>
                      <a:pt x="170" y="168"/>
                    </a:cubicBezTo>
                    <a:cubicBezTo>
                      <a:pt x="147" y="104"/>
                      <a:pt x="147" y="104"/>
                      <a:pt x="147" y="104"/>
                    </a:cubicBezTo>
                    <a:cubicBezTo>
                      <a:pt x="139" y="104"/>
                      <a:pt x="131" y="103"/>
                      <a:pt x="131" y="103"/>
                    </a:cubicBezTo>
                    <a:cubicBezTo>
                      <a:pt x="123" y="102"/>
                      <a:pt x="124" y="90"/>
                      <a:pt x="132" y="91"/>
                    </a:cubicBezTo>
                    <a:cubicBezTo>
                      <a:pt x="132" y="91"/>
                      <a:pt x="157" y="92"/>
                      <a:pt x="171" y="92"/>
                    </a:cubicBezTo>
                    <a:cubicBezTo>
                      <a:pt x="187" y="92"/>
                      <a:pt x="211" y="91"/>
                      <a:pt x="211" y="91"/>
                    </a:cubicBezTo>
                    <a:cubicBezTo>
                      <a:pt x="219" y="90"/>
                      <a:pt x="220" y="102"/>
                      <a:pt x="212" y="103"/>
                    </a:cubicBezTo>
                    <a:cubicBezTo>
                      <a:pt x="212" y="103"/>
                      <a:pt x="204" y="104"/>
                      <a:pt x="195" y="104"/>
                    </a:cubicBezTo>
                    <a:cubicBezTo>
                      <a:pt x="249" y="265"/>
                      <a:pt x="249" y="265"/>
                      <a:pt x="249" y="265"/>
                    </a:cubicBezTo>
                    <a:cubicBezTo>
                      <a:pt x="264" y="215"/>
                      <a:pt x="264" y="215"/>
                      <a:pt x="264" y="215"/>
                    </a:cubicBezTo>
                    <a:cubicBezTo>
                      <a:pt x="272" y="196"/>
                      <a:pt x="275" y="180"/>
                      <a:pt x="275" y="167"/>
                    </a:cubicBezTo>
                    <a:close/>
                    <a:moveTo>
                      <a:pt x="177" y="188"/>
                    </a:moveTo>
                    <a:cubicBezTo>
                      <a:pt x="132" y="318"/>
                      <a:pt x="132" y="318"/>
                      <a:pt x="132" y="318"/>
                    </a:cubicBezTo>
                    <a:cubicBezTo>
                      <a:pt x="146" y="322"/>
                      <a:pt x="160" y="324"/>
                      <a:pt x="174" y="324"/>
                    </a:cubicBezTo>
                    <a:cubicBezTo>
                      <a:pt x="192" y="324"/>
                      <a:pt x="209" y="321"/>
                      <a:pt x="224" y="316"/>
                    </a:cubicBezTo>
                    <a:cubicBezTo>
                      <a:pt x="224" y="315"/>
                      <a:pt x="223" y="314"/>
                      <a:pt x="223" y="314"/>
                    </a:cubicBezTo>
                    <a:lnTo>
                      <a:pt x="177" y="188"/>
                    </a:lnTo>
                    <a:close/>
                    <a:moveTo>
                      <a:pt x="306" y="103"/>
                    </a:moveTo>
                    <a:cubicBezTo>
                      <a:pt x="306" y="107"/>
                      <a:pt x="307" y="113"/>
                      <a:pt x="307" y="118"/>
                    </a:cubicBezTo>
                    <a:cubicBezTo>
                      <a:pt x="307" y="133"/>
                      <a:pt x="304" y="150"/>
                      <a:pt x="295" y="172"/>
                    </a:cubicBezTo>
                    <a:cubicBezTo>
                      <a:pt x="250" y="304"/>
                      <a:pt x="250" y="304"/>
                      <a:pt x="250" y="304"/>
                    </a:cubicBezTo>
                    <a:cubicBezTo>
                      <a:pt x="294" y="278"/>
                      <a:pt x="324" y="230"/>
                      <a:pt x="324" y="174"/>
                    </a:cubicBezTo>
                    <a:cubicBezTo>
                      <a:pt x="324" y="148"/>
                      <a:pt x="317" y="124"/>
                      <a:pt x="306" y="103"/>
                    </a:cubicBezTo>
                    <a:close/>
                    <a:moveTo>
                      <a:pt x="0" y="174"/>
                    </a:moveTo>
                    <a:cubicBezTo>
                      <a:pt x="0" y="271"/>
                      <a:pt x="78" y="349"/>
                      <a:pt x="174" y="349"/>
                    </a:cubicBezTo>
                    <a:cubicBezTo>
                      <a:pt x="271" y="349"/>
                      <a:pt x="349" y="271"/>
                      <a:pt x="349" y="174"/>
                    </a:cubicBezTo>
                    <a:cubicBezTo>
                      <a:pt x="349" y="78"/>
                      <a:pt x="271" y="0"/>
                      <a:pt x="174" y="0"/>
                    </a:cubicBezTo>
                    <a:cubicBezTo>
                      <a:pt x="78" y="0"/>
                      <a:pt x="0" y="78"/>
                      <a:pt x="0" y="174"/>
                    </a:cubicBezTo>
                    <a:close/>
                    <a:moveTo>
                      <a:pt x="8" y="174"/>
                    </a:moveTo>
                    <a:cubicBezTo>
                      <a:pt x="8" y="83"/>
                      <a:pt x="83" y="8"/>
                      <a:pt x="174" y="8"/>
                    </a:cubicBezTo>
                    <a:cubicBezTo>
                      <a:pt x="266" y="8"/>
                      <a:pt x="341" y="83"/>
                      <a:pt x="341" y="174"/>
                    </a:cubicBezTo>
                    <a:cubicBezTo>
                      <a:pt x="341" y="266"/>
                      <a:pt x="266" y="341"/>
                      <a:pt x="174" y="341"/>
                    </a:cubicBezTo>
                    <a:cubicBezTo>
                      <a:pt x="83" y="341"/>
                      <a:pt x="8" y="266"/>
                      <a:pt x="8" y="174"/>
                    </a:cubicBezTo>
                    <a:close/>
                    <a:moveTo>
                      <a:pt x="517" y="193"/>
                    </a:moveTo>
                    <a:cubicBezTo>
                      <a:pt x="540" y="124"/>
                      <a:pt x="540" y="124"/>
                      <a:pt x="540" y="124"/>
                    </a:cubicBezTo>
                    <a:cubicBezTo>
                      <a:pt x="547" y="104"/>
                      <a:pt x="544" y="98"/>
                      <a:pt x="522" y="98"/>
                    </a:cubicBezTo>
                    <a:cubicBezTo>
                      <a:pt x="522" y="91"/>
                      <a:pt x="522" y="91"/>
                      <a:pt x="522" y="91"/>
                    </a:cubicBezTo>
                    <a:cubicBezTo>
                      <a:pt x="586" y="91"/>
                      <a:pt x="586" y="91"/>
                      <a:pt x="586" y="91"/>
                    </a:cubicBezTo>
                    <a:cubicBezTo>
                      <a:pt x="586" y="98"/>
                      <a:pt x="586" y="98"/>
                      <a:pt x="586" y="98"/>
                    </a:cubicBezTo>
                    <a:cubicBezTo>
                      <a:pt x="565" y="98"/>
                      <a:pt x="560" y="103"/>
                      <a:pt x="551" y="128"/>
                    </a:cubicBezTo>
                    <a:cubicBezTo>
                      <a:pt x="512" y="244"/>
                      <a:pt x="512" y="244"/>
                      <a:pt x="512" y="244"/>
                    </a:cubicBezTo>
                    <a:cubicBezTo>
                      <a:pt x="508" y="244"/>
                      <a:pt x="508" y="244"/>
                      <a:pt x="508" y="244"/>
                    </a:cubicBezTo>
                    <a:cubicBezTo>
                      <a:pt x="474" y="138"/>
                      <a:pt x="474" y="138"/>
                      <a:pt x="474" y="138"/>
                    </a:cubicBezTo>
                    <a:cubicBezTo>
                      <a:pt x="438" y="244"/>
                      <a:pt x="438" y="244"/>
                      <a:pt x="438" y="244"/>
                    </a:cubicBezTo>
                    <a:cubicBezTo>
                      <a:pt x="434" y="244"/>
                      <a:pt x="434" y="244"/>
                      <a:pt x="434" y="244"/>
                    </a:cubicBezTo>
                    <a:cubicBezTo>
                      <a:pt x="396" y="128"/>
                      <a:pt x="396" y="128"/>
                      <a:pt x="396" y="128"/>
                    </a:cubicBezTo>
                    <a:cubicBezTo>
                      <a:pt x="388" y="103"/>
                      <a:pt x="383" y="98"/>
                      <a:pt x="363" y="98"/>
                    </a:cubicBezTo>
                    <a:cubicBezTo>
                      <a:pt x="363" y="91"/>
                      <a:pt x="363" y="91"/>
                      <a:pt x="363" y="91"/>
                    </a:cubicBezTo>
                    <a:cubicBezTo>
                      <a:pt x="438" y="91"/>
                      <a:pt x="438" y="91"/>
                      <a:pt x="438" y="91"/>
                    </a:cubicBezTo>
                    <a:cubicBezTo>
                      <a:pt x="438" y="98"/>
                      <a:pt x="438" y="98"/>
                      <a:pt x="438" y="98"/>
                    </a:cubicBezTo>
                    <a:cubicBezTo>
                      <a:pt x="418" y="98"/>
                      <a:pt x="413" y="103"/>
                      <a:pt x="420" y="124"/>
                    </a:cubicBezTo>
                    <a:cubicBezTo>
                      <a:pt x="443" y="193"/>
                      <a:pt x="443" y="193"/>
                      <a:pt x="443" y="193"/>
                    </a:cubicBezTo>
                    <a:cubicBezTo>
                      <a:pt x="477" y="91"/>
                      <a:pt x="477" y="91"/>
                      <a:pt x="477" y="91"/>
                    </a:cubicBezTo>
                    <a:cubicBezTo>
                      <a:pt x="483" y="91"/>
                      <a:pt x="483" y="91"/>
                      <a:pt x="483" y="91"/>
                    </a:cubicBezTo>
                    <a:lnTo>
                      <a:pt x="517" y="193"/>
                    </a:lnTo>
                    <a:close/>
                    <a:moveTo>
                      <a:pt x="632" y="242"/>
                    </a:moveTo>
                    <a:cubicBezTo>
                      <a:pt x="595" y="242"/>
                      <a:pt x="564" y="215"/>
                      <a:pt x="564" y="181"/>
                    </a:cubicBezTo>
                    <a:cubicBezTo>
                      <a:pt x="564" y="148"/>
                      <a:pt x="595" y="121"/>
                      <a:pt x="632" y="121"/>
                    </a:cubicBezTo>
                    <a:cubicBezTo>
                      <a:pt x="669" y="121"/>
                      <a:pt x="700" y="148"/>
                      <a:pt x="700" y="181"/>
                    </a:cubicBezTo>
                    <a:cubicBezTo>
                      <a:pt x="700" y="215"/>
                      <a:pt x="669" y="242"/>
                      <a:pt x="632" y="242"/>
                    </a:cubicBezTo>
                    <a:close/>
                    <a:moveTo>
                      <a:pt x="632" y="131"/>
                    </a:moveTo>
                    <a:cubicBezTo>
                      <a:pt x="601" y="131"/>
                      <a:pt x="590" y="159"/>
                      <a:pt x="590" y="181"/>
                    </a:cubicBezTo>
                    <a:cubicBezTo>
                      <a:pt x="590" y="204"/>
                      <a:pt x="601" y="232"/>
                      <a:pt x="632" y="232"/>
                    </a:cubicBezTo>
                    <a:cubicBezTo>
                      <a:pt x="663" y="232"/>
                      <a:pt x="674" y="204"/>
                      <a:pt x="674" y="181"/>
                    </a:cubicBezTo>
                    <a:cubicBezTo>
                      <a:pt x="674" y="159"/>
                      <a:pt x="663" y="131"/>
                      <a:pt x="632" y="131"/>
                    </a:cubicBezTo>
                    <a:close/>
                    <a:moveTo>
                      <a:pt x="1046" y="231"/>
                    </a:moveTo>
                    <a:cubicBezTo>
                      <a:pt x="1046" y="238"/>
                      <a:pt x="1046" y="238"/>
                      <a:pt x="1046" y="238"/>
                    </a:cubicBezTo>
                    <a:cubicBezTo>
                      <a:pt x="968" y="238"/>
                      <a:pt x="968" y="238"/>
                      <a:pt x="968" y="238"/>
                    </a:cubicBezTo>
                    <a:cubicBezTo>
                      <a:pt x="968" y="231"/>
                      <a:pt x="968" y="231"/>
                      <a:pt x="968" y="231"/>
                    </a:cubicBezTo>
                    <a:cubicBezTo>
                      <a:pt x="991" y="231"/>
                      <a:pt x="995" y="225"/>
                      <a:pt x="995" y="192"/>
                    </a:cubicBezTo>
                    <a:cubicBezTo>
                      <a:pt x="995" y="137"/>
                      <a:pt x="995" y="137"/>
                      <a:pt x="995" y="137"/>
                    </a:cubicBezTo>
                    <a:cubicBezTo>
                      <a:pt x="995" y="104"/>
                      <a:pt x="991" y="98"/>
                      <a:pt x="968" y="98"/>
                    </a:cubicBezTo>
                    <a:cubicBezTo>
                      <a:pt x="968" y="91"/>
                      <a:pt x="968" y="91"/>
                      <a:pt x="968" y="91"/>
                    </a:cubicBezTo>
                    <a:cubicBezTo>
                      <a:pt x="1038" y="91"/>
                      <a:pt x="1038" y="91"/>
                      <a:pt x="1038" y="91"/>
                    </a:cubicBezTo>
                    <a:cubicBezTo>
                      <a:pt x="1073" y="91"/>
                      <a:pt x="1092" y="109"/>
                      <a:pt x="1092" y="133"/>
                    </a:cubicBezTo>
                    <a:cubicBezTo>
                      <a:pt x="1092" y="157"/>
                      <a:pt x="1073" y="175"/>
                      <a:pt x="1038" y="175"/>
                    </a:cubicBezTo>
                    <a:cubicBezTo>
                      <a:pt x="1019" y="175"/>
                      <a:pt x="1019" y="175"/>
                      <a:pt x="1019" y="175"/>
                    </a:cubicBezTo>
                    <a:cubicBezTo>
                      <a:pt x="1019" y="192"/>
                      <a:pt x="1019" y="192"/>
                      <a:pt x="1019" y="192"/>
                    </a:cubicBezTo>
                    <a:cubicBezTo>
                      <a:pt x="1019" y="225"/>
                      <a:pt x="1023" y="231"/>
                      <a:pt x="1046" y="231"/>
                    </a:cubicBezTo>
                    <a:close/>
                    <a:moveTo>
                      <a:pt x="1038" y="104"/>
                    </a:moveTo>
                    <a:cubicBezTo>
                      <a:pt x="1019" y="104"/>
                      <a:pt x="1019" y="104"/>
                      <a:pt x="1019" y="104"/>
                    </a:cubicBezTo>
                    <a:cubicBezTo>
                      <a:pt x="1019" y="163"/>
                      <a:pt x="1019" y="163"/>
                      <a:pt x="1019" y="163"/>
                    </a:cubicBezTo>
                    <a:cubicBezTo>
                      <a:pt x="1038" y="163"/>
                      <a:pt x="1038" y="163"/>
                      <a:pt x="1038" y="163"/>
                    </a:cubicBezTo>
                    <a:cubicBezTo>
                      <a:pt x="1057" y="163"/>
                      <a:pt x="1066" y="149"/>
                      <a:pt x="1066" y="133"/>
                    </a:cubicBezTo>
                    <a:cubicBezTo>
                      <a:pt x="1066" y="117"/>
                      <a:pt x="1057" y="104"/>
                      <a:pt x="1038" y="104"/>
                    </a:cubicBezTo>
                    <a:close/>
                    <a:moveTo>
                      <a:pt x="1325" y="206"/>
                    </a:moveTo>
                    <a:cubicBezTo>
                      <a:pt x="1323" y="212"/>
                      <a:pt x="1323" y="212"/>
                      <a:pt x="1323" y="212"/>
                    </a:cubicBezTo>
                    <a:cubicBezTo>
                      <a:pt x="1320" y="223"/>
                      <a:pt x="1317" y="228"/>
                      <a:pt x="1292" y="228"/>
                    </a:cubicBezTo>
                    <a:cubicBezTo>
                      <a:pt x="1288" y="228"/>
                      <a:pt x="1288" y="228"/>
                      <a:pt x="1288" y="228"/>
                    </a:cubicBezTo>
                    <a:cubicBezTo>
                      <a:pt x="1270" y="228"/>
                      <a:pt x="1267" y="223"/>
                      <a:pt x="1267" y="199"/>
                    </a:cubicBezTo>
                    <a:cubicBezTo>
                      <a:pt x="1267" y="184"/>
                      <a:pt x="1267" y="184"/>
                      <a:pt x="1267" y="184"/>
                    </a:cubicBezTo>
                    <a:cubicBezTo>
                      <a:pt x="1294" y="184"/>
                      <a:pt x="1296" y="186"/>
                      <a:pt x="1296" y="204"/>
                    </a:cubicBezTo>
                    <a:cubicBezTo>
                      <a:pt x="1302" y="204"/>
                      <a:pt x="1302" y="204"/>
                      <a:pt x="1302" y="204"/>
                    </a:cubicBezTo>
                    <a:cubicBezTo>
                      <a:pt x="1302" y="153"/>
                      <a:pt x="1302" y="153"/>
                      <a:pt x="1302" y="153"/>
                    </a:cubicBezTo>
                    <a:cubicBezTo>
                      <a:pt x="1296" y="153"/>
                      <a:pt x="1296" y="153"/>
                      <a:pt x="1296" y="153"/>
                    </a:cubicBezTo>
                    <a:cubicBezTo>
                      <a:pt x="1296" y="171"/>
                      <a:pt x="1294" y="173"/>
                      <a:pt x="1267" y="173"/>
                    </a:cubicBezTo>
                    <a:cubicBezTo>
                      <a:pt x="1267" y="135"/>
                      <a:pt x="1267" y="135"/>
                      <a:pt x="1267" y="135"/>
                    </a:cubicBezTo>
                    <a:cubicBezTo>
                      <a:pt x="1286" y="135"/>
                      <a:pt x="1286" y="135"/>
                      <a:pt x="1286" y="135"/>
                    </a:cubicBezTo>
                    <a:cubicBezTo>
                      <a:pt x="1310" y="135"/>
                      <a:pt x="1313" y="139"/>
                      <a:pt x="1317" y="151"/>
                    </a:cubicBezTo>
                    <a:cubicBezTo>
                      <a:pt x="1318" y="157"/>
                      <a:pt x="1318" y="157"/>
                      <a:pt x="1318" y="157"/>
                    </a:cubicBezTo>
                    <a:cubicBezTo>
                      <a:pt x="1324" y="157"/>
                      <a:pt x="1324" y="157"/>
                      <a:pt x="1324" y="157"/>
                    </a:cubicBezTo>
                    <a:cubicBezTo>
                      <a:pt x="1321" y="125"/>
                      <a:pt x="1321" y="125"/>
                      <a:pt x="1321" y="125"/>
                    </a:cubicBezTo>
                    <a:cubicBezTo>
                      <a:pt x="1222" y="125"/>
                      <a:pt x="1222" y="125"/>
                      <a:pt x="1222" y="125"/>
                    </a:cubicBezTo>
                    <a:cubicBezTo>
                      <a:pt x="1222" y="132"/>
                      <a:pt x="1222" y="132"/>
                      <a:pt x="1222" y="132"/>
                    </a:cubicBezTo>
                    <a:cubicBezTo>
                      <a:pt x="1241" y="132"/>
                      <a:pt x="1244" y="136"/>
                      <a:pt x="1244" y="160"/>
                    </a:cubicBezTo>
                    <a:cubicBezTo>
                      <a:pt x="1244" y="203"/>
                      <a:pt x="1244" y="203"/>
                      <a:pt x="1244" y="203"/>
                    </a:cubicBezTo>
                    <a:cubicBezTo>
                      <a:pt x="1244" y="225"/>
                      <a:pt x="1241" y="231"/>
                      <a:pt x="1226" y="231"/>
                    </a:cubicBezTo>
                    <a:cubicBezTo>
                      <a:pt x="1212" y="229"/>
                      <a:pt x="1202" y="222"/>
                      <a:pt x="1189" y="207"/>
                    </a:cubicBezTo>
                    <a:cubicBezTo>
                      <a:pt x="1173" y="190"/>
                      <a:pt x="1173" y="190"/>
                      <a:pt x="1173" y="190"/>
                    </a:cubicBezTo>
                    <a:cubicBezTo>
                      <a:pt x="1194" y="186"/>
                      <a:pt x="1205" y="173"/>
                      <a:pt x="1205" y="158"/>
                    </a:cubicBezTo>
                    <a:cubicBezTo>
                      <a:pt x="1205" y="139"/>
                      <a:pt x="1190" y="125"/>
                      <a:pt x="1160" y="125"/>
                    </a:cubicBezTo>
                    <a:cubicBezTo>
                      <a:pt x="1100" y="125"/>
                      <a:pt x="1100" y="125"/>
                      <a:pt x="1100" y="125"/>
                    </a:cubicBezTo>
                    <a:cubicBezTo>
                      <a:pt x="1100" y="132"/>
                      <a:pt x="1100" y="132"/>
                      <a:pt x="1100" y="132"/>
                    </a:cubicBezTo>
                    <a:cubicBezTo>
                      <a:pt x="1119" y="132"/>
                      <a:pt x="1122" y="136"/>
                      <a:pt x="1122" y="160"/>
                    </a:cubicBezTo>
                    <a:cubicBezTo>
                      <a:pt x="1122" y="203"/>
                      <a:pt x="1122" y="203"/>
                      <a:pt x="1122" y="203"/>
                    </a:cubicBezTo>
                    <a:cubicBezTo>
                      <a:pt x="1122" y="227"/>
                      <a:pt x="1119" y="232"/>
                      <a:pt x="1100" y="232"/>
                    </a:cubicBezTo>
                    <a:cubicBezTo>
                      <a:pt x="1100" y="238"/>
                      <a:pt x="1100" y="238"/>
                      <a:pt x="1100" y="238"/>
                    </a:cubicBezTo>
                    <a:cubicBezTo>
                      <a:pt x="1168" y="238"/>
                      <a:pt x="1168" y="238"/>
                      <a:pt x="1168" y="238"/>
                    </a:cubicBezTo>
                    <a:cubicBezTo>
                      <a:pt x="1168" y="232"/>
                      <a:pt x="1168" y="232"/>
                      <a:pt x="1168" y="232"/>
                    </a:cubicBezTo>
                    <a:cubicBezTo>
                      <a:pt x="1149" y="232"/>
                      <a:pt x="1146" y="227"/>
                      <a:pt x="1146" y="203"/>
                    </a:cubicBezTo>
                    <a:cubicBezTo>
                      <a:pt x="1146" y="191"/>
                      <a:pt x="1146" y="191"/>
                      <a:pt x="1146" y="191"/>
                    </a:cubicBezTo>
                    <a:cubicBezTo>
                      <a:pt x="1151" y="191"/>
                      <a:pt x="1151" y="191"/>
                      <a:pt x="1151" y="191"/>
                    </a:cubicBezTo>
                    <a:cubicBezTo>
                      <a:pt x="1189" y="238"/>
                      <a:pt x="1189" y="238"/>
                      <a:pt x="1189" y="238"/>
                    </a:cubicBezTo>
                    <a:cubicBezTo>
                      <a:pt x="1328" y="238"/>
                      <a:pt x="1328" y="238"/>
                      <a:pt x="1328" y="238"/>
                    </a:cubicBezTo>
                    <a:cubicBezTo>
                      <a:pt x="1330" y="206"/>
                      <a:pt x="1330" y="206"/>
                      <a:pt x="1330" y="206"/>
                    </a:cubicBezTo>
                    <a:lnTo>
                      <a:pt x="1325" y="206"/>
                    </a:lnTo>
                    <a:close/>
                    <a:moveTo>
                      <a:pt x="1146" y="180"/>
                    </a:moveTo>
                    <a:cubicBezTo>
                      <a:pt x="1146" y="135"/>
                      <a:pt x="1146" y="135"/>
                      <a:pt x="1146" y="135"/>
                    </a:cubicBezTo>
                    <a:cubicBezTo>
                      <a:pt x="1159" y="135"/>
                      <a:pt x="1159" y="135"/>
                      <a:pt x="1159" y="135"/>
                    </a:cubicBezTo>
                    <a:cubicBezTo>
                      <a:pt x="1175" y="135"/>
                      <a:pt x="1181" y="146"/>
                      <a:pt x="1181" y="158"/>
                    </a:cubicBezTo>
                    <a:cubicBezTo>
                      <a:pt x="1181" y="170"/>
                      <a:pt x="1175" y="180"/>
                      <a:pt x="1159" y="180"/>
                    </a:cubicBezTo>
                    <a:lnTo>
                      <a:pt x="1146" y="180"/>
                    </a:lnTo>
                    <a:close/>
                    <a:moveTo>
                      <a:pt x="1394" y="242"/>
                    </a:moveTo>
                    <a:cubicBezTo>
                      <a:pt x="1380" y="242"/>
                      <a:pt x="1368" y="235"/>
                      <a:pt x="1363" y="231"/>
                    </a:cubicBezTo>
                    <a:cubicBezTo>
                      <a:pt x="1362" y="233"/>
                      <a:pt x="1359" y="238"/>
                      <a:pt x="1358" y="242"/>
                    </a:cubicBezTo>
                    <a:cubicBezTo>
                      <a:pt x="1351" y="242"/>
                      <a:pt x="1351" y="242"/>
                      <a:pt x="1351" y="242"/>
                    </a:cubicBezTo>
                    <a:cubicBezTo>
                      <a:pt x="1351" y="196"/>
                      <a:pt x="1351" y="196"/>
                      <a:pt x="1351" y="196"/>
                    </a:cubicBezTo>
                    <a:cubicBezTo>
                      <a:pt x="1358" y="196"/>
                      <a:pt x="1358" y="196"/>
                      <a:pt x="1358" y="196"/>
                    </a:cubicBezTo>
                    <a:cubicBezTo>
                      <a:pt x="1361" y="218"/>
                      <a:pt x="1376" y="231"/>
                      <a:pt x="1396" y="231"/>
                    </a:cubicBezTo>
                    <a:cubicBezTo>
                      <a:pt x="1407" y="231"/>
                      <a:pt x="1416" y="225"/>
                      <a:pt x="1416" y="215"/>
                    </a:cubicBezTo>
                    <a:cubicBezTo>
                      <a:pt x="1416" y="206"/>
                      <a:pt x="1408" y="199"/>
                      <a:pt x="1394" y="193"/>
                    </a:cubicBezTo>
                    <a:cubicBezTo>
                      <a:pt x="1375" y="184"/>
                      <a:pt x="1375" y="184"/>
                      <a:pt x="1375" y="184"/>
                    </a:cubicBezTo>
                    <a:cubicBezTo>
                      <a:pt x="1362" y="177"/>
                      <a:pt x="1351" y="166"/>
                      <a:pt x="1351" y="151"/>
                    </a:cubicBezTo>
                    <a:cubicBezTo>
                      <a:pt x="1351" y="135"/>
                      <a:pt x="1367" y="121"/>
                      <a:pt x="1388" y="121"/>
                    </a:cubicBezTo>
                    <a:cubicBezTo>
                      <a:pt x="1399" y="121"/>
                      <a:pt x="1408" y="125"/>
                      <a:pt x="1414" y="130"/>
                    </a:cubicBezTo>
                    <a:cubicBezTo>
                      <a:pt x="1416" y="129"/>
                      <a:pt x="1417" y="125"/>
                      <a:pt x="1418" y="121"/>
                    </a:cubicBezTo>
                    <a:cubicBezTo>
                      <a:pt x="1425" y="121"/>
                      <a:pt x="1425" y="121"/>
                      <a:pt x="1425" y="121"/>
                    </a:cubicBezTo>
                    <a:cubicBezTo>
                      <a:pt x="1425" y="161"/>
                      <a:pt x="1425" y="161"/>
                      <a:pt x="1425" y="161"/>
                    </a:cubicBezTo>
                    <a:cubicBezTo>
                      <a:pt x="1418" y="161"/>
                      <a:pt x="1418" y="161"/>
                      <a:pt x="1418" y="161"/>
                    </a:cubicBezTo>
                    <a:cubicBezTo>
                      <a:pt x="1415" y="145"/>
                      <a:pt x="1407" y="132"/>
                      <a:pt x="1389" y="132"/>
                    </a:cubicBezTo>
                    <a:cubicBezTo>
                      <a:pt x="1379" y="132"/>
                      <a:pt x="1370" y="137"/>
                      <a:pt x="1370" y="146"/>
                    </a:cubicBezTo>
                    <a:cubicBezTo>
                      <a:pt x="1370" y="154"/>
                      <a:pt x="1377" y="159"/>
                      <a:pt x="1394" y="167"/>
                    </a:cubicBezTo>
                    <a:cubicBezTo>
                      <a:pt x="1412" y="176"/>
                      <a:pt x="1412" y="176"/>
                      <a:pt x="1412" y="176"/>
                    </a:cubicBezTo>
                    <a:cubicBezTo>
                      <a:pt x="1429" y="184"/>
                      <a:pt x="1435" y="196"/>
                      <a:pt x="1435" y="206"/>
                    </a:cubicBezTo>
                    <a:cubicBezTo>
                      <a:pt x="1435" y="228"/>
                      <a:pt x="1416" y="242"/>
                      <a:pt x="1394" y="242"/>
                    </a:cubicBezTo>
                    <a:close/>
                    <a:moveTo>
                      <a:pt x="1498" y="242"/>
                    </a:moveTo>
                    <a:cubicBezTo>
                      <a:pt x="1484" y="242"/>
                      <a:pt x="1473" y="235"/>
                      <a:pt x="1468" y="231"/>
                    </a:cubicBezTo>
                    <a:cubicBezTo>
                      <a:pt x="1466" y="233"/>
                      <a:pt x="1463" y="238"/>
                      <a:pt x="1462" y="242"/>
                    </a:cubicBezTo>
                    <a:cubicBezTo>
                      <a:pt x="1456" y="242"/>
                      <a:pt x="1456" y="242"/>
                      <a:pt x="1456" y="242"/>
                    </a:cubicBezTo>
                    <a:cubicBezTo>
                      <a:pt x="1456" y="196"/>
                      <a:pt x="1456" y="196"/>
                      <a:pt x="1456" y="196"/>
                    </a:cubicBezTo>
                    <a:cubicBezTo>
                      <a:pt x="1462" y="196"/>
                      <a:pt x="1462" y="196"/>
                      <a:pt x="1462" y="196"/>
                    </a:cubicBezTo>
                    <a:cubicBezTo>
                      <a:pt x="1465" y="218"/>
                      <a:pt x="1481" y="231"/>
                      <a:pt x="1501" y="231"/>
                    </a:cubicBezTo>
                    <a:cubicBezTo>
                      <a:pt x="1512" y="231"/>
                      <a:pt x="1520" y="225"/>
                      <a:pt x="1520" y="215"/>
                    </a:cubicBezTo>
                    <a:cubicBezTo>
                      <a:pt x="1520" y="206"/>
                      <a:pt x="1513" y="199"/>
                      <a:pt x="1499" y="193"/>
                    </a:cubicBezTo>
                    <a:cubicBezTo>
                      <a:pt x="1479" y="184"/>
                      <a:pt x="1479" y="184"/>
                      <a:pt x="1479" y="184"/>
                    </a:cubicBezTo>
                    <a:cubicBezTo>
                      <a:pt x="1466" y="177"/>
                      <a:pt x="1456" y="166"/>
                      <a:pt x="1456" y="151"/>
                    </a:cubicBezTo>
                    <a:cubicBezTo>
                      <a:pt x="1456" y="135"/>
                      <a:pt x="1471" y="121"/>
                      <a:pt x="1492" y="121"/>
                    </a:cubicBezTo>
                    <a:cubicBezTo>
                      <a:pt x="1503" y="121"/>
                      <a:pt x="1513" y="125"/>
                      <a:pt x="1518" y="130"/>
                    </a:cubicBezTo>
                    <a:cubicBezTo>
                      <a:pt x="1520" y="129"/>
                      <a:pt x="1522" y="125"/>
                      <a:pt x="1523" y="121"/>
                    </a:cubicBezTo>
                    <a:cubicBezTo>
                      <a:pt x="1529" y="121"/>
                      <a:pt x="1529" y="121"/>
                      <a:pt x="1529" y="121"/>
                    </a:cubicBezTo>
                    <a:cubicBezTo>
                      <a:pt x="1529" y="161"/>
                      <a:pt x="1529" y="161"/>
                      <a:pt x="1529" y="161"/>
                    </a:cubicBezTo>
                    <a:cubicBezTo>
                      <a:pt x="1522" y="161"/>
                      <a:pt x="1522" y="161"/>
                      <a:pt x="1522" y="161"/>
                    </a:cubicBezTo>
                    <a:cubicBezTo>
                      <a:pt x="1520" y="145"/>
                      <a:pt x="1511" y="132"/>
                      <a:pt x="1493" y="132"/>
                    </a:cubicBezTo>
                    <a:cubicBezTo>
                      <a:pt x="1483" y="132"/>
                      <a:pt x="1475" y="137"/>
                      <a:pt x="1475" y="146"/>
                    </a:cubicBezTo>
                    <a:cubicBezTo>
                      <a:pt x="1475" y="154"/>
                      <a:pt x="1482" y="159"/>
                      <a:pt x="1498" y="167"/>
                    </a:cubicBezTo>
                    <a:cubicBezTo>
                      <a:pt x="1517" y="176"/>
                      <a:pt x="1517" y="176"/>
                      <a:pt x="1517" y="176"/>
                    </a:cubicBezTo>
                    <a:cubicBezTo>
                      <a:pt x="1533" y="184"/>
                      <a:pt x="1539" y="196"/>
                      <a:pt x="1539" y="206"/>
                    </a:cubicBezTo>
                    <a:cubicBezTo>
                      <a:pt x="1539" y="228"/>
                      <a:pt x="1521" y="242"/>
                      <a:pt x="1498" y="2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pic>
            <p:nvPicPr>
              <p:cNvPr id="1031" name="Picture 7" descr="http://yuaner.tw/slide-make-a-website/images/drupal_logo.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102244" y="2616013"/>
                <a:ext cx="372832" cy="45187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www.openshift.com/images/logos/openshift_enterprise_gray.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952487" y="2688400"/>
                <a:ext cx="1135541" cy="28856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altoros.com/blog/wp-content/uploads/2015/06/CloudFoundry-logo-300x300-300x300.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565439" y="2550013"/>
                <a:ext cx="565341" cy="56534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836994034"/>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800" fill="hold"/>
                                        <p:tgtEl>
                                          <p:spTgt spid="29"/>
                                        </p:tgtEl>
                                        <p:attrNameLst>
                                          <p:attrName>ppt_x</p:attrName>
                                        </p:attrNameLst>
                                      </p:cBhvr>
                                      <p:tavLst>
                                        <p:tav tm="0">
                                          <p:val>
                                            <p:strVal val="1+#ppt_w/2"/>
                                          </p:val>
                                        </p:tav>
                                        <p:tav tm="100000">
                                          <p:val>
                                            <p:strVal val="#ppt_x"/>
                                          </p:val>
                                        </p:tav>
                                      </p:tavLst>
                                    </p:anim>
                                    <p:anim calcmode="lin" valueType="num">
                                      <p:cBhvr additive="base">
                                        <p:cTn id="8" dur="8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a:off x="1" y="487"/>
            <a:ext cx="12192000" cy="155679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5" name="Group 34"/>
          <p:cNvGrpSpPr/>
          <p:nvPr/>
        </p:nvGrpSpPr>
        <p:grpSpPr>
          <a:xfrm>
            <a:off x="11111871" y="469293"/>
            <a:ext cx="644101" cy="644101"/>
            <a:chOff x="457580" y="4622691"/>
            <a:chExt cx="657017" cy="657017"/>
          </a:xfrm>
        </p:grpSpPr>
        <p:sp>
          <p:nvSpPr>
            <p:cNvPr id="36" name="Oval 35"/>
            <p:cNvSpPr/>
            <p:nvPr/>
          </p:nvSpPr>
          <p:spPr bwMode="auto">
            <a:xfrm>
              <a:off x="457580" y="4622691"/>
              <a:ext cx="657017" cy="657017"/>
            </a:xfrm>
            <a:prstGeom prst="ellipse">
              <a:avLst/>
            </a:prstGeom>
            <a:solidFill>
              <a:srgbClr val="D83B0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6" name="Title 5"/>
          <p:cNvSpPr>
            <a:spLocks noGrp="1"/>
          </p:cNvSpPr>
          <p:nvPr>
            <p:ph type="title"/>
          </p:nvPr>
        </p:nvSpPr>
        <p:spPr/>
        <p:txBody>
          <a:bodyPr/>
          <a:lstStyle/>
          <a:p>
            <a:pPr lvl="0">
              <a:defRPr/>
            </a:pPr>
            <a:r>
              <a:rPr lang="en-US" dirty="0">
                <a:gradFill>
                  <a:gsLst>
                    <a:gs pos="1250">
                      <a:schemeClr val="bg1"/>
                    </a:gs>
                    <a:gs pos="100000">
                      <a:schemeClr val="bg1"/>
                    </a:gs>
                  </a:gsLst>
                  <a:lin ang="5400000" scaled="0"/>
                </a:gradFill>
              </a:rPr>
              <a:t>Extend on-premises data and apps</a:t>
            </a:r>
          </a:p>
        </p:txBody>
      </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251854" y="1736616"/>
            <a:ext cx="11504118" cy="4956056"/>
            <a:chOff x="228600" y="1546209"/>
            <a:chExt cx="11734800" cy="5013960"/>
          </a:xfrm>
          <a:solidFill>
            <a:schemeClr val="tx1">
              <a:lumMod val="20000"/>
              <a:lumOff val="80000"/>
            </a:schemeClr>
          </a:solidFill>
        </p:grpSpPr>
        <p:sp>
          <p:nvSpPr>
            <p:cNvPr id="19" name="Rectangle 18"/>
            <p:cNvSpPr/>
            <p:nvPr/>
          </p:nvSpPr>
          <p:spPr bwMode="auto">
            <a:xfrm>
              <a:off x="3985960" y="1546209"/>
              <a:ext cx="7977440"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79285" rIns="358570" bIns="143428" numCol="1" spcCol="0" rtlCol="0" fromWordArt="0" anchor="t" anchorCtr="0" forceAA="0" compatLnSpc="1">
              <a:prstTxWarp prst="textNoShape">
                <a:avLst/>
              </a:prstTxWarp>
              <a:noAutofit/>
            </a:bodyPr>
            <a:lstStyle/>
            <a:p>
              <a:pPr algn="ct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Seamless &amp; secure across:</a:t>
              </a:r>
            </a:p>
          </p:txBody>
        </p:sp>
        <p:sp>
          <p:nvSpPr>
            <p:cNvPr id="20" name="Rectangle 19"/>
            <p:cNvSpPr/>
            <p:nvPr/>
          </p:nvSpPr>
          <p:spPr bwMode="auto">
            <a:xfrm>
              <a:off x="228600" y="1546209"/>
              <a:ext cx="3597638"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Hybrid Use Cases</a:t>
              </a:r>
            </a:p>
          </p:txBody>
        </p:sp>
        <p:sp>
          <p:nvSpPr>
            <p:cNvPr id="21" name="TextBox 20"/>
            <p:cNvSpPr txBox="1"/>
            <p:nvPr/>
          </p:nvSpPr>
          <p:spPr>
            <a:xfrm>
              <a:off x="471349" y="2416622"/>
              <a:ext cx="1695632" cy="38247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34464" rIns="89642" bIns="89642"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1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2941"/>
                </a:spcAft>
              </a:pPr>
              <a:r>
                <a:rPr lang="en-US" sz="1961" dirty="0">
                  <a:solidFill>
                    <a:schemeClr val="tx1"/>
                  </a:solidFill>
                  <a:latin typeface="+mj-lt"/>
                </a:rPr>
                <a:t>Application Availability</a:t>
              </a:r>
            </a:p>
            <a:p>
              <a:pPr>
                <a:spcAft>
                  <a:spcPts val="2941"/>
                </a:spcAft>
              </a:pPr>
              <a:r>
                <a:rPr lang="en-US" sz="1961" dirty="0">
                  <a:solidFill>
                    <a:schemeClr val="tx1"/>
                  </a:solidFill>
                  <a:latin typeface="+mj-lt"/>
                </a:rPr>
                <a:t>Bottomless Storage</a:t>
              </a:r>
            </a:p>
            <a:p>
              <a:pPr>
                <a:spcAft>
                  <a:spcPts val="2941"/>
                </a:spcAft>
              </a:pPr>
              <a:r>
                <a:rPr lang="en-US" sz="1961" dirty="0">
                  <a:solidFill>
                    <a:schemeClr val="tx1"/>
                  </a:solidFill>
                  <a:latin typeface="+mj-lt"/>
                </a:rPr>
                <a:t>Identity Management</a:t>
              </a:r>
            </a:p>
            <a:p>
              <a:pPr>
                <a:spcAft>
                  <a:spcPts val="2941"/>
                </a:spcAft>
              </a:pPr>
              <a:r>
                <a:rPr lang="en-US" sz="1961" dirty="0">
                  <a:solidFill>
                    <a:schemeClr val="tx1"/>
                  </a:solidFill>
                  <a:latin typeface="+mj-lt"/>
                </a:rPr>
                <a:t>Full hybrid applications</a:t>
              </a:r>
            </a:p>
          </p:txBody>
        </p:sp>
      </p:grpSp>
      <p:grpSp>
        <p:nvGrpSpPr>
          <p:cNvPr id="43" name="Group 42"/>
          <p:cNvGrpSpPr/>
          <p:nvPr/>
        </p:nvGrpSpPr>
        <p:grpSpPr>
          <a:xfrm>
            <a:off x="2078209" y="2848621"/>
            <a:ext cx="1491419" cy="3268793"/>
            <a:chOff x="2694060" y="2236771"/>
            <a:chExt cx="1765330" cy="3869131"/>
          </a:xfrm>
          <a:solidFill>
            <a:schemeClr val="tx1"/>
          </a:solidFill>
        </p:grpSpPr>
        <p:grpSp>
          <p:nvGrpSpPr>
            <p:cNvPr id="44" name="Group 43"/>
            <p:cNvGrpSpPr/>
            <p:nvPr/>
          </p:nvGrpSpPr>
          <p:grpSpPr>
            <a:xfrm>
              <a:off x="2694060" y="2236771"/>
              <a:ext cx="1438568" cy="3869131"/>
              <a:chOff x="1562842" y="1917599"/>
              <a:chExt cx="1197872" cy="3221762"/>
            </a:xfrm>
            <a:grpFill/>
          </p:grpSpPr>
          <p:grpSp>
            <p:nvGrpSpPr>
              <p:cNvPr id="46" name="Group 45"/>
              <p:cNvGrpSpPr/>
              <p:nvPr/>
            </p:nvGrpSpPr>
            <p:grpSpPr>
              <a:xfrm>
                <a:off x="1673173" y="3734422"/>
                <a:ext cx="1087541" cy="1404939"/>
                <a:chOff x="5426075" y="3095625"/>
                <a:chExt cx="1811338" cy="2339976"/>
              </a:xfrm>
              <a:grpFill/>
            </p:grpSpPr>
            <p:sp>
              <p:nvSpPr>
                <p:cNvPr id="54" name="Freeform 5"/>
                <p:cNvSpPr>
                  <a:spLocks/>
                </p:cNvSpPr>
                <p:nvPr/>
              </p:nvSpPr>
              <p:spPr bwMode="auto">
                <a:xfrm>
                  <a:off x="6376988" y="4094163"/>
                  <a:ext cx="582613" cy="1003300"/>
                </a:xfrm>
                <a:custGeom>
                  <a:avLst/>
                  <a:gdLst>
                    <a:gd name="T0" fmla="*/ 3 w 367"/>
                    <a:gd name="T1" fmla="*/ 211 h 632"/>
                    <a:gd name="T2" fmla="*/ 367 w 367"/>
                    <a:gd name="T3" fmla="*/ 0 h 632"/>
                    <a:gd name="T4" fmla="*/ 364 w 367"/>
                    <a:gd name="T5" fmla="*/ 420 h 632"/>
                    <a:gd name="T6" fmla="*/ 0 w 367"/>
                    <a:gd name="T7" fmla="*/ 632 h 632"/>
                    <a:gd name="T8" fmla="*/ 3 w 367"/>
                    <a:gd name="T9" fmla="*/ 211 h 632"/>
                  </a:gdLst>
                  <a:ahLst/>
                  <a:cxnLst>
                    <a:cxn ang="0">
                      <a:pos x="T0" y="T1"/>
                    </a:cxn>
                    <a:cxn ang="0">
                      <a:pos x="T2" y="T3"/>
                    </a:cxn>
                    <a:cxn ang="0">
                      <a:pos x="T4" y="T5"/>
                    </a:cxn>
                    <a:cxn ang="0">
                      <a:pos x="T6" y="T7"/>
                    </a:cxn>
                    <a:cxn ang="0">
                      <a:pos x="T8" y="T9"/>
                    </a:cxn>
                  </a:cxnLst>
                  <a:rect l="0" t="0" r="r" b="b"/>
                  <a:pathLst>
                    <a:path w="367" h="632">
                      <a:moveTo>
                        <a:pt x="3" y="211"/>
                      </a:moveTo>
                      <a:lnTo>
                        <a:pt x="367" y="0"/>
                      </a:lnTo>
                      <a:lnTo>
                        <a:pt x="364" y="420"/>
                      </a:lnTo>
                      <a:lnTo>
                        <a:pt x="0" y="632"/>
                      </a:lnTo>
                      <a:lnTo>
                        <a:pt x="3"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mj-lt"/>
                  </a:endParaRPr>
                </a:p>
              </p:txBody>
            </p:sp>
            <p:sp>
              <p:nvSpPr>
                <p:cNvPr id="55" name="Freeform 6"/>
                <p:cNvSpPr>
                  <a:spLocks/>
                </p:cNvSpPr>
                <p:nvPr/>
              </p:nvSpPr>
              <p:spPr bwMode="auto">
                <a:xfrm>
                  <a:off x="5754688" y="3690938"/>
                  <a:ext cx="1158875" cy="671513"/>
                </a:xfrm>
                <a:custGeom>
                  <a:avLst/>
                  <a:gdLst>
                    <a:gd name="T0" fmla="*/ 0 w 730"/>
                    <a:gd name="T1" fmla="*/ 211 h 423"/>
                    <a:gd name="T2" fmla="*/ 364 w 730"/>
                    <a:gd name="T3" fmla="*/ 0 h 423"/>
                    <a:gd name="T4" fmla="*/ 730 w 730"/>
                    <a:gd name="T5" fmla="*/ 211 h 423"/>
                    <a:gd name="T6" fmla="*/ 366 w 730"/>
                    <a:gd name="T7" fmla="*/ 423 h 423"/>
                    <a:gd name="T8" fmla="*/ 0 w 730"/>
                    <a:gd name="T9" fmla="*/ 211 h 423"/>
                  </a:gdLst>
                  <a:ahLst/>
                  <a:cxnLst>
                    <a:cxn ang="0">
                      <a:pos x="T0" y="T1"/>
                    </a:cxn>
                    <a:cxn ang="0">
                      <a:pos x="T2" y="T3"/>
                    </a:cxn>
                    <a:cxn ang="0">
                      <a:pos x="T4" y="T5"/>
                    </a:cxn>
                    <a:cxn ang="0">
                      <a:pos x="T6" y="T7"/>
                    </a:cxn>
                    <a:cxn ang="0">
                      <a:pos x="T8" y="T9"/>
                    </a:cxn>
                  </a:cxnLst>
                  <a:rect l="0" t="0" r="r" b="b"/>
                  <a:pathLst>
                    <a:path w="730" h="423">
                      <a:moveTo>
                        <a:pt x="0" y="211"/>
                      </a:moveTo>
                      <a:lnTo>
                        <a:pt x="364" y="0"/>
                      </a:lnTo>
                      <a:lnTo>
                        <a:pt x="730" y="211"/>
                      </a:lnTo>
                      <a:lnTo>
                        <a:pt x="366" y="423"/>
                      </a:lnTo>
                      <a:lnTo>
                        <a:pt x="0"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mj-lt"/>
                  </a:endParaRPr>
                </a:p>
              </p:txBody>
            </p:sp>
            <p:sp>
              <p:nvSpPr>
                <p:cNvPr id="56" name="Freeform 7"/>
                <p:cNvSpPr>
                  <a:spLocks/>
                </p:cNvSpPr>
                <p:nvPr/>
              </p:nvSpPr>
              <p:spPr bwMode="auto">
                <a:xfrm>
                  <a:off x="5710238" y="4094163"/>
                  <a:ext cx="581025" cy="1003300"/>
                </a:xfrm>
                <a:custGeom>
                  <a:avLst/>
                  <a:gdLst>
                    <a:gd name="T0" fmla="*/ 366 w 366"/>
                    <a:gd name="T1" fmla="*/ 211 h 632"/>
                    <a:gd name="T2" fmla="*/ 363 w 366"/>
                    <a:gd name="T3" fmla="*/ 632 h 632"/>
                    <a:gd name="T4" fmla="*/ 0 w 366"/>
                    <a:gd name="T5" fmla="*/ 420 h 632"/>
                    <a:gd name="T6" fmla="*/ 0 w 366"/>
                    <a:gd name="T7" fmla="*/ 0 h 632"/>
                    <a:gd name="T8" fmla="*/ 366 w 366"/>
                    <a:gd name="T9" fmla="*/ 211 h 632"/>
                  </a:gdLst>
                  <a:ahLst/>
                  <a:cxnLst>
                    <a:cxn ang="0">
                      <a:pos x="T0" y="T1"/>
                    </a:cxn>
                    <a:cxn ang="0">
                      <a:pos x="T2" y="T3"/>
                    </a:cxn>
                    <a:cxn ang="0">
                      <a:pos x="T4" y="T5"/>
                    </a:cxn>
                    <a:cxn ang="0">
                      <a:pos x="T6" y="T7"/>
                    </a:cxn>
                    <a:cxn ang="0">
                      <a:pos x="T8" y="T9"/>
                    </a:cxn>
                  </a:cxnLst>
                  <a:rect l="0" t="0" r="r" b="b"/>
                  <a:pathLst>
                    <a:path w="366" h="632">
                      <a:moveTo>
                        <a:pt x="366" y="211"/>
                      </a:moveTo>
                      <a:lnTo>
                        <a:pt x="363" y="632"/>
                      </a:lnTo>
                      <a:lnTo>
                        <a:pt x="0" y="420"/>
                      </a:lnTo>
                      <a:lnTo>
                        <a:pt x="0" y="0"/>
                      </a:lnTo>
                      <a:lnTo>
                        <a:pt x="366"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mj-lt"/>
                  </a:endParaRPr>
                </a:p>
              </p:txBody>
            </p:sp>
            <p:sp>
              <p:nvSpPr>
                <p:cNvPr id="57" name="Freeform 8"/>
                <p:cNvSpPr>
                  <a:spLocks noEditPoints="1"/>
                </p:cNvSpPr>
                <p:nvPr/>
              </p:nvSpPr>
              <p:spPr bwMode="auto">
                <a:xfrm>
                  <a:off x="5611813" y="3095625"/>
                  <a:ext cx="463550" cy="595313"/>
                </a:xfrm>
                <a:custGeom>
                  <a:avLst/>
                  <a:gdLst>
                    <a:gd name="T0" fmla="*/ 110 w 123"/>
                    <a:gd name="T1" fmla="*/ 75 h 158"/>
                    <a:gd name="T2" fmla="*/ 110 w 123"/>
                    <a:gd name="T3" fmla="*/ 49 h 158"/>
                    <a:gd name="T4" fmla="*/ 61 w 123"/>
                    <a:gd name="T5" fmla="*/ 0 h 158"/>
                    <a:gd name="T6" fmla="*/ 13 w 123"/>
                    <a:gd name="T7" fmla="*/ 49 h 158"/>
                    <a:gd name="T8" fmla="*/ 13 w 123"/>
                    <a:gd name="T9" fmla="*/ 75 h 158"/>
                    <a:gd name="T10" fmla="*/ 0 w 123"/>
                    <a:gd name="T11" fmla="*/ 75 h 158"/>
                    <a:gd name="T12" fmla="*/ 0 w 123"/>
                    <a:gd name="T13" fmla="*/ 158 h 158"/>
                    <a:gd name="T14" fmla="*/ 123 w 123"/>
                    <a:gd name="T15" fmla="*/ 158 h 158"/>
                    <a:gd name="T16" fmla="*/ 123 w 123"/>
                    <a:gd name="T17" fmla="*/ 75 h 158"/>
                    <a:gd name="T18" fmla="*/ 110 w 123"/>
                    <a:gd name="T19" fmla="*/ 75 h 158"/>
                    <a:gd name="T20" fmla="*/ 89 w 123"/>
                    <a:gd name="T21" fmla="*/ 75 h 158"/>
                    <a:gd name="T22" fmla="*/ 33 w 123"/>
                    <a:gd name="T23" fmla="*/ 75 h 158"/>
                    <a:gd name="T24" fmla="*/ 33 w 123"/>
                    <a:gd name="T25" fmla="*/ 49 h 158"/>
                    <a:gd name="T26" fmla="*/ 61 w 123"/>
                    <a:gd name="T27" fmla="*/ 21 h 158"/>
                    <a:gd name="T28" fmla="*/ 89 w 123"/>
                    <a:gd name="T29" fmla="*/ 49 h 158"/>
                    <a:gd name="T30" fmla="*/ 89 w 123"/>
                    <a:gd name="T31" fmla="*/ 7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58">
                      <a:moveTo>
                        <a:pt x="110" y="75"/>
                      </a:moveTo>
                      <a:cubicBezTo>
                        <a:pt x="110" y="49"/>
                        <a:pt x="110" y="49"/>
                        <a:pt x="110" y="49"/>
                      </a:cubicBezTo>
                      <a:cubicBezTo>
                        <a:pt x="110" y="22"/>
                        <a:pt x="88" y="0"/>
                        <a:pt x="61" y="0"/>
                      </a:cubicBezTo>
                      <a:cubicBezTo>
                        <a:pt x="34" y="0"/>
                        <a:pt x="13" y="22"/>
                        <a:pt x="13" y="49"/>
                      </a:cubicBezTo>
                      <a:cubicBezTo>
                        <a:pt x="13" y="75"/>
                        <a:pt x="13" y="75"/>
                        <a:pt x="13" y="75"/>
                      </a:cubicBezTo>
                      <a:cubicBezTo>
                        <a:pt x="0" y="75"/>
                        <a:pt x="0" y="75"/>
                        <a:pt x="0" y="75"/>
                      </a:cubicBezTo>
                      <a:cubicBezTo>
                        <a:pt x="0" y="158"/>
                        <a:pt x="0" y="158"/>
                        <a:pt x="0" y="158"/>
                      </a:cubicBezTo>
                      <a:cubicBezTo>
                        <a:pt x="123" y="158"/>
                        <a:pt x="123" y="158"/>
                        <a:pt x="123" y="158"/>
                      </a:cubicBezTo>
                      <a:cubicBezTo>
                        <a:pt x="123" y="75"/>
                        <a:pt x="123" y="75"/>
                        <a:pt x="123" y="75"/>
                      </a:cubicBezTo>
                      <a:lnTo>
                        <a:pt x="110" y="75"/>
                      </a:lnTo>
                      <a:close/>
                      <a:moveTo>
                        <a:pt x="89" y="75"/>
                      </a:moveTo>
                      <a:cubicBezTo>
                        <a:pt x="33" y="75"/>
                        <a:pt x="33" y="75"/>
                        <a:pt x="33" y="75"/>
                      </a:cubicBezTo>
                      <a:cubicBezTo>
                        <a:pt x="33" y="49"/>
                        <a:pt x="33" y="49"/>
                        <a:pt x="33" y="49"/>
                      </a:cubicBezTo>
                      <a:cubicBezTo>
                        <a:pt x="33" y="33"/>
                        <a:pt x="46" y="21"/>
                        <a:pt x="61" y="21"/>
                      </a:cubicBezTo>
                      <a:cubicBezTo>
                        <a:pt x="77" y="21"/>
                        <a:pt x="89" y="33"/>
                        <a:pt x="89" y="49"/>
                      </a:cubicBezTo>
                      <a:lnTo>
                        <a:pt x="8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mj-lt"/>
                  </a:endParaRPr>
                </a:p>
              </p:txBody>
            </p:sp>
            <p:sp>
              <p:nvSpPr>
                <p:cNvPr id="58" name="Freeform 9"/>
                <p:cNvSpPr>
                  <a:spLocks/>
                </p:cNvSpPr>
                <p:nvPr/>
              </p:nvSpPr>
              <p:spPr bwMode="auto">
                <a:xfrm>
                  <a:off x="5426075" y="3351213"/>
                  <a:ext cx="1811338" cy="2084388"/>
                </a:xfrm>
                <a:custGeom>
                  <a:avLst/>
                  <a:gdLst>
                    <a:gd name="T0" fmla="*/ 571 w 1141"/>
                    <a:gd name="T1" fmla="*/ 0 h 1313"/>
                    <a:gd name="T2" fmla="*/ 490 w 1141"/>
                    <a:gd name="T3" fmla="*/ 45 h 1313"/>
                    <a:gd name="T4" fmla="*/ 552 w 1141"/>
                    <a:gd name="T5" fmla="*/ 81 h 1313"/>
                    <a:gd name="T6" fmla="*/ 490 w 1141"/>
                    <a:gd name="T7" fmla="*/ 45 h 1313"/>
                    <a:gd name="T8" fmla="*/ 485 w 1141"/>
                    <a:gd name="T9" fmla="*/ 50 h 1313"/>
                    <a:gd name="T10" fmla="*/ 545 w 1141"/>
                    <a:gd name="T11" fmla="*/ 83 h 1313"/>
                    <a:gd name="T12" fmla="*/ 571 w 1141"/>
                    <a:gd name="T13" fmla="*/ 69 h 1313"/>
                    <a:gd name="T14" fmla="*/ 1082 w 1141"/>
                    <a:gd name="T15" fmla="*/ 363 h 1313"/>
                    <a:gd name="T16" fmla="*/ 1080 w 1141"/>
                    <a:gd name="T17" fmla="*/ 950 h 1313"/>
                    <a:gd name="T18" fmla="*/ 573 w 1141"/>
                    <a:gd name="T19" fmla="*/ 1245 h 1313"/>
                    <a:gd name="T20" fmla="*/ 62 w 1141"/>
                    <a:gd name="T21" fmla="*/ 950 h 1313"/>
                    <a:gd name="T22" fmla="*/ 62 w 1141"/>
                    <a:gd name="T23" fmla="*/ 363 h 1313"/>
                    <a:gd name="T24" fmla="*/ 131 w 1141"/>
                    <a:gd name="T25" fmla="*/ 325 h 1313"/>
                    <a:gd name="T26" fmla="*/ 69 w 1141"/>
                    <a:gd name="T27" fmla="*/ 290 h 1313"/>
                    <a:gd name="T28" fmla="*/ 3 w 1141"/>
                    <a:gd name="T29" fmla="*/ 330 h 1313"/>
                    <a:gd name="T30" fmla="*/ 0 w 1141"/>
                    <a:gd name="T31" fmla="*/ 986 h 1313"/>
                    <a:gd name="T32" fmla="*/ 573 w 1141"/>
                    <a:gd name="T33" fmla="*/ 1313 h 1313"/>
                    <a:gd name="T34" fmla="*/ 1139 w 1141"/>
                    <a:gd name="T35" fmla="*/ 986 h 1313"/>
                    <a:gd name="T36" fmla="*/ 1141 w 1141"/>
                    <a:gd name="T37" fmla="*/ 330 h 1313"/>
                    <a:gd name="T38" fmla="*/ 571 w 1141"/>
                    <a:gd name="T39"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1" h="1313">
                      <a:moveTo>
                        <a:pt x="571" y="0"/>
                      </a:moveTo>
                      <a:lnTo>
                        <a:pt x="490" y="45"/>
                      </a:lnTo>
                      <a:lnTo>
                        <a:pt x="552" y="81"/>
                      </a:lnTo>
                      <a:lnTo>
                        <a:pt x="490" y="45"/>
                      </a:lnTo>
                      <a:lnTo>
                        <a:pt x="485" y="50"/>
                      </a:lnTo>
                      <a:lnTo>
                        <a:pt x="545" y="83"/>
                      </a:lnTo>
                      <a:lnTo>
                        <a:pt x="571" y="69"/>
                      </a:lnTo>
                      <a:lnTo>
                        <a:pt x="1082" y="363"/>
                      </a:lnTo>
                      <a:lnTo>
                        <a:pt x="1080" y="950"/>
                      </a:lnTo>
                      <a:lnTo>
                        <a:pt x="573" y="1245"/>
                      </a:lnTo>
                      <a:lnTo>
                        <a:pt x="62" y="950"/>
                      </a:lnTo>
                      <a:lnTo>
                        <a:pt x="62" y="363"/>
                      </a:lnTo>
                      <a:lnTo>
                        <a:pt x="131" y="325"/>
                      </a:lnTo>
                      <a:lnTo>
                        <a:pt x="69" y="290"/>
                      </a:lnTo>
                      <a:lnTo>
                        <a:pt x="3" y="330"/>
                      </a:lnTo>
                      <a:lnTo>
                        <a:pt x="0" y="986"/>
                      </a:lnTo>
                      <a:lnTo>
                        <a:pt x="573" y="1313"/>
                      </a:lnTo>
                      <a:lnTo>
                        <a:pt x="1139" y="986"/>
                      </a:lnTo>
                      <a:lnTo>
                        <a:pt x="1141" y="330"/>
                      </a:lnTo>
                      <a:lnTo>
                        <a:pt x="5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mj-lt"/>
                  </a:endParaRPr>
                </a:p>
              </p:txBody>
            </p:sp>
          </p:grpSp>
          <p:grpSp>
            <p:nvGrpSpPr>
              <p:cNvPr id="47" name="Group 46"/>
              <p:cNvGrpSpPr/>
              <p:nvPr/>
            </p:nvGrpSpPr>
            <p:grpSpPr>
              <a:xfrm>
                <a:off x="1562842" y="1917599"/>
                <a:ext cx="1043833" cy="1245529"/>
                <a:chOff x="1193801" y="2890838"/>
                <a:chExt cx="2062163" cy="2460625"/>
              </a:xfrm>
              <a:grpFill/>
            </p:grpSpPr>
            <p:sp>
              <p:nvSpPr>
                <p:cNvPr id="50" name="Freeform 13"/>
                <p:cNvSpPr>
                  <a:spLocks/>
                </p:cNvSpPr>
                <p:nvPr/>
              </p:nvSpPr>
              <p:spPr bwMode="auto">
                <a:xfrm>
                  <a:off x="2543176" y="4119563"/>
                  <a:ext cx="712788" cy="1231900"/>
                </a:xfrm>
                <a:custGeom>
                  <a:avLst/>
                  <a:gdLst>
                    <a:gd name="T0" fmla="*/ 0 w 449"/>
                    <a:gd name="T1" fmla="*/ 261 h 776"/>
                    <a:gd name="T2" fmla="*/ 449 w 449"/>
                    <a:gd name="T3" fmla="*/ 0 h 776"/>
                    <a:gd name="T4" fmla="*/ 446 w 449"/>
                    <a:gd name="T5" fmla="*/ 517 h 776"/>
                    <a:gd name="T6" fmla="*/ 0 w 449"/>
                    <a:gd name="T7" fmla="*/ 776 h 776"/>
                    <a:gd name="T8" fmla="*/ 0 w 449"/>
                    <a:gd name="T9" fmla="*/ 261 h 776"/>
                  </a:gdLst>
                  <a:ahLst/>
                  <a:cxnLst>
                    <a:cxn ang="0">
                      <a:pos x="T0" y="T1"/>
                    </a:cxn>
                    <a:cxn ang="0">
                      <a:pos x="T2" y="T3"/>
                    </a:cxn>
                    <a:cxn ang="0">
                      <a:pos x="T4" y="T5"/>
                    </a:cxn>
                    <a:cxn ang="0">
                      <a:pos x="T6" y="T7"/>
                    </a:cxn>
                    <a:cxn ang="0">
                      <a:pos x="T8" y="T9"/>
                    </a:cxn>
                  </a:cxnLst>
                  <a:rect l="0" t="0" r="r" b="b"/>
                  <a:pathLst>
                    <a:path w="449" h="776">
                      <a:moveTo>
                        <a:pt x="0" y="261"/>
                      </a:moveTo>
                      <a:lnTo>
                        <a:pt x="449" y="0"/>
                      </a:lnTo>
                      <a:lnTo>
                        <a:pt x="446" y="517"/>
                      </a:lnTo>
                      <a:lnTo>
                        <a:pt x="0" y="776"/>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mj-lt"/>
                  </a:endParaRPr>
                </a:p>
              </p:txBody>
            </p:sp>
            <p:sp>
              <p:nvSpPr>
                <p:cNvPr id="51" name="Freeform 14"/>
                <p:cNvSpPr>
                  <a:spLocks/>
                </p:cNvSpPr>
                <p:nvPr/>
              </p:nvSpPr>
              <p:spPr bwMode="auto">
                <a:xfrm>
                  <a:off x="1773238" y="3625851"/>
                  <a:ext cx="1425575" cy="820738"/>
                </a:xfrm>
                <a:custGeom>
                  <a:avLst/>
                  <a:gdLst>
                    <a:gd name="T0" fmla="*/ 0 w 898"/>
                    <a:gd name="T1" fmla="*/ 259 h 517"/>
                    <a:gd name="T2" fmla="*/ 447 w 898"/>
                    <a:gd name="T3" fmla="*/ 0 h 517"/>
                    <a:gd name="T4" fmla="*/ 898 w 898"/>
                    <a:gd name="T5" fmla="*/ 259 h 517"/>
                    <a:gd name="T6" fmla="*/ 449 w 898"/>
                    <a:gd name="T7" fmla="*/ 517 h 517"/>
                    <a:gd name="T8" fmla="*/ 0 w 898"/>
                    <a:gd name="T9" fmla="*/ 259 h 517"/>
                  </a:gdLst>
                  <a:ahLst/>
                  <a:cxnLst>
                    <a:cxn ang="0">
                      <a:pos x="T0" y="T1"/>
                    </a:cxn>
                    <a:cxn ang="0">
                      <a:pos x="T2" y="T3"/>
                    </a:cxn>
                    <a:cxn ang="0">
                      <a:pos x="T4" y="T5"/>
                    </a:cxn>
                    <a:cxn ang="0">
                      <a:pos x="T6" y="T7"/>
                    </a:cxn>
                    <a:cxn ang="0">
                      <a:pos x="T8" y="T9"/>
                    </a:cxn>
                  </a:cxnLst>
                  <a:rect l="0" t="0" r="r" b="b"/>
                  <a:pathLst>
                    <a:path w="898" h="517">
                      <a:moveTo>
                        <a:pt x="0" y="259"/>
                      </a:moveTo>
                      <a:lnTo>
                        <a:pt x="447" y="0"/>
                      </a:lnTo>
                      <a:lnTo>
                        <a:pt x="898" y="259"/>
                      </a:lnTo>
                      <a:lnTo>
                        <a:pt x="449" y="517"/>
                      </a:lnTo>
                      <a:lnTo>
                        <a:pt x="0"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mj-lt"/>
                  </a:endParaRPr>
                </a:p>
              </p:txBody>
            </p:sp>
            <p:sp>
              <p:nvSpPr>
                <p:cNvPr id="52" name="Freeform 15"/>
                <p:cNvSpPr>
                  <a:spLocks/>
                </p:cNvSpPr>
                <p:nvPr/>
              </p:nvSpPr>
              <p:spPr bwMode="auto">
                <a:xfrm>
                  <a:off x="1712913" y="4119563"/>
                  <a:ext cx="720725" cy="1231900"/>
                </a:xfrm>
                <a:custGeom>
                  <a:avLst/>
                  <a:gdLst>
                    <a:gd name="T0" fmla="*/ 454 w 454"/>
                    <a:gd name="T1" fmla="*/ 261 h 776"/>
                    <a:gd name="T2" fmla="*/ 452 w 454"/>
                    <a:gd name="T3" fmla="*/ 776 h 776"/>
                    <a:gd name="T4" fmla="*/ 0 w 454"/>
                    <a:gd name="T5" fmla="*/ 517 h 776"/>
                    <a:gd name="T6" fmla="*/ 3 w 454"/>
                    <a:gd name="T7" fmla="*/ 0 h 776"/>
                    <a:gd name="T8" fmla="*/ 454 w 454"/>
                    <a:gd name="T9" fmla="*/ 261 h 776"/>
                  </a:gdLst>
                  <a:ahLst/>
                  <a:cxnLst>
                    <a:cxn ang="0">
                      <a:pos x="T0" y="T1"/>
                    </a:cxn>
                    <a:cxn ang="0">
                      <a:pos x="T2" y="T3"/>
                    </a:cxn>
                    <a:cxn ang="0">
                      <a:pos x="T4" y="T5"/>
                    </a:cxn>
                    <a:cxn ang="0">
                      <a:pos x="T6" y="T7"/>
                    </a:cxn>
                    <a:cxn ang="0">
                      <a:pos x="T8" y="T9"/>
                    </a:cxn>
                  </a:cxnLst>
                  <a:rect l="0" t="0" r="r" b="b"/>
                  <a:pathLst>
                    <a:path w="454" h="776">
                      <a:moveTo>
                        <a:pt x="454" y="261"/>
                      </a:moveTo>
                      <a:lnTo>
                        <a:pt x="452" y="776"/>
                      </a:lnTo>
                      <a:lnTo>
                        <a:pt x="0" y="517"/>
                      </a:lnTo>
                      <a:lnTo>
                        <a:pt x="3" y="0"/>
                      </a:lnTo>
                      <a:lnTo>
                        <a:pt x="454"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mj-lt"/>
                  </a:endParaRPr>
                </a:p>
              </p:txBody>
            </p:sp>
            <p:sp>
              <p:nvSpPr>
                <p:cNvPr id="53" name="Freeform 16"/>
                <p:cNvSpPr>
                  <a:spLocks noEditPoints="1"/>
                </p:cNvSpPr>
                <p:nvPr/>
              </p:nvSpPr>
              <p:spPr bwMode="auto">
                <a:xfrm>
                  <a:off x="1193801" y="2890838"/>
                  <a:ext cx="779463" cy="685800"/>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mj-lt"/>
                  </a:endParaRPr>
                </a:p>
              </p:txBody>
            </p:sp>
          </p:grpSp>
          <p:cxnSp>
            <p:nvCxnSpPr>
              <p:cNvPr id="48" name="Straight Connector 47"/>
              <p:cNvCxnSpPr/>
              <p:nvPr/>
            </p:nvCxnSpPr>
            <p:spPr>
              <a:xfrm>
                <a:off x="2575877" y="3121012"/>
                <a:ext cx="0" cy="82327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832927" y="3121012"/>
                <a:ext cx="0" cy="53244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Freeform 16"/>
            <p:cNvSpPr>
              <a:spLocks noEditPoints="1"/>
            </p:cNvSpPr>
            <p:nvPr/>
          </p:nvSpPr>
          <p:spPr bwMode="auto">
            <a:xfrm>
              <a:off x="3985559" y="4457305"/>
              <a:ext cx="473831" cy="416894"/>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mj-lt"/>
              </a:endParaRPr>
            </a:p>
          </p:txBody>
        </p:sp>
      </p:grpSp>
      <p:sp>
        <p:nvSpPr>
          <p:cNvPr id="60" name="Rectangle 59"/>
          <p:cNvSpPr/>
          <p:nvPr/>
        </p:nvSpPr>
        <p:spPr bwMode="auto">
          <a:xfrm>
            <a:off x="4293642" y="2502643"/>
            <a:ext cx="2693979" cy="8698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solidFill>
                  <a:schemeClr val="tx1"/>
                </a:solidFill>
                <a:latin typeface="+mj-lt"/>
                <a:ea typeface="Segoe UI" pitchFamily="34" charset="0"/>
                <a:cs typeface="Segoe UI" pitchFamily="34" charset="0"/>
              </a:rPr>
              <a:t>INFRASTRUCTURE</a:t>
            </a:r>
          </a:p>
        </p:txBody>
      </p:sp>
      <p:sp>
        <p:nvSpPr>
          <p:cNvPr id="61" name="Rectangle 60"/>
          <p:cNvSpPr/>
          <p:nvPr/>
        </p:nvSpPr>
        <p:spPr bwMode="auto">
          <a:xfrm>
            <a:off x="4293642" y="3440651"/>
            <a:ext cx="2693979" cy="8698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DATA</a:t>
            </a:r>
          </a:p>
        </p:txBody>
      </p:sp>
      <p:sp>
        <p:nvSpPr>
          <p:cNvPr id="62" name="Rectangle 61"/>
          <p:cNvSpPr/>
          <p:nvPr/>
        </p:nvSpPr>
        <p:spPr bwMode="auto">
          <a:xfrm>
            <a:off x="4293642" y="4378658"/>
            <a:ext cx="2693979"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USERS</a:t>
            </a:r>
          </a:p>
        </p:txBody>
      </p:sp>
      <p:sp>
        <p:nvSpPr>
          <p:cNvPr id="63" name="Rectangle 62"/>
          <p:cNvSpPr/>
          <p:nvPr/>
        </p:nvSpPr>
        <p:spPr bwMode="auto">
          <a:xfrm>
            <a:off x="4293642" y="4847663"/>
            <a:ext cx="2693979" cy="869814"/>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APPS</a:t>
            </a:r>
          </a:p>
        </p:txBody>
      </p:sp>
      <p:sp>
        <p:nvSpPr>
          <p:cNvPr id="64" name="Rectangle 63"/>
          <p:cNvSpPr/>
          <p:nvPr/>
        </p:nvSpPr>
        <p:spPr bwMode="auto">
          <a:xfrm>
            <a:off x="7067053" y="2967644"/>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Site Recovery</a:t>
            </a:r>
          </a:p>
        </p:txBody>
      </p:sp>
      <p:sp>
        <p:nvSpPr>
          <p:cNvPr id="65" name="Rectangle 64"/>
          <p:cNvSpPr/>
          <p:nvPr/>
        </p:nvSpPr>
        <p:spPr bwMode="auto">
          <a:xfrm>
            <a:off x="7067053" y="3440649"/>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StorSimple</a:t>
            </a:r>
          </a:p>
        </p:txBody>
      </p:sp>
      <p:sp>
        <p:nvSpPr>
          <p:cNvPr id="66" name="Rectangle 65"/>
          <p:cNvSpPr/>
          <p:nvPr/>
        </p:nvSpPr>
        <p:spPr bwMode="auto">
          <a:xfrm>
            <a:off x="7067053" y="3909654"/>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SQL Server Stretch DB</a:t>
            </a:r>
          </a:p>
        </p:txBody>
      </p:sp>
      <p:sp>
        <p:nvSpPr>
          <p:cNvPr id="67" name="Rectangle 66"/>
          <p:cNvSpPr/>
          <p:nvPr/>
        </p:nvSpPr>
        <p:spPr bwMode="auto">
          <a:xfrm>
            <a:off x="7067053" y="4378657"/>
            <a:ext cx="4365315"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Active Directory</a:t>
            </a:r>
          </a:p>
        </p:txBody>
      </p:sp>
      <p:sp>
        <p:nvSpPr>
          <p:cNvPr id="68" name="Rectangle 67"/>
          <p:cNvSpPr/>
          <p:nvPr/>
        </p:nvSpPr>
        <p:spPr bwMode="auto">
          <a:xfrm>
            <a:off x="7067053" y="4847662"/>
            <a:ext cx="4365315" cy="86981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588"/>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App Service</a:t>
            </a:r>
          </a:p>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Web | Mobile | Logic Apps | API Apps</a:t>
            </a:r>
          </a:p>
        </p:txBody>
      </p:sp>
      <p:sp>
        <p:nvSpPr>
          <p:cNvPr id="70" name="Rectangle 69"/>
          <p:cNvSpPr/>
          <p:nvPr/>
        </p:nvSpPr>
        <p:spPr bwMode="auto">
          <a:xfrm>
            <a:off x="7067052" y="2489587"/>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Backup</a:t>
            </a:r>
          </a:p>
        </p:txBody>
      </p:sp>
      <p:sp>
        <p:nvSpPr>
          <p:cNvPr id="71" name="Rectangle 70"/>
          <p:cNvSpPr/>
          <p:nvPr/>
        </p:nvSpPr>
        <p:spPr bwMode="auto">
          <a:xfrm>
            <a:off x="4293641" y="5807746"/>
            <a:ext cx="2693979"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MANAGEMENT</a:t>
            </a:r>
          </a:p>
        </p:txBody>
      </p:sp>
      <p:sp>
        <p:nvSpPr>
          <p:cNvPr id="72" name="Rectangle 71"/>
          <p:cNvSpPr/>
          <p:nvPr/>
        </p:nvSpPr>
        <p:spPr bwMode="auto">
          <a:xfrm>
            <a:off x="7067052" y="5816248"/>
            <a:ext cx="4365315"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Operations Management Suite</a:t>
            </a:r>
          </a:p>
        </p:txBody>
      </p:sp>
    </p:spTree>
    <p:extLst>
      <p:ext uri="{BB962C8B-B14F-4D97-AF65-F5344CB8AC3E}">
        <p14:creationId xmlns:p14="http://schemas.microsoft.com/office/powerpoint/2010/main" val="18545852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Oval 72"/>
          <p:cNvSpPr/>
          <p:nvPr/>
        </p:nvSpPr>
        <p:spPr bwMode="auto">
          <a:xfrm flipH="1">
            <a:off x="4220932" y="1706211"/>
            <a:ext cx="3783484" cy="3783484"/>
          </a:xfrm>
          <a:prstGeom prst="ellipse">
            <a:avLst/>
          </a:prstGeom>
          <a:noFill/>
          <a:ln w="285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usiness Trans large"/>
          <p:cNvSpPr txBox="1"/>
          <p:nvPr/>
        </p:nvSpPr>
        <p:spPr>
          <a:xfrm>
            <a:off x="4828275" y="3095049"/>
            <a:ext cx="2568798" cy="805377"/>
          </a:xfrm>
          <a:prstGeom prst="rect">
            <a:avLst/>
          </a:prstGeom>
          <a:noFill/>
          <a:ln w="25400">
            <a:noFill/>
            <a:miter lim="800000"/>
          </a:ln>
        </p:spPr>
        <p:txBody>
          <a:bodyPr wrap="square" lIns="0" tIns="0" rIns="0" bIns="0" rtlCol="0" anchor="ctr">
            <a:noAutofit/>
          </a:bodyPr>
          <a:lstStyle/>
          <a:p>
            <a:pPr algn="ctr" defTabSz="896214">
              <a:lnSpc>
                <a:spcPct val="90000"/>
              </a:lnSpc>
              <a:defRPr/>
            </a:pPr>
            <a:r>
              <a:rPr lang="en-US" sz="2745" kern="0" dirty="0">
                <a:ln w="3175">
                  <a:noFill/>
                </a:ln>
                <a:gradFill>
                  <a:gsLst>
                    <a:gs pos="7143">
                      <a:schemeClr val="tx1"/>
                    </a:gs>
                    <a:gs pos="20536">
                      <a:schemeClr val="tx1"/>
                    </a:gs>
                  </a:gsLst>
                  <a:lin ang="5400000" scaled="0"/>
                </a:gradFill>
                <a:latin typeface="Segoe UI Semilight" panose="020B0402040204020203" pitchFamily="34" charset="0"/>
                <a:cs typeface="Segoe UI Semilight" panose="020B0402040204020203" pitchFamily="34" charset="0"/>
              </a:rPr>
              <a:t>Digital transformation</a:t>
            </a:r>
          </a:p>
        </p:txBody>
      </p:sp>
      <p:grpSp>
        <p:nvGrpSpPr>
          <p:cNvPr id="5" name="Group 4"/>
          <p:cNvGrpSpPr/>
          <p:nvPr/>
        </p:nvGrpSpPr>
        <p:grpSpPr>
          <a:xfrm>
            <a:off x="4119515" y="1661502"/>
            <a:ext cx="1286558" cy="1286558"/>
            <a:chOff x="3005483" y="2840991"/>
            <a:chExt cx="1312542" cy="1312542"/>
          </a:xfrm>
        </p:grpSpPr>
        <p:sp>
          <p:nvSpPr>
            <p:cNvPr id="92" name="Oval 91"/>
            <p:cNvSpPr/>
            <p:nvPr/>
          </p:nvSpPr>
          <p:spPr bwMode="auto">
            <a:xfrm>
              <a:off x="3005483" y="2840991"/>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5" name="Group 34"/>
            <p:cNvGrpSpPr/>
            <p:nvPr/>
          </p:nvGrpSpPr>
          <p:grpSpPr>
            <a:xfrm>
              <a:off x="3158834" y="2994342"/>
              <a:ext cx="1005840" cy="1005840"/>
              <a:chOff x="2486149" y="3040062"/>
              <a:chExt cx="914400" cy="914400"/>
            </a:xfrm>
          </p:grpSpPr>
          <p:sp>
            <p:nvSpPr>
              <p:cNvPr id="36" name="Oval 35"/>
              <p:cNvSpPr/>
              <p:nvPr/>
            </p:nvSpPr>
            <p:spPr bwMode="auto">
              <a:xfrm>
                <a:off x="2486149"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p:cNvGrpSpPr/>
              <p:nvPr/>
            </p:nvGrpSpPr>
            <p:grpSpPr>
              <a:xfrm>
                <a:off x="2718485" y="3301180"/>
                <a:ext cx="449726" cy="392158"/>
                <a:chOff x="2532420" y="3433223"/>
                <a:chExt cx="529777" cy="461962"/>
              </a:xfrm>
            </p:grpSpPr>
            <p:sp>
              <p:nvSpPr>
                <p:cNvPr id="38" name="Freeform 5"/>
                <p:cNvSpPr>
                  <a:spLocks noEditPoints="1"/>
                </p:cNvSpPr>
                <p:nvPr/>
              </p:nvSpPr>
              <p:spPr bwMode="auto">
                <a:xfrm>
                  <a:off x="2671755" y="3476422"/>
                  <a:ext cx="390442" cy="418763"/>
                </a:xfrm>
                <a:custGeom>
                  <a:avLst/>
                  <a:gdLst>
                    <a:gd name="T0" fmla="*/ 94 w 112"/>
                    <a:gd name="T1" fmla="*/ 43 h 120"/>
                    <a:gd name="T2" fmla="*/ 104 w 112"/>
                    <a:gd name="T3" fmla="*/ 24 h 120"/>
                    <a:gd name="T4" fmla="*/ 80 w 112"/>
                    <a:gd name="T5" fmla="*/ 0 h 120"/>
                    <a:gd name="T6" fmla="*/ 56 w 112"/>
                    <a:gd name="T7" fmla="*/ 24 h 120"/>
                    <a:gd name="T8" fmla="*/ 66 w 112"/>
                    <a:gd name="T9" fmla="*/ 43 h 120"/>
                    <a:gd name="T10" fmla="*/ 51 w 112"/>
                    <a:gd name="T11" fmla="*/ 58 h 120"/>
                    <a:gd name="T12" fmla="*/ 32 w 112"/>
                    <a:gd name="T13" fmla="*/ 48 h 120"/>
                    <a:gd name="T14" fmla="*/ 8 w 112"/>
                    <a:gd name="T15" fmla="*/ 72 h 120"/>
                    <a:gd name="T16" fmla="*/ 18 w 112"/>
                    <a:gd name="T17" fmla="*/ 91 h 120"/>
                    <a:gd name="T18" fmla="*/ 0 w 112"/>
                    <a:gd name="T19" fmla="*/ 120 h 120"/>
                    <a:gd name="T20" fmla="*/ 8 w 112"/>
                    <a:gd name="T21" fmla="*/ 120 h 120"/>
                    <a:gd name="T22" fmla="*/ 32 w 112"/>
                    <a:gd name="T23" fmla="*/ 96 h 120"/>
                    <a:gd name="T24" fmla="*/ 56 w 112"/>
                    <a:gd name="T25" fmla="*/ 120 h 120"/>
                    <a:gd name="T26" fmla="*/ 64 w 112"/>
                    <a:gd name="T27" fmla="*/ 120 h 120"/>
                    <a:gd name="T28" fmla="*/ 46 w 112"/>
                    <a:gd name="T29" fmla="*/ 91 h 120"/>
                    <a:gd name="T30" fmla="*/ 56 w 112"/>
                    <a:gd name="T31" fmla="*/ 72 h 120"/>
                    <a:gd name="T32" fmla="*/ 80 w 112"/>
                    <a:gd name="T33" fmla="*/ 48 h 120"/>
                    <a:gd name="T34" fmla="*/ 104 w 112"/>
                    <a:gd name="T35" fmla="*/ 72 h 120"/>
                    <a:gd name="T36" fmla="*/ 112 w 112"/>
                    <a:gd name="T37" fmla="*/ 72 h 120"/>
                    <a:gd name="T38" fmla="*/ 94 w 112"/>
                    <a:gd name="T39" fmla="*/ 43 h 120"/>
                    <a:gd name="T40" fmla="*/ 32 w 112"/>
                    <a:gd name="T41" fmla="*/ 88 h 120"/>
                    <a:gd name="T42" fmla="*/ 16 w 112"/>
                    <a:gd name="T43" fmla="*/ 72 h 120"/>
                    <a:gd name="T44" fmla="*/ 32 w 112"/>
                    <a:gd name="T45" fmla="*/ 56 h 120"/>
                    <a:gd name="T46" fmla="*/ 48 w 112"/>
                    <a:gd name="T47" fmla="*/ 72 h 120"/>
                    <a:gd name="T48" fmla="*/ 32 w 112"/>
                    <a:gd name="T49" fmla="*/ 88 h 120"/>
                    <a:gd name="T50" fmla="*/ 80 w 112"/>
                    <a:gd name="T51" fmla="*/ 40 h 120"/>
                    <a:gd name="T52" fmla="*/ 64 w 112"/>
                    <a:gd name="T53" fmla="*/ 24 h 120"/>
                    <a:gd name="T54" fmla="*/ 80 w 112"/>
                    <a:gd name="T55" fmla="*/ 8 h 120"/>
                    <a:gd name="T56" fmla="*/ 96 w 112"/>
                    <a:gd name="T57" fmla="*/ 24 h 120"/>
                    <a:gd name="T58" fmla="*/ 80 w 112"/>
                    <a:gd name="T59"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94" y="43"/>
                      </a:moveTo>
                      <a:cubicBezTo>
                        <a:pt x="100" y="39"/>
                        <a:pt x="104" y="32"/>
                        <a:pt x="104" y="24"/>
                      </a:cubicBezTo>
                      <a:cubicBezTo>
                        <a:pt x="104" y="11"/>
                        <a:pt x="93" y="0"/>
                        <a:pt x="80" y="0"/>
                      </a:cubicBezTo>
                      <a:cubicBezTo>
                        <a:pt x="66" y="0"/>
                        <a:pt x="56" y="11"/>
                        <a:pt x="56" y="24"/>
                      </a:cubicBezTo>
                      <a:cubicBezTo>
                        <a:pt x="56" y="32"/>
                        <a:pt x="60" y="39"/>
                        <a:pt x="66" y="43"/>
                      </a:cubicBezTo>
                      <a:cubicBezTo>
                        <a:pt x="59" y="47"/>
                        <a:pt x="54" y="52"/>
                        <a:pt x="51" y="58"/>
                      </a:cubicBezTo>
                      <a:cubicBezTo>
                        <a:pt x="47" y="52"/>
                        <a:pt x="40" y="48"/>
                        <a:pt x="32" y="48"/>
                      </a:cubicBezTo>
                      <a:cubicBezTo>
                        <a:pt x="18" y="48"/>
                        <a:pt x="8" y="59"/>
                        <a:pt x="8" y="72"/>
                      </a:cubicBezTo>
                      <a:cubicBezTo>
                        <a:pt x="8" y="80"/>
                        <a:pt x="12" y="87"/>
                        <a:pt x="18" y="91"/>
                      </a:cubicBezTo>
                      <a:cubicBezTo>
                        <a:pt x="7" y="97"/>
                        <a:pt x="0" y="108"/>
                        <a:pt x="0" y="120"/>
                      </a:cubicBezTo>
                      <a:cubicBezTo>
                        <a:pt x="8" y="120"/>
                        <a:pt x="8" y="120"/>
                        <a:pt x="8" y="120"/>
                      </a:cubicBezTo>
                      <a:cubicBezTo>
                        <a:pt x="8" y="107"/>
                        <a:pt x="18" y="96"/>
                        <a:pt x="32" y="96"/>
                      </a:cubicBezTo>
                      <a:cubicBezTo>
                        <a:pt x="45" y="96"/>
                        <a:pt x="56" y="107"/>
                        <a:pt x="56" y="120"/>
                      </a:cubicBezTo>
                      <a:cubicBezTo>
                        <a:pt x="64" y="120"/>
                        <a:pt x="64" y="120"/>
                        <a:pt x="64" y="120"/>
                      </a:cubicBezTo>
                      <a:cubicBezTo>
                        <a:pt x="64" y="108"/>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60"/>
                        <a:pt x="104" y="49"/>
                        <a:pt x="94" y="43"/>
                      </a:cubicBezTo>
                      <a:close/>
                      <a:moveTo>
                        <a:pt x="32" y="88"/>
                      </a:moveTo>
                      <a:cubicBezTo>
                        <a:pt x="23" y="88"/>
                        <a:pt x="16" y="81"/>
                        <a:pt x="16" y="72"/>
                      </a:cubicBezTo>
                      <a:cubicBezTo>
                        <a:pt x="16" y="63"/>
                        <a:pt x="23" y="56"/>
                        <a:pt x="32" y="56"/>
                      </a:cubicBezTo>
                      <a:cubicBezTo>
                        <a:pt x="41" y="56"/>
                        <a:pt x="48" y="63"/>
                        <a:pt x="48" y="72"/>
                      </a:cubicBezTo>
                      <a:cubicBezTo>
                        <a:pt x="48" y="81"/>
                        <a:pt x="41" y="88"/>
                        <a:pt x="32" y="88"/>
                      </a:cubicBezTo>
                      <a:close/>
                      <a:moveTo>
                        <a:pt x="80" y="40"/>
                      </a:moveTo>
                      <a:cubicBezTo>
                        <a:pt x="71" y="40"/>
                        <a:pt x="64" y="33"/>
                        <a:pt x="64" y="24"/>
                      </a:cubicBezTo>
                      <a:cubicBezTo>
                        <a:pt x="64" y="15"/>
                        <a:pt x="71" y="8"/>
                        <a:pt x="80" y="8"/>
                      </a:cubicBezTo>
                      <a:cubicBezTo>
                        <a:pt x="89" y="8"/>
                        <a:pt x="96" y="15"/>
                        <a:pt x="96" y="24"/>
                      </a:cubicBezTo>
                      <a:cubicBezTo>
                        <a:pt x="96" y="33"/>
                        <a:pt x="89" y="40"/>
                        <a:pt x="80" y="40"/>
                      </a:cubicBezTo>
                      <a:close/>
                    </a:path>
                  </a:pathLst>
                </a:custGeom>
                <a:solidFill>
                  <a:schemeClr val="bg1"/>
                </a:solidFill>
                <a:ln w="6350">
                  <a:solidFill>
                    <a:schemeClr val="accent1"/>
                  </a:solidFill>
                  <a:round/>
                  <a:headEnd/>
                  <a:tailEnd/>
                </a:ln>
                <a:extLst/>
              </p:spPr>
              <p:txBody>
                <a:bodyPr vert="horz" wrap="square" lIns="89630" tIns="44814" rIns="89630" bIns="44814" numCol="1" anchor="t" anchorCtr="0" compatLnSpc="1">
                  <a:prstTxWarp prst="textNoShape">
                    <a:avLst/>
                  </a:prstTxWarp>
                </a:bodyPr>
                <a:lstStyle/>
                <a:p>
                  <a:endParaRPr lang="en-US" sz="1765"/>
                </a:p>
              </p:txBody>
            </p:sp>
            <p:sp>
              <p:nvSpPr>
                <p:cNvPr id="39" name="Freeform 6"/>
                <p:cNvSpPr>
                  <a:spLocks noEditPoints="1"/>
                </p:cNvSpPr>
                <p:nvPr/>
              </p:nvSpPr>
              <p:spPr bwMode="auto">
                <a:xfrm>
                  <a:off x="2532420" y="3433223"/>
                  <a:ext cx="303199" cy="170944"/>
                </a:xfrm>
                <a:custGeom>
                  <a:avLst/>
                  <a:gdLst>
                    <a:gd name="T0" fmla="*/ 87 w 87"/>
                    <a:gd name="T1" fmla="*/ 49 h 49"/>
                    <a:gd name="T2" fmla="*/ 19 w 87"/>
                    <a:gd name="T3" fmla="*/ 49 h 49"/>
                    <a:gd name="T4" fmla="*/ 0 w 87"/>
                    <a:gd name="T5" fmla="*/ 30 h 49"/>
                    <a:gd name="T6" fmla="*/ 0 w 87"/>
                    <a:gd name="T7" fmla="*/ 19 h 49"/>
                    <a:gd name="T8" fmla="*/ 19 w 87"/>
                    <a:gd name="T9" fmla="*/ 0 h 49"/>
                    <a:gd name="T10" fmla="*/ 49 w 87"/>
                    <a:gd name="T11" fmla="*/ 0 h 49"/>
                    <a:gd name="T12" fmla="*/ 68 w 87"/>
                    <a:gd name="T13" fmla="*/ 19 h 49"/>
                    <a:gd name="T14" fmla="*/ 68 w 87"/>
                    <a:gd name="T15" fmla="*/ 28 h 49"/>
                    <a:gd name="T16" fmla="*/ 87 w 87"/>
                    <a:gd name="T17" fmla="*/ 49 h 49"/>
                    <a:gd name="T18" fmla="*/ 19 w 87"/>
                    <a:gd name="T19" fmla="*/ 8 h 49"/>
                    <a:gd name="T20" fmla="*/ 8 w 87"/>
                    <a:gd name="T21" fmla="*/ 19 h 49"/>
                    <a:gd name="T22" fmla="*/ 8 w 87"/>
                    <a:gd name="T23" fmla="*/ 30 h 49"/>
                    <a:gd name="T24" fmla="*/ 19 w 87"/>
                    <a:gd name="T25" fmla="*/ 41 h 49"/>
                    <a:gd name="T26" fmla="*/ 69 w 87"/>
                    <a:gd name="T27" fmla="*/ 41 h 49"/>
                    <a:gd name="T28" fmla="*/ 60 w 87"/>
                    <a:gd name="T29" fmla="*/ 31 h 49"/>
                    <a:gd name="T30" fmla="*/ 60 w 87"/>
                    <a:gd name="T31" fmla="*/ 19 h 49"/>
                    <a:gd name="T32" fmla="*/ 49 w 87"/>
                    <a:gd name="T33" fmla="*/ 8 h 49"/>
                    <a:gd name="T34" fmla="*/ 19 w 87"/>
                    <a:gd name="T35"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49">
                      <a:moveTo>
                        <a:pt x="87" y="49"/>
                      </a:moveTo>
                      <a:cubicBezTo>
                        <a:pt x="19" y="49"/>
                        <a:pt x="19" y="49"/>
                        <a:pt x="19" y="49"/>
                      </a:cubicBezTo>
                      <a:cubicBezTo>
                        <a:pt x="9" y="49"/>
                        <a:pt x="0" y="41"/>
                        <a:pt x="0" y="30"/>
                      </a:cubicBezTo>
                      <a:cubicBezTo>
                        <a:pt x="0" y="19"/>
                        <a:pt x="0" y="19"/>
                        <a:pt x="0" y="19"/>
                      </a:cubicBezTo>
                      <a:cubicBezTo>
                        <a:pt x="0" y="9"/>
                        <a:pt x="9" y="0"/>
                        <a:pt x="19" y="0"/>
                      </a:cubicBezTo>
                      <a:cubicBezTo>
                        <a:pt x="49" y="0"/>
                        <a:pt x="49" y="0"/>
                        <a:pt x="49" y="0"/>
                      </a:cubicBezTo>
                      <a:cubicBezTo>
                        <a:pt x="60" y="0"/>
                        <a:pt x="68" y="9"/>
                        <a:pt x="68" y="19"/>
                      </a:cubicBezTo>
                      <a:cubicBezTo>
                        <a:pt x="68" y="28"/>
                        <a:pt x="68" y="28"/>
                        <a:pt x="68" y="28"/>
                      </a:cubicBezTo>
                      <a:lnTo>
                        <a:pt x="87" y="49"/>
                      </a:lnTo>
                      <a:close/>
                      <a:moveTo>
                        <a:pt x="19" y="8"/>
                      </a:moveTo>
                      <a:cubicBezTo>
                        <a:pt x="13" y="8"/>
                        <a:pt x="8" y="13"/>
                        <a:pt x="8" y="19"/>
                      </a:cubicBezTo>
                      <a:cubicBezTo>
                        <a:pt x="8" y="30"/>
                        <a:pt x="8" y="30"/>
                        <a:pt x="8" y="30"/>
                      </a:cubicBezTo>
                      <a:cubicBezTo>
                        <a:pt x="8" y="36"/>
                        <a:pt x="13" y="41"/>
                        <a:pt x="19" y="41"/>
                      </a:cubicBezTo>
                      <a:cubicBezTo>
                        <a:pt x="69" y="41"/>
                        <a:pt x="69" y="41"/>
                        <a:pt x="69" y="41"/>
                      </a:cubicBezTo>
                      <a:cubicBezTo>
                        <a:pt x="60" y="31"/>
                        <a:pt x="60" y="31"/>
                        <a:pt x="60" y="31"/>
                      </a:cubicBezTo>
                      <a:cubicBezTo>
                        <a:pt x="60" y="19"/>
                        <a:pt x="60" y="19"/>
                        <a:pt x="60" y="19"/>
                      </a:cubicBezTo>
                      <a:cubicBezTo>
                        <a:pt x="60" y="13"/>
                        <a:pt x="55" y="8"/>
                        <a:pt x="49" y="8"/>
                      </a:cubicBezTo>
                      <a:lnTo>
                        <a:pt x="19" y="8"/>
                      </a:lnTo>
                      <a:close/>
                    </a:path>
                  </a:pathLst>
                </a:custGeom>
                <a:solidFill>
                  <a:schemeClr val="bg1"/>
                </a:solidFill>
                <a:ln w="6350">
                  <a:solidFill>
                    <a:schemeClr val="accent1"/>
                  </a:solidFill>
                  <a:round/>
                  <a:headEnd/>
                  <a:tailEnd/>
                </a:ln>
                <a:extLst/>
              </p:spPr>
              <p:txBody>
                <a:bodyPr vert="horz" wrap="square" lIns="89630" tIns="44814" rIns="89630" bIns="44814" numCol="1" anchor="t" anchorCtr="0" compatLnSpc="1">
                  <a:prstTxWarp prst="textNoShape">
                    <a:avLst/>
                  </a:prstTxWarp>
                </a:bodyPr>
                <a:lstStyle/>
                <a:p>
                  <a:endParaRPr lang="en-US" sz="1765"/>
                </a:p>
              </p:txBody>
            </p:sp>
          </p:grpSp>
        </p:grpSp>
      </p:grpSp>
      <p:sp>
        <p:nvSpPr>
          <p:cNvPr id="85" name="Freeform 84"/>
          <p:cNvSpPr>
            <a:spLocks/>
          </p:cNvSpPr>
          <p:nvPr/>
        </p:nvSpPr>
        <p:spPr bwMode="auto">
          <a:xfrm rot="6858978" flipH="1" flipV="1">
            <a:off x="4324525" y="2768255"/>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4119515" y="4119020"/>
            <a:ext cx="1286558" cy="1286558"/>
            <a:chOff x="3737678" y="5144754"/>
            <a:chExt cx="1312542" cy="1312542"/>
          </a:xfrm>
        </p:grpSpPr>
        <p:sp>
          <p:nvSpPr>
            <p:cNvPr id="97" name="Oval 96"/>
            <p:cNvSpPr/>
            <p:nvPr/>
          </p:nvSpPr>
          <p:spPr bwMode="auto">
            <a:xfrm>
              <a:off x="3737678" y="5144754"/>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3891029" y="5301378"/>
              <a:ext cx="1005840" cy="1005840"/>
              <a:chOff x="4669408" y="3040062"/>
              <a:chExt cx="914400" cy="914400"/>
            </a:xfrm>
          </p:grpSpPr>
          <p:sp>
            <p:nvSpPr>
              <p:cNvPr id="41" name="Oval 40"/>
              <p:cNvSpPr/>
              <p:nvPr/>
            </p:nvSpPr>
            <p:spPr bwMode="auto">
              <a:xfrm>
                <a:off x="4669408"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2" name="Group 41"/>
              <p:cNvGrpSpPr/>
              <p:nvPr/>
            </p:nvGrpSpPr>
            <p:grpSpPr>
              <a:xfrm>
                <a:off x="4944841" y="3264392"/>
                <a:ext cx="363534" cy="465739"/>
                <a:chOff x="4744392" y="3360420"/>
                <a:chExt cx="428242" cy="548640"/>
              </a:xfrm>
            </p:grpSpPr>
            <p:sp>
              <p:nvSpPr>
                <p:cNvPr id="43" name="Freeform 49"/>
                <p:cNvSpPr>
                  <a:spLocks noEditPoints="1"/>
                </p:cNvSpPr>
                <p:nvPr/>
              </p:nvSpPr>
              <p:spPr bwMode="auto">
                <a:xfrm>
                  <a:off x="4744392" y="3360420"/>
                  <a:ext cx="167995" cy="548640"/>
                </a:xfrm>
                <a:custGeom>
                  <a:avLst/>
                  <a:gdLst>
                    <a:gd name="T0" fmla="*/ 30 w 38"/>
                    <a:gd name="T1" fmla="*/ 70 h 126"/>
                    <a:gd name="T2" fmla="*/ 38 w 38"/>
                    <a:gd name="T3" fmla="*/ 70 h 126"/>
                    <a:gd name="T4" fmla="*/ 38 w 38"/>
                    <a:gd name="T5" fmla="*/ 64 h 126"/>
                    <a:gd name="T6" fmla="*/ 22 w 38"/>
                    <a:gd name="T7" fmla="*/ 64 h 126"/>
                    <a:gd name="T8" fmla="*/ 22 w 38"/>
                    <a:gd name="T9" fmla="*/ 27 h 126"/>
                    <a:gd name="T10" fmla="*/ 30 w 38"/>
                    <a:gd name="T11" fmla="*/ 19 h 126"/>
                    <a:gd name="T12" fmla="*/ 30 w 38"/>
                    <a:gd name="T13" fmla="*/ 0 h 126"/>
                    <a:gd name="T14" fmla="*/ 8 w 38"/>
                    <a:gd name="T15" fmla="*/ 0 h 126"/>
                    <a:gd name="T16" fmla="*/ 8 w 38"/>
                    <a:gd name="T17" fmla="*/ 19 h 126"/>
                    <a:gd name="T18" fmla="*/ 16 w 38"/>
                    <a:gd name="T19" fmla="*/ 27 h 126"/>
                    <a:gd name="T20" fmla="*/ 16 w 38"/>
                    <a:gd name="T21" fmla="*/ 64 h 126"/>
                    <a:gd name="T22" fmla="*/ 0 w 38"/>
                    <a:gd name="T23" fmla="*/ 64 h 126"/>
                    <a:gd name="T24" fmla="*/ 0 w 38"/>
                    <a:gd name="T25" fmla="*/ 70 h 126"/>
                    <a:gd name="T26" fmla="*/ 8 w 38"/>
                    <a:gd name="T27" fmla="*/ 70 h 126"/>
                    <a:gd name="T28" fmla="*/ 8 w 38"/>
                    <a:gd name="T29" fmla="*/ 115 h 126"/>
                    <a:gd name="T30" fmla="*/ 19 w 38"/>
                    <a:gd name="T31" fmla="*/ 126 h 126"/>
                    <a:gd name="T32" fmla="*/ 30 w 38"/>
                    <a:gd name="T33" fmla="*/ 115 h 126"/>
                    <a:gd name="T34" fmla="*/ 30 w 38"/>
                    <a:gd name="T35" fmla="*/ 70 h 126"/>
                    <a:gd name="T36" fmla="*/ 14 w 38"/>
                    <a:gd name="T37" fmla="*/ 16 h 126"/>
                    <a:gd name="T38" fmla="*/ 14 w 38"/>
                    <a:gd name="T39" fmla="*/ 6 h 126"/>
                    <a:gd name="T40" fmla="*/ 24 w 38"/>
                    <a:gd name="T41" fmla="*/ 6 h 126"/>
                    <a:gd name="T42" fmla="*/ 24 w 38"/>
                    <a:gd name="T43" fmla="*/ 16 h 126"/>
                    <a:gd name="T44" fmla="*/ 19 w 38"/>
                    <a:gd name="T45" fmla="*/ 21 h 126"/>
                    <a:gd name="T46" fmla="*/ 14 w 38"/>
                    <a:gd name="T47" fmla="*/ 16 h 126"/>
                    <a:gd name="T48" fmla="*/ 24 w 38"/>
                    <a:gd name="T49" fmla="*/ 115 h 126"/>
                    <a:gd name="T50" fmla="*/ 19 w 38"/>
                    <a:gd name="T51" fmla="*/ 120 h 126"/>
                    <a:gd name="T52" fmla="*/ 14 w 38"/>
                    <a:gd name="T53" fmla="*/ 115 h 126"/>
                    <a:gd name="T54" fmla="*/ 14 w 38"/>
                    <a:gd name="T55" fmla="*/ 70 h 126"/>
                    <a:gd name="T56" fmla="*/ 24 w 38"/>
                    <a:gd name="T57" fmla="*/ 70 h 126"/>
                    <a:gd name="T58" fmla="*/ 24 w 38"/>
                    <a:gd name="T59" fmla="*/ 11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126">
                      <a:moveTo>
                        <a:pt x="30" y="70"/>
                      </a:moveTo>
                      <a:cubicBezTo>
                        <a:pt x="38" y="70"/>
                        <a:pt x="38" y="70"/>
                        <a:pt x="38" y="70"/>
                      </a:cubicBezTo>
                      <a:cubicBezTo>
                        <a:pt x="38" y="64"/>
                        <a:pt x="38" y="64"/>
                        <a:pt x="38" y="64"/>
                      </a:cubicBezTo>
                      <a:cubicBezTo>
                        <a:pt x="22" y="64"/>
                        <a:pt x="22" y="64"/>
                        <a:pt x="22" y="64"/>
                      </a:cubicBezTo>
                      <a:cubicBezTo>
                        <a:pt x="22" y="27"/>
                        <a:pt x="22" y="27"/>
                        <a:pt x="22" y="27"/>
                      </a:cubicBezTo>
                      <a:cubicBezTo>
                        <a:pt x="30" y="19"/>
                        <a:pt x="30" y="19"/>
                        <a:pt x="30" y="19"/>
                      </a:cubicBezTo>
                      <a:cubicBezTo>
                        <a:pt x="30" y="0"/>
                        <a:pt x="30" y="0"/>
                        <a:pt x="30" y="0"/>
                      </a:cubicBezTo>
                      <a:cubicBezTo>
                        <a:pt x="8" y="0"/>
                        <a:pt x="8" y="0"/>
                        <a:pt x="8" y="0"/>
                      </a:cubicBezTo>
                      <a:cubicBezTo>
                        <a:pt x="8" y="19"/>
                        <a:pt x="8" y="19"/>
                        <a:pt x="8" y="19"/>
                      </a:cubicBezTo>
                      <a:cubicBezTo>
                        <a:pt x="16" y="27"/>
                        <a:pt x="16" y="27"/>
                        <a:pt x="16" y="27"/>
                      </a:cubicBezTo>
                      <a:cubicBezTo>
                        <a:pt x="16" y="64"/>
                        <a:pt x="16" y="64"/>
                        <a:pt x="16" y="64"/>
                      </a:cubicBezTo>
                      <a:cubicBezTo>
                        <a:pt x="0" y="64"/>
                        <a:pt x="0" y="64"/>
                        <a:pt x="0" y="64"/>
                      </a:cubicBezTo>
                      <a:cubicBezTo>
                        <a:pt x="0" y="70"/>
                        <a:pt x="0" y="70"/>
                        <a:pt x="0" y="70"/>
                      </a:cubicBezTo>
                      <a:cubicBezTo>
                        <a:pt x="8" y="70"/>
                        <a:pt x="8" y="70"/>
                        <a:pt x="8" y="70"/>
                      </a:cubicBezTo>
                      <a:cubicBezTo>
                        <a:pt x="8" y="115"/>
                        <a:pt x="8" y="115"/>
                        <a:pt x="8" y="115"/>
                      </a:cubicBezTo>
                      <a:cubicBezTo>
                        <a:pt x="8" y="121"/>
                        <a:pt x="13" y="126"/>
                        <a:pt x="19" y="126"/>
                      </a:cubicBezTo>
                      <a:cubicBezTo>
                        <a:pt x="25" y="126"/>
                        <a:pt x="30" y="121"/>
                        <a:pt x="30" y="115"/>
                      </a:cubicBezTo>
                      <a:lnTo>
                        <a:pt x="30" y="70"/>
                      </a:lnTo>
                      <a:close/>
                      <a:moveTo>
                        <a:pt x="14" y="16"/>
                      </a:moveTo>
                      <a:cubicBezTo>
                        <a:pt x="14" y="6"/>
                        <a:pt x="14" y="6"/>
                        <a:pt x="14" y="6"/>
                      </a:cubicBezTo>
                      <a:cubicBezTo>
                        <a:pt x="24" y="6"/>
                        <a:pt x="24" y="6"/>
                        <a:pt x="24" y="6"/>
                      </a:cubicBezTo>
                      <a:cubicBezTo>
                        <a:pt x="24" y="16"/>
                        <a:pt x="24" y="16"/>
                        <a:pt x="24" y="16"/>
                      </a:cubicBezTo>
                      <a:cubicBezTo>
                        <a:pt x="19" y="21"/>
                        <a:pt x="19" y="21"/>
                        <a:pt x="19" y="21"/>
                      </a:cubicBezTo>
                      <a:lnTo>
                        <a:pt x="14" y="16"/>
                      </a:lnTo>
                      <a:close/>
                      <a:moveTo>
                        <a:pt x="24" y="115"/>
                      </a:moveTo>
                      <a:cubicBezTo>
                        <a:pt x="24" y="118"/>
                        <a:pt x="22" y="120"/>
                        <a:pt x="19" y="120"/>
                      </a:cubicBezTo>
                      <a:cubicBezTo>
                        <a:pt x="16" y="120"/>
                        <a:pt x="14" y="118"/>
                        <a:pt x="14" y="115"/>
                      </a:cubicBezTo>
                      <a:cubicBezTo>
                        <a:pt x="14" y="70"/>
                        <a:pt x="14" y="70"/>
                        <a:pt x="14" y="70"/>
                      </a:cubicBezTo>
                      <a:cubicBezTo>
                        <a:pt x="24" y="70"/>
                        <a:pt x="24" y="70"/>
                        <a:pt x="24" y="70"/>
                      </a:cubicBezTo>
                      <a:lnTo>
                        <a:pt x="24" y="115"/>
                      </a:lnTo>
                      <a:close/>
                    </a:path>
                  </a:pathLst>
                </a:custGeom>
                <a:solidFill>
                  <a:schemeClr val="bg1"/>
                </a:solidFill>
                <a:ln w="6350">
                  <a:solidFill>
                    <a:schemeClr val="accent1"/>
                  </a:solidFill>
                </a:ln>
              </p:spPr>
              <p:txBody>
                <a:bodyPr vert="horz" wrap="square" lIns="89630" tIns="44814" rIns="89630" bIns="44814" numCol="1" anchor="t" anchorCtr="0" compatLnSpc="1">
                  <a:prstTxWarp prst="textNoShape">
                    <a:avLst/>
                  </a:prstTxWarp>
                </a:bodyPr>
                <a:lstStyle/>
                <a:p>
                  <a:endParaRPr lang="en-US" sz="1765"/>
                </a:p>
              </p:txBody>
            </p:sp>
            <p:sp>
              <p:nvSpPr>
                <p:cNvPr id="44" name="Freeform 50"/>
                <p:cNvSpPr>
                  <a:spLocks noEditPoints="1"/>
                </p:cNvSpPr>
                <p:nvPr/>
              </p:nvSpPr>
              <p:spPr bwMode="auto">
                <a:xfrm>
                  <a:off x="4970614" y="3360420"/>
                  <a:ext cx="202020" cy="548640"/>
                </a:xfrm>
                <a:custGeom>
                  <a:avLst/>
                  <a:gdLst>
                    <a:gd name="T0" fmla="*/ 34 w 46"/>
                    <a:gd name="T1" fmla="*/ 43 h 126"/>
                    <a:gd name="T2" fmla="*/ 35 w 46"/>
                    <a:gd name="T3" fmla="*/ 43 h 126"/>
                    <a:gd name="T4" fmla="*/ 46 w 46"/>
                    <a:gd name="T5" fmla="*/ 23 h 126"/>
                    <a:gd name="T6" fmla="*/ 23 w 46"/>
                    <a:gd name="T7" fmla="*/ 0 h 126"/>
                    <a:gd name="T8" fmla="*/ 0 w 46"/>
                    <a:gd name="T9" fmla="*/ 23 h 126"/>
                    <a:gd name="T10" fmla="*/ 12 w 46"/>
                    <a:gd name="T11" fmla="*/ 43 h 126"/>
                    <a:gd name="T12" fmla="*/ 12 w 46"/>
                    <a:gd name="T13" fmla="*/ 43 h 126"/>
                    <a:gd name="T14" fmla="*/ 12 w 46"/>
                    <a:gd name="T15" fmla="*/ 115 h 126"/>
                    <a:gd name="T16" fmla="*/ 23 w 46"/>
                    <a:gd name="T17" fmla="*/ 126 h 126"/>
                    <a:gd name="T18" fmla="*/ 34 w 46"/>
                    <a:gd name="T19" fmla="*/ 115 h 126"/>
                    <a:gd name="T20" fmla="*/ 34 w 46"/>
                    <a:gd name="T21" fmla="*/ 43 h 126"/>
                    <a:gd name="T22" fmla="*/ 30 w 46"/>
                    <a:gd name="T23" fmla="*/ 39 h 126"/>
                    <a:gd name="T24" fmla="*/ 28 w 46"/>
                    <a:gd name="T25" fmla="*/ 39 h 126"/>
                    <a:gd name="T26" fmla="*/ 28 w 46"/>
                    <a:gd name="T27" fmla="*/ 115 h 126"/>
                    <a:gd name="T28" fmla="*/ 23 w 46"/>
                    <a:gd name="T29" fmla="*/ 120 h 126"/>
                    <a:gd name="T30" fmla="*/ 18 w 46"/>
                    <a:gd name="T31" fmla="*/ 115 h 126"/>
                    <a:gd name="T32" fmla="*/ 18 w 46"/>
                    <a:gd name="T33" fmla="*/ 39 h 126"/>
                    <a:gd name="T34" fmla="*/ 16 w 46"/>
                    <a:gd name="T35" fmla="*/ 39 h 126"/>
                    <a:gd name="T36" fmla="*/ 6 w 46"/>
                    <a:gd name="T37" fmla="*/ 23 h 126"/>
                    <a:gd name="T38" fmla="*/ 19 w 46"/>
                    <a:gd name="T39" fmla="*/ 7 h 126"/>
                    <a:gd name="T40" fmla="*/ 20 w 46"/>
                    <a:gd name="T41" fmla="*/ 6 h 126"/>
                    <a:gd name="T42" fmla="*/ 20 w 46"/>
                    <a:gd name="T43" fmla="*/ 19 h 126"/>
                    <a:gd name="T44" fmla="*/ 23 w 46"/>
                    <a:gd name="T45" fmla="*/ 22 h 126"/>
                    <a:gd name="T46" fmla="*/ 26 w 46"/>
                    <a:gd name="T47" fmla="*/ 19 h 126"/>
                    <a:gd name="T48" fmla="*/ 26 w 46"/>
                    <a:gd name="T49" fmla="*/ 6 h 126"/>
                    <a:gd name="T50" fmla="*/ 27 w 46"/>
                    <a:gd name="T51" fmla="*/ 7 h 126"/>
                    <a:gd name="T52" fmla="*/ 40 w 46"/>
                    <a:gd name="T53" fmla="*/ 23 h 126"/>
                    <a:gd name="T54" fmla="*/ 30 w 46"/>
                    <a:gd name="T55" fmla="*/ 3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126">
                      <a:moveTo>
                        <a:pt x="34" y="43"/>
                      </a:moveTo>
                      <a:cubicBezTo>
                        <a:pt x="35" y="43"/>
                        <a:pt x="35" y="43"/>
                        <a:pt x="35" y="43"/>
                      </a:cubicBezTo>
                      <a:cubicBezTo>
                        <a:pt x="42" y="39"/>
                        <a:pt x="46" y="31"/>
                        <a:pt x="46" y="23"/>
                      </a:cubicBezTo>
                      <a:cubicBezTo>
                        <a:pt x="46" y="10"/>
                        <a:pt x="36" y="0"/>
                        <a:pt x="23" y="0"/>
                      </a:cubicBezTo>
                      <a:cubicBezTo>
                        <a:pt x="10" y="0"/>
                        <a:pt x="0" y="10"/>
                        <a:pt x="0" y="23"/>
                      </a:cubicBezTo>
                      <a:cubicBezTo>
                        <a:pt x="0" y="31"/>
                        <a:pt x="4" y="39"/>
                        <a:pt x="12" y="43"/>
                      </a:cubicBezTo>
                      <a:cubicBezTo>
                        <a:pt x="12" y="43"/>
                        <a:pt x="12" y="43"/>
                        <a:pt x="12" y="43"/>
                      </a:cubicBezTo>
                      <a:cubicBezTo>
                        <a:pt x="12" y="115"/>
                        <a:pt x="12" y="115"/>
                        <a:pt x="12" y="115"/>
                      </a:cubicBezTo>
                      <a:cubicBezTo>
                        <a:pt x="12" y="121"/>
                        <a:pt x="17" y="126"/>
                        <a:pt x="23" y="126"/>
                      </a:cubicBezTo>
                      <a:cubicBezTo>
                        <a:pt x="29" y="126"/>
                        <a:pt x="34" y="121"/>
                        <a:pt x="34" y="115"/>
                      </a:cubicBezTo>
                      <a:lnTo>
                        <a:pt x="34" y="43"/>
                      </a:lnTo>
                      <a:close/>
                      <a:moveTo>
                        <a:pt x="30" y="39"/>
                      </a:moveTo>
                      <a:cubicBezTo>
                        <a:pt x="28" y="39"/>
                        <a:pt x="28" y="39"/>
                        <a:pt x="28" y="39"/>
                      </a:cubicBezTo>
                      <a:cubicBezTo>
                        <a:pt x="28" y="115"/>
                        <a:pt x="28" y="115"/>
                        <a:pt x="28" y="115"/>
                      </a:cubicBezTo>
                      <a:cubicBezTo>
                        <a:pt x="28" y="118"/>
                        <a:pt x="26" y="120"/>
                        <a:pt x="23" y="120"/>
                      </a:cubicBezTo>
                      <a:cubicBezTo>
                        <a:pt x="20" y="120"/>
                        <a:pt x="18" y="118"/>
                        <a:pt x="18" y="115"/>
                      </a:cubicBezTo>
                      <a:cubicBezTo>
                        <a:pt x="18" y="39"/>
                        <a:pt x="18" y="39"/>
                        <a:pt x="18" y="39"/>
                      </a:cubicBezTo>
                      <a:cubicBezTo>
                        <a:pt x="16" y="39"/>
                        <a:pt x="16" y="39"/>
                        <a:pt x="16" y="39"/>
                      </a:cubicBezTo>
                      <a:cubicBezTo>
                        <a:pt x="10" y="36"/>
                        <a:pt x="6" y="30"/>
                        <a:pt x="6" y="23"/>
                      </a:cubicBezTo>
                      <a:cubicBezTo>
                        <a:pt x="6" y="15"/>
                        <a:pt x="11" y="9"/>
                        <a:pt x="19" y="7"/>
                      </a:cubicBezTo>
                      <a:cubicBezTo>
                        <a:pt x="20" y="6"/>
                        <a:pt x="20" y="6"/>
                        <a:pt x="20" y="6"/>
                      </a:cubicBezTo>
                      <a:cubicBezTo>
                        <a:pt x="20" y="19"/>
                        <a:pt x="20" y="19"/>
                        <a:pt x="20" y="19"/>
                      </a:cubicBezTo>
                      <a:cubicBezTo>
                        <a:pt x="20" y="21"/>
                        <a:pt x="21" y="22"/>
                        <a:pt x="23" y="22"/>
                      </a:cubicBezTo>
                      <a:cubicBezTo>
                        <a:pt x="25" y="22"/>
                        <a:pt x="26" y="21"/>
                        <a:pt x="26" y="19"/>
                      </a:cubicBezTo>
                      <a:cubicBezTo>
                        <a:pt x="26" y="6"/>
                        <a:pt x="26" y="6"/>
                        <a:pt x="26" y="6"/>
                      </a:cubicBezTo>
                      <a:cubicBezTo>
                        <a:pt x="27" y="7"/>
                        <a:pt x="27" y="7"/>
                        <a:pt x="27" y="7"/>
                      </a:cubicBezTo>
                      <a:cubicBezTo>
                        <a:pt x="35" y="9"/>
                        <a:pt x="40" y="15"/>
                        <a:pt x="40" y="23"/>
                      </a:cubicBezTo>
                      <a:cubicBezTo>
                        <a:pt x="40" y="30"/>
                        <a:pt x="36" y="36"/>
                        <a:pt x="30" y="39"/>
                      </a:cubicBezTo>
                      <a:close/>
                    </a:path>
                  </a:pathLst>
                </a:custGeom>
                <a:solidFill>
                  <a:schemeClr val="bg1"/>
                </a:solidFill>
                <a:ln w="6350">
                  <a:solidFill>
                    <a:schemeClr val="accent1"/>
                  </a:solidFill>
                </a:ln>
              </p:spPr>
              <p:txBody>
                <a:bodyPr vert="horz" wrap="square" lIns="89630" tIns="44814" rIns="89630" bIns="44814" numCol="1" anchor="t" anchorCtr="0" compatLnSpc="1">
                  <a:prstTxWarp prst="textNoShape">
                    <a:avLst/>
                  </a:prstTxWarp>
                </a:bodyPr>
                <a:lstStyle/>
                <a:p>
                  <a:endParaRPr lang="en-US" sz="1765"/>
                </a:p>
              </p:txBody>
            </p:sp>
          </p:grpSp>
        </p:grpSp>
      </p:grpSp>
      <p:grpSp>
        <p:nvGrpSpPr>
          <p:cNvPr id="7" name="Group 6"/>
          <p:cNvGrpSpPr/>
          <p:nvPr/>
        </p:nvGrpSpPr>
        <p:grpSpPr>
          <a:xfrm>
            <a:off x="6773890" y="4119020"/>
            <a:ext cx="1286558" cy="1286558"/>
            <a:chOff x="7334115" y="5131475"/>
            <a:chExt cx="1312542" cy="1312542"/>
          </a:xfrm>
        </p:grpSpPr>
        <p:sp>
          <p:nvSpPr>
            <p:cNvPr id="98" name="Oval 97"/>
            <p:cNvSpPr/>
            <p:nvPr/>
          </p:nvSpPr>
          <p:spPr bwMode="auto">
            <a:xfrm>
              <a:off x="7334115" y="5131475"/>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p:cNvSpPr/>
            <p:nvPr/>
          </p:nvSpPr>
          <p:spPr bwMode="auto">
            <a:xfrm>
              <a:off x="7487466" y="5284826"/>
              <a:ext cx="1005840" cy="100584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5" name="Freeform 94"/>
          <p:cNvSpPr>
            <a:spLocks/>
          </p:cNvSpPr>
          <p:nvPr/>
        </p:nvSpPr>
        <p:spPr bwMode="auto">
          <a:xfrm rot="18758123" flipH="1" flipV="1">
            <a:off x="7843120" y="4182279"/>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6773890" y="1661502"/>
            <a:ext cx="1286558" cy="1286558"/>
            <a:chOff x="8201004" y="2849271"/>
            <a:chExt cx="1312542" cy="1312542"/>
          </a:xfrm>
        </p:grpSpPr>
        <p:sp>
          <p:nvSpPr>
            <p:cNvPr id="99" name="Oval 98"/>
            <p:cNvSpPr/>
            <p:nvPr/>
          </p:nvSpPr>
          <p:spPr bwMode="auto">
            <a:xfrm>
              <a:off x="8201004" y="2849271"/>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p:nvPr/>
          </p:nvGrpSpPr>
          <p:grpSpPr>
            <a:xfrm>
              <a:off x="8350883" y="2994342"/>
              <a:ext cx="1005840" cy="1005840"/>
              <a:chOff x="9035926" y="3040062"/>
              <a:chExt cx="914400" cy="914400"/>
            </a:xfrm>
          </p:grpSpPr>
          <p:sp>
            <p:nvSpPr>
              <p:cNvPr id="61" name="Oval 60"/>
              <p:cNvSpPr/>
              <p:nvPr/>
            </p:nvSpPr>
            <p:spPr bwMode="auto">
              <a:xfrm>
                <a:off x="9035926"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62" name="Group 61"/>
              <p:cNvGrpSpPr/>
              <p:nvPr/>
            </p:nvGrpSpPr>
            <p:grpSpPr>
              <a:xfrm>
                <a:off x="9290477" y="3294904"/>
                <a:ext cx="405298" cy="404717"/>
                <a:chOff x="-2627313" y="-174625"/>
                <a:chExt cx="2216150" cy="2212975"/>
              </a:xfrm>
            </p:grpSpPr>
            <p:sp>
              <p:nvSpPr>
                <p:cNvPr id="63" name="Freeform 5"/>
                <p:cNvSpPr>
                  <a:spLocks/>
                </p:cNvSpPr>
                <p:nvPr/>
              </p:nvSpPr>
              <p:spPr bwMode="auto">
                <a:xfrm>
                  <a:off x="-2627313" y="-174625"/>
                  <a:ext cx="2216150" cy="2212975"/>
                </a:xfrm>
                <a:custGeom>
                  <a:avLst/>
                  <a:gdLst>
                    <a:gd name="T0" fmla="*/ 1396 w 1396"/>
                    <a:gd name="T1" fmla="*/ 468 h 1394"/>
                    <a:gd name="T2" fmla="*/ 927 w 1396"/>
                    <a:gd name="T3" fmla="*/ 0 h 1394"/>
                    <a:gd name="T4" fmla="*/ 0 w 1396"/>
                    <a:gd name="T5" fmla="*/ 0 h 1394"/>
                    <a:gd name="T6" fmla="*/ 0 w 1396"/>
                    <a:gd name="T7" fmla="*/ 926 h 1394"/>
                    <a:gd name="T8" fmla="*/ 469 w 1396"/>
                    <a:gd name="T9" fmla="*/ 1394 h 1394"/>
                    <a:gd name="T10" fmla="*/ 1396 w 1396"/>
                    <a:gd name="T11" fmla="*/ 1394 h 1394"/>
                    <a:gd name="T12" fmla="*/ 1396 w 1396"/>
                    <a:gd name="T13" fmla="*/ 468 h 1394"/>
                  </a:gdLst>
                  <a:ahLst/>
                  <a:cxnLst>
                    <a:cxn ang="0">
                      <a:pos x="T0" y="T1"/>
                    </a:cxn>
                    <a:cxn ang="0">
                      <a:pos x="T2" y="T3"/>
                    </a:cxn>
                    <a:cxn ang="0">
                      <a:pos x="T4" y="T5"/>
                    </a:cxn>
                    <a:cxn ang="0">
                      <a:pos x="T6" y="T7"/>
                    </a:cxn>
                    <a:cxn ang="0">
                      <a:pos x="T8" y="T9"/>
                    </a:cxn>
                    <a:cxn ang="0">
                      <a:pos x="T10" y="T11"/>
                    </a:cxn>
                    <a:cxn ang="0">
                      <a:pos x="T12" y="T13"/>
                    </a:cxn>
                  </a:cxnLst>
                  <a:rect l="0" t="0" r="r" b="b"/>
                  <a:pathLst>
                    <a:path w="1396" h="1394">
                      <a:moveTo>
                        <a:pt x="1396" y="468"/>
                      </a:moveTo>
                      <a:lnTo>
                        <a:pt x="927" y="0"/>
                      </a:lnTo>
                      <a:lnTo>
                        <a:pt x="0" y="0"/>
                      </a:lnTo>
                      <a:lnTo>
                        <a:pt x="0" y="926"/>
                      </a:lnTo>
                      <a:lnTo>
                        <a:pt x="469" y="1394"/>
                      </a:lnTo>
                      <a:lnTo>
                        <a:pt x="1396" y="1394"/>
                      </a:lnTo>
                      <a:lnTo>
                        <a:pt x="1396" y="468"/>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endParaRPr lang="en-US" sz="1765" kern="0">
                    <a:solidFill>
                      <a:srgbClr val="505050"/>
                    </a:solidFill>
                  </a:endParaRPr>
                </a:p>
              </p:txBody>
            </p:sp>
            <p:sp>
              <p:nvSpPr>
                <p:cNvPr id="64" name="Freeform 6"/>
                <p:cNvSpPr>
                  <a:spLocks/>
                </p:cNvSpPr>
                <p:nvPr/>
              </p:nvSpPr>
              <p:spPr bwMode="auto">
                <a:xfrm>
                  <a:off x="-2627313" y="-174625"/>
                  <a:ext cx="2216150" cy="742950"/>
                </a:xfrm>
                <a:custGeom>
                  <a:avLst/>
                  <a:gdLst>
                    <a:gd name="T0" fmla="*/ 1396 w 1396"/>
                    <a:gd name="T1" fmla="*/ 468 h 468"/>
                    <a:gd name="T2" fmla="*/ 469 w 1396"/>
                    <a:gd name="T3" fmla="*/ 468 h 468"/>
                    <a:gd name="T4" fmla="*/ 0 w 1396"/>
                    <a:gd name="T5" fmla="*/ 0 h 468"/>
                  </a:gdLst>
                  <a:ahLst/>
                  <a:cxnLst>
                    <a:cxn ang="0">
                      <a:pos x="T0" y="T1"/>
                    </a:cxn>
                    <a:cxn ang="0">
                      <a:pos x="T2" y="T3"/>
                    </a:cxn>
                    <a:cxn ang="0">
                      <a:pos x="T4" y="T5"/>
                    </a:cxn>
                  </a:cxnLst>
                  <a:rect l="0" t="0" r="r" b="b"/>
                  <a:pathLst>
                    <a:path w="1396" h="468">
                      <a:moveTo>
                        <a:pt x="1396" y="468"/>
                      </a:moveTo>
                      <a:lnTo>
                        <a:pt x="469" y="468"/>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endParaRPr lang="en-US" sz="1765" kern="0">
                    <a:solidFill>
                      <a:srgbClr val="505050"/>
                    </a:solidFill>
                  </a:endParaRPr>
                </a:p>
              </p:txBody>
            </p:sp>
            <p:sp>
              <p:nvSpPr>
                <p:cNvPr id="65" name="Line 7"/>
                <p:cNvSpPr>
                  <a:spLocks noChangeShapeType="1"/>
                </p:cNvSpPr>
                <p:nvPr/>
              </p:nvSpPr>
              <p:spPr bwMode="auto">
                <a:xfrm>
                  <a:off x="-1882775" y="568325"/>
                  <a:ext cx="0" cy="147002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endParaRPr lang="en-US" sz="1765" kern="0">
                    <a:solidFill>
                      <a:srgbClr val="505050"/>
                    </a:solidFill>
                  </a:endParaRPr>
                </a:p>
              </p:txBody>
            </p:sp>
            <p:sp>
              <p:nvSpPr>
                <p:cNvPr id="66" name="Line 8"/>
                <p:cNvSpPr>
                  <a:spLocks noChangeShapeType="1"/>
                </p:cNvSpPr>
                <p:nvPr/>
              </p:nvSpPr>
              <p:spPr bwMode="auto">
                <a:xfrm>
                  <a:off x="-1900238" y="-174625"/>
                  <a:ext cx="762000" cy="74295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endParaRPr lang="en-US" sz="1765" kern="0">
                    <a:solidFill>
                      <a:srgbClr val="505050"/>
                    </a:solidFill>
                  </a:endParaRPr>
                </a:p>
              </p:txBody>
            </p:sp>
            <p:sp>
              <p:nvSpPr>
                <p:cNvPr id="67" name="Line 9"/>
                <p:cNvSpPr>
                  <a:spLocks noChangeShapeType="1"/>
                </p:cNvSpPr>
                <p:nvPr/>
              </p:nvSpPr>
              <p:spPr bwMode="auto">
                <a:xfrm>
                  <a:off x="-1536700" y="188912"/>
                  <a:ext cx="74453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endParaRPr lang="en-US" sz="1765" kern="0">
                    <a:solidFill>
                      <a:srgbClr val="505050"/>
                    </a:solidFill>
                  </a:endParaRPr>
                </a:p>
              </p:txBody>
            </p:sp>
          </p:grpSp>
        </p:grpSp>
      </p:grpSp>
      <p:sp>
        <p:nvSpPr>
          <p:cNvPr id="84" name="Freeform 83"/>
          <p:cNvSpPr>
            <a:spLocks/>
          </p:cNvSpPr>
          <p:nvPr/>
        </p:nvSpPr>
        <p:spPr bwMode="auto">
          <a:xfrm rot="3284225" flipV="1">
            <a:off x="4284118" y="4145273"/>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9" name="engage"/>
          <p:cNvSpPr/>
          <p:nvPr/>
        </p:nvSpPr>
        <p:spPr bwMode="auto">
          <a:xfrm>
            <a:off x="2085809" y="1838367"/>
            <a:ext cx="2151115" cy="8870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algn="ctr" defTabSz="913927" fontAlgn="base">
              <a:lnSpc>
                <a:spcPct val="90000"/>
              </a:lnSpc>
              <a:spcBef>
                <a:spcPct val="0"/>
              </a:spcBef>
              <a:spcAft>
                <a:spcPct val="0"/>
              </a:spcAft>
            </a:pPr>
            <a:r>
              <a:rPr lang="en-US" sz="2157" dirty="0">
                <a:gradFill>
                  <a:gsLst>
                    <a:gs pos="7143">
                      <a:schemeClr val="tx1"/>
                    </a:gs>
                    <a:gs pos="20536">
                      <a:schemeClr val="tx1"/>
                    </a:gs>
                  </a:gsLst>
                  <a:lin ang="5400000" scaled="0"/>
                </a:gradFill>
                <a:latin typeface="Segoe UI Semilight" panose="020B0402040204020203" pitchFamily="34" charset="0"/>
                <a:cs typeface="Segoe UI Semilight" panose="020B0402040204020203" pitchFamily="34" charset="0"/>
              </a:rPr>
              <a:t>Engage your customers</a:t>
            </a:r>
          </a:p>
        </p:txBody>
      </p:sp>
      <p:sp>
        <p:nvSpPr>
          <p:cNvPr id="71" name="empower"/>
          <p:cNvSpPr/>
          <p:nvPr/>
        </p:nvSpPr>
        <p:spPr bwMode="auto">
          <a:xfrm>
            <a:off x="2085809" y="4318765"/>
            <a:ext cx="2151115" cy="8870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algn="ctr" defTabSz="913927" fontAlgn="base">
              <a:lnSpc>
                <a:spcPct val="90000"/>
              </a:lnSpc>
              <a:spcBef>
                <a:spcPct val="0"/>
              </a:spcBef>
              <a:spcAft>
                <a:spcPct val="0"/>
              </a:spcAft>
            </a:pPr>
            <a:r>
              <a:rPr lang="en-US" sz="2157" dirty="0">
                <a:gradFill>
                  <a:gsLst>
                    <a:gs pos="7143">
                      <a:schemeClr val="tx1"/>
                    </a:gs>
                    <a:gs pos="20536">
                      <a:schemeClr val="tx1"/>
                    </a:gs>
                  </a:gsLst>
                  <a:lin ang="5400000" scaled="0"/>
                </a:gradFill>
                <a:latin typeface="Segoe UI Semilight" panose="020B0402040204020203" pitchFamily="34" charset="0"/>
                <a:cs typeface="Segoe UI Semilight" panose="020B0402040204020203" pitchFamily="34" charset="0"/>
              </a:rPr>
              <a:t>Empower your employees</a:t>
            </a:r>
          </a:p>
        </p:txBody>
      </p:sp>
      <p:sp>
        <p:nvSpPr>
          <p:cNvPr id="70" name="optimize"/>
          <p:cNvSpPr/>
          <p:nvPr/>
        </p:nvSpPr>
        <p:spPr bwMode="auto">
          <a:xfrm>
            <a:off x="7851720" y="4318765"/>
            <a:ext cx="2151115" cy="8870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algn="ctr" defTabSz="913927" fontAlgn="base">
              <a:lnSpc>
                <a:spcPct val="90000"/>
              </a:lnSpc>
              <a:spcBef>
                <a:spcPct val="0"/>
              </a:spcBef>
              <a:spcAft>
                <a:spcPct val="0"/>
              </a:spcAft>
            </a:pPr>
            <a:r>
              <a:rPr lang="en-US" sz="2157" dirty="0">
                <a:gradFill>
                  <a:gsLst>
                    <a:gs pos="7143">
                      <a:schemeClr val="tx1"/>
                    </a:gs>
                    <a:gs pos="20536">
                      <a:schemeClr val="tx1"/>
                    </a:gs>
                  </a:gsLst>
                  <a:lin ang="5400000" scaled="0"/>
                </a:gradFill>
                <a:latin typeface="Segoe UI Semilight" panose="020B0402040204020203" pitchFamily="34" charset="0"/>
                <a:cs typeface="Segoe UI Semilight" panose="020B0402040204020203" pitchFamily="34" charset="0"/>
              </a:rPr>
              <a:t>Optimize your operations</a:t>
            </a:r>
          </a:p>
        </p:txBody>
      </p:sp>
      <p:sp>
        <p:nvSpPr>
          <p:cNvPr id="68" name="transform"/>
          <p:cNvSpPr/>
          <p:nvPr/>
        </p:nvSpPr>
        <p:spPr bwMode="auto">
          <a:xfrm>
            <a:off x="7851720" y="1838367"/>
            <a:ext cx="2151115" cy="8870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algn="ctr" defTabSz="913927" fontAlgn="base">
              <a:lnSpc>
                <a:spcPct val="90000"/>
              </a:lnSpc>
              <a:spcBef>
                <a:spcPct val="0"/>
              </a:spcBef>
              <a:spcAft>
                <a:spcPct val="0"/>
              </a:spcAft>
            </a:pPr>
            <a:r>
              <a:rPr lang="en-US" sz="2157" dirty="0">
                <a:gradFill>
                  <a:gsLst>
                    <a:gs pos="7143">
                      <a:schemeClr val="tx1"/>
                    </a:gs>
                    <a:gs pos="20536">
                      <a:schemeClr val="tx1"/>
                    </a:gs>
                  </a:gsLst>
                  <a:lin ang="5400000" scaled="0"/>
                </a:gradFill>
                <a:latin typeface="Segoe UI Semilight" panose="020B0402040204020203" pitchFamily="34" charset="0"/>
                <a:cs typeface="Segoe UI Semilight" panose="020B0402040204020203" pitchFamily="34" charset="0"/>
              </a:rPr>
              <a:t>Transform your products</a:t>
            </a:r>
          </a:p>
        </p:txBody>
      </p:sp>
      <p:sp>
        <p:nvSpPr>
          <p:cNvPr id="94" name="Freeform 93"/>
          <p:cNvSpPr>
            <a:spLocks/>
          </p:cNvSpPr>
          <p:nvPr/>
        </p:nvSpPr>
        <p:spPr bwMode="auto">
          <a:xfrm rot="1856903" flipH="1" flipV="1">
            <a:off x="5177432" y="517473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90"/>
          <p:cNvSpPr>
            <a:spLocks/>
          </p:cNvSpPr>
          <p:nvPr/>
        </p:nvSpPr>
        <p:spPr bwMode="auto">
          <a:xfrm rot="19786451" flipV="1">
            <a:off x="6943709" y="5186211"/>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92"/>
          <p:cNvSpPr>
            <a:spLocks/>
          </p:cNvSpPr>
          <p:nvPr/>
        </p:nvSpPr>
        <p:spPr bwMode="auto">
          <a:xfrm rot="14812449" flipV="1">
            <a:off x="7798622" y="274065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87"/>
          <p:cNvSpPr>
            <a:spLocks/>
          </p:cNvSpPr>
          <p:nvPr/>
        </p:nvSpPr>
        <p:spPr bwMode="auto">
          <a:xfrm rot="8621118" flipV="1">
            <a:off x="5253815" y="1797974"/>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0" name="Freeform 89"/>
          <p:cNvSpPr>
            <a:spLocks/>
          </p:cNvSpPr>
          <p:nvPr/>
        </p:nvSpPr>
        <p:spPr bwMode="auto">
          <a:xfrm rot="2005605" flipV="1">
            <a:off x="6850771" y="1777304"/>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2" name="Line 9"/>
          <p:cNvSpPr>
            <a:spLocks noChangeShapeType="1"/>
          </p:cNvSpPr>
          <p:nvPr/>
        </p:nvSpPr>
        <p:spPr bwMode="auto">
          <a:xfrm>
            <a:off x="7470010" y="4891136"/>
            <a:ext cx="16764" cy="36601"/>
          </a:xfrm>
          <a:prstGeom prst="line">
            <a:avLst/>
          </a:prstGeom>
          <a:noFill/>
          <a:ln w="1905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endParaRPr lang="en-US" sz="1765"/>
          </a:p>
        </p:txBody>
      </p:sp>
      <p:sp>
        <p:nvSpPr>
          <p:cNvPr id="74" name="Line 10"/>
          <p:cNvSpPr>
            <a:spLocks noChangeShapeType="1"/>
          </p:cNvSpPr>
          <p:nvPr/>
        </p:nvSpPr>
        <p:spPr bwMode="auto">
          <a:xfrm>
            <a:off x="7347564" y="4600521"/>
            <a:ext cx="16764" cy="32941"/>
          </a:xfrm>
          <a:prstGeom prst="line">
            <a:avLst/>
          </a:prstGeom>
          <a:noFill/>
          <a:ln w="1905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endParaRPr lang="en-US" sz="1765"/>
          </a:p>
        </p:txBody>
      </p:sp>
      <p:sp>
        <p:nvSpPr>
          <p:cNvPr id="75" name="Line 11"/>
          <p:cNvSpPr>
            <a:spLocks noChangeShapeType="1"/>
          </p:cNvSpPr>
          <p:nvPr/>
        </p:nvSpPr>
        <p:spPr bwMode="auto">
          <a:xfrm flipH="1">
            <a:off x="7351208" y="4891136"/>
            <a:ext cx="13119" cy="36601"/>
          </a:xfrm>
          <a:prstGeom prst="line">
            <a:avLst/>
          </a:prstGeom>
          <a:noFill/>
          <a:ln w="1905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endParaRPr lang="en-US" sz="1765"/>
          </a:p>
        </p:txBody>
      </p:sp>
      <p:sp>
        <p:nvSpPr>
          <p:cNvPr id="76" name="Line 12"/>
          <p:cNvSpPr>
            <a:spLocks noChangeShapeType="1"/>
          </p:cNvSpPr>
          <p:nvPr/>
        </p:nvSpPr>
        <p:spPr bwMode="auto">
          <a:xfrm flipH="1">
            <a:off x="7470010" y="4600521"/>
            <a:ext cx="13119" cy="32941"/>
          </a:xfrm>
          <a:prstGeom prst="line">
            <a:avLst/>
          </a:prstGeom>
          <a:noFill/>
          <a:ln w="19050" cap="flat">
            <a:solidFill>
              <a:srgbClr val="FFFFFF"/>
            </a:solidFill>
            <a:prstDash val="solid"/>
            <a:miter lim="800000"/>
            <a:headEnd/>
            <a:tailEnd/>
          </a:ln>
          <a:extLst/>
        </p:spPr>
        <p:txBody>
          <a:bodyPr vert="horz" wrap="square" lIns="89630" tIns="44814" rIns="89630" bIns="44814" numCol="1" anchor="t" anchorCtr="0" compatLnSpc="1">
            <a:prstTxWarp prst="textNoShape">
              <a:avLst/>
            </a:prstTxWarp>
          </a:bodyPr>
          <a:lstStyle/>
          <a:p>
            <a:endParaRPr lang="en-US" sz="1765"/>
          </a:p>
        </p:txBody>
      </p:sp>
      <p:sp>
        <p:nvSpPr>
          <p:cNvPr id="77" name="Line 14"/>
          <p:cNvSpPr>
            <a:spLocks noChangeShapeType="1"/>
          </p:cNvSpPr>
          <p:nvPr/>
        </p:nvSpPr>
        <p:spPr bwMode="auto">
          <a:xfrm>
            <a:off x="7545809" y="4815005"/>
            <a:ext cx="36442" cy="16836"/>
          </a:xfrm>
          <a:prstGeom prst="line">
            <a:avLst/>
          </a:prstGeom>
          <a:noFill/>
          <a:ln w="1905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endParaRPr lang="en-US" sz="1765"/>
          </a:p>
        </p:txBody>
      </p:sp>
      <p:sp>
        <p:nvSpPr>
          <p:cNvPr id="78" name="Line 15"/>
          <p:cNvSpPr>
            <a:spLocks noChangeShapeType="1"/>
          </p:cNvSpPr>
          <p:nvPr/>
        </p:nvSpPr>
        <p:spPr bwMode="auto">
          <a:xfrm>
            <a:off x="7252088" y="4696417"/>
            <a:ext cx="36442" cy="13177"/>
          </a:xfrm>
          <a:prstGeom prst="line">
            <a:avLst/>
          </a:prstGeom>
          <a:noFill/>
          <a:ln w="1905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endParaRPr lang="en-US" sz="1765"/>
          </a:p>
        </p:txBody>
      </p:sp>
      <p:sp>
        <p:nvSpPr>
          <p:cNvPr id="79" name="Line 16"/>
          <p:cNvSpPr>
            <a:spLocks noChangeShapeType="1"/>
          </p:cNvSpPr>
          <p:nvPr/>
        </p:nvSpPr>
        <p:spPr bwMode="auto">
          <a:xfrm flipV="1">
            <a:off x="7545809" y="4696417"/>
            <a:ext cx="36442" cy="13177"/>
          </a:xfrm>
          <a:prstGeom prst="line">
            <a:avLst/>
          </a:prstGeom>
          <a:noFill/>
          <a:ln w="28575">
            <a:solidFill>
              <a:schemeClr val="bg1">
                <a:lumMod val="8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0" name="Line 17"/>
          <p:cNvSpPr>
            <a:spLocks noChangeShapeType="1"/>
          </p:cNvSpPr>
          <p:nvPr/>
        </p:nvSpPr>
        <p:spPr bwMode="auto">
          <a:xfrm flipV="1">
            <a:off x="7252088" y="4815005"/>
            <a:ext cx="36442" cy="16836"/>
          </a:xfrm>
          <a:prstGeom prst="line">
            <a:avLst/>
          </a:prstGeom>
          <a:noFill/>
          <a:ln w="1905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endParaRPr lang="en-US" sz="1765"/>
          </a:p>
        </p:txBody>
      </p:sp>
      <p:sp>
        <p:nvSpPr>
          <p:cNvPr id="81" name="Oval 20"/>
          <p:cNvSpPr>
            <a:spLocks noChangeArrowheads="1"/>
          </p:cNvSpPr>
          <p:nvPr/>
        </p:nvSpPr>
        <p:spPr bwMode="auto">
          <a:xfrm>
            <a:off x="7281969" y="4626874"/>
            <a:ext cx="270400" cy="270851"/>
          </a:xfrm>
          <a:prstGeom prst="ellipse">
            <a:avLst/>
          </a:prstGeom>
          <a:noFill/>
          <a:ln w="1905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endParaRPr lang="en-US" sz="1765"/>
          </a:p>
        </p:txBody>
      </p:sp>
      <p:sp>
        <p:nvSpPr>
          <p:cNvPr id="2" name="Oval 1"/>
          <p:cNvSpPr/>
          <p:nvPr/>
        </p:nvSpPr>
        <p:spPr bwMode="auto">
          <a:xfrm>
            <a:off x="7157887" y="4509846"/>
            <a:ext cx="504872" cy="504872"/>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923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42" presetClass="path" presetSubtype="0" decel="100000" fill="hold" grpId="1" nodeType="withEffect">
                                  <p:stCondLst>
                                    <p:cond delay="0"/>
                                  </p:stCondLst>
                                  <p:childTnLst>
                                    <p:animMotion origin="layout" path="M 3.51289E-6 3.61779E-6 L 3.51289E-6 0.25011 " pathEditMode="relative" rAng="0" ptsTypes="AA">
                                      <p:cBhvr>
                                        <p:cTn id="9" dur="650" spd="-100000" fill="hold"/>
                                        <p:tgtEl>
                                          <p:spTgt spid="28"/>
                                        </p:tgtEl>
                                        <p:attrNameLst>
                                          <p:attrName>ppt_x</p:attrName>
                                          <p:attrName>ppt_y</p:attrName>
                                        </p:attrNameLst>
                                      </p:cBhvr>
                                      <p:rCtr x="0" y="12506"/>
                                    </p:animMotion>
                                  </p:childTnLst>
                                </p:cTn>
                              </p:par>
                              <p:par>
                                <p:cTn id="10" presetID="10" presetClass="entr" presetSubtype="0" fill="hold" grpId="0" nodeType="withEffect">
                                  <p:stCondLst>
                                    <p:cond delay="12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1" presetClass="entr" presetSubtype="0" fill="hold" grpId="0" nodeType="withEffect">
                                  <p:stCondLst>
                                    <p:cond delay="700"/>
                                  </p:stCondLst>
                                  <p:childTnLst>
                                    <p:set>
                                      <p:cBhvr>
                                        <p:cTn id="14" dur="1" fill="hold">
                                          <p:stCondLst>
                                            <p:cond delay="499"/>
                                          </p:stCondLst>
                                        </p:cTn>
                                        <p:tgtEl>
                                          <p:spTgt spid="85"/>
                                        </p:tgtEl>
                                        <p:attrNameLst>
                                          <p:attrName>style.visibility</p:attrName>
                                        </p:attrNameLst>
                                      </p:cBhvr>
                                      <p:to>
                                        <p:strVal val="visible"/>
                                      </p:to>
                                    </p:set>
                                  </p:childTnLst>
                                </p:cTn>
                              </p:par>
                              <p:par>
                                <p:cTn id="15" presetID="6" presetClass="emph" presetSubtype="0" accel="100000" autoRev="1" fill="hold" grpId="1" nodeType="withEffect">
                                  <p:stCondLst>
                                    <p:cond delay="700"/>
                                  </p:stCondLst>
                                  <p:childTnLst>
                                    <p:animScale>
                                      <p:cBhvr>
                                        <p:cTn id="16" dur="500" fill="hold"/>
                                        <p:tgtEl>
                                          <p:spTgt spid="85"/>
                                        </p:tgtEl>
                                      </p:cBhvr>
                                      <p:by x="0" y="0"/>
                                    </p:animScale>
                                  </p:childTnLst>
                                </p:cTn>
                              </p:par>
                              <p:par>
                                <p:cTn id="17" presetID="63" presetClass="path" presetSubtype="0" decel="100000" fill="hold" grpId="2" nodeType="withEffect">
                                  <p:stCondLst>
                                    <p:cond delay="1200"/>
                                  </p:stCondLst>
                                  <p:childTnLst>
                                    <p:animMotion origin="layout" path="M 6.89303E-8 4.61643E-6 L -0.01085 0.05719 " pathEditMode="relative" rAng="0" ptsTypes="AA">
                                      <p:cBhvr>
                                        <p:cTn id="18" dur="500" spd="-100000" fill="hold"/>
                                        <p:tgtEl>
                                          <p:spTgt spid="85"/>
                                        </p:tgtEl>
                                        <p:attrNameLst>
                                          <p:attrName>ppt_x</p:attrName>
                                          <p:attrName>ppt_y</p:attrName>
                                        </p:attrNameLst>
                                      </p:cBhvr>
                                      <p:rCtr x="-549" y="2860"/>
                                    </p:animMotion>
                                  </p:childTnLst>
                                </p:cTn>
                              </p:par>
                              <p:par>
                                <p:cTn id="19" presetID="1" presetClass="entr" presetSubtype="0" fill="hold" grpId="0" nodeType="withEffect">
                                  <p:stCondLst>
                                    <p:cond delay="700"/>
                                  </p:stCondLst>
                                  <p:childTnLst>
                                    <p:set>
                                      <p:cBhvr>
                                        <p:cTn id="20" dur="1" fill="hold">
                                          <p:stCondLst>
                                            <p:cond delay="499"/>
                                          </p:stCondLst>
                                        </p:cTn>
                                        <p:tgtEl>
                                          <p:spTgt spid="84"/>
                                        </p:tgtEl>
                                        <p:attrNameLst>
                                          <p:attrName>style.visibility</p:attrName>
                                        </p:attrNameLst>
                                      </p:cBhvr>
                                      <p:to>
                                        <p:strVal val="visible"/>
                                      </p:to>
                                    </p:set>
                                  </p:childTnLst>
                                </p:cTn>
                              </p:par>
                              <p:par>
                                <p:cTn id="21" presetID="6" presetClass="emph" presetSubtype="0" accel="100000" autoRev="1" fill="hold" grpId="1" nodeType="withEffect">
                                  <p:stCondLst>
                                    <p:cond delay="700"/>
                                  </p:stCondLst>
                                  <p:childTnLst>
                                    <p:animScale>
                                      <p:cBhvr>
                                        <p:cTn id="22" dur="500" fill="hold"/>
                                        <p:tgtEl>
                                          <p:spTgt spid="84"/>
                                        </p:tgtEl>
                                      </p:cBhvr>
                                      <p:by x="0" y="0"/>
                                    </p:animScale>
                                  </p:childTnLst>
                                </p:cTn>
                              </p:par>
                              <p:par>
                                <p:cTn id="23" presetID="35" presetClass="path" presetSubtype="0" decel="100000" fill="hold" grpId="2" nodeType="withEffect">
                                  <p:stCondLst>
                                    <p:cond delay="1200"/>
                                  </p:stCondLst>
                                  <p:childTnLst>
                                    <p:animMotion origin="layout" path="M -1.06459E-6 2.15615E-6 L -0.00753 -0.04244 " pathEditMode="relative" rAng="0" ptsTypes="AA">
                                      <p:cBhvr>
                                        <p:cTn id="24" dur="500" spd="-100000" fill="hold"/>
                                        <p:tgtEl>
                                          <p:spTgt spid="84"/>
                                        </p:tgtEl>
                                        <p:attrNameLst>
                                          <p:attrName>ppt_x</p:attrName>
                                          <p:attrName>ppt_y</p:attrName>
                                        </p:attrNameLst>
                                      </p:cBhvr>
                                      <p:rCtr x="-383" y="-2133"/>
                                    </p:animMotion>
                                  </p:childTnLst>
                                </p:cTn>
                              </p:par>
                              <p:par>
                                <p:cTn id="25" presetID="1" presetClass="entr" presetSubtype="0" fill="hold" grpId="0" nodeType="withEffect">
                                  <p:stCondLst>
                                    <p:cond delay="700"/>
                                  </p:stCondLst>
                                  <p:childTnLst>
                                    <p:set>
                                      <p:cBhvr>
                                        <p:cTn id="26" dur="1" fill="hold">
                                          <p:stCondLst>
                                            <p:cond delay="499"/>
                                          </p:stCondLst>
                                        </p:cTn>
                                        <p:tgtEl>
                                          <p:spTgt spid="94"/>
                                        </p:tgtEl>
                                        <p:attrNameLst>
                                          <p:attrName>style.visibility</p:attrName>
                                        </p:attrNameLst>
                                      </p:cBhvr>
                                      <p:to>
                                        <p:strVal val="visible"/>
                                      </p:to>
                                    </p:set>
                                  </p:childTnLst>
                                </p:cTn>
                              </p:par>
                              <p:par>
                                <p:cTn id="27" presetID="6" presetClass="emph" presetSubtype="0" accel="100000" autoRev="1" fill="hold" grpId="1" nodeType="withEffect">
                                  <p:stCondLst>
                                    <p:cond delay="700"/>
                                  </p:stCondLst>
                                  <p:childTnLst>
                                    <p:animScale>
                                      <p:cBhvr>
                                        <p:cTn id="28" dur="500" fill="hold"/>
                                        <p:tgtEl>
                                          <p:spTgt spid="94"/>
                                        </p:tgtEl>
                                      </p:cBhvr>
                                      <p:by x="0" y="0"/>
                                    </p:animScale>
                                  </p:childTnLst>
                                </p:cTn>
                              </p:par>
                              <p:par>
                                <p:cTn id="29" presetID="63" presetClass="path" presetSubtype="0" decel="100000" fill="hold" grpId="2" nodeType="withEffect">
                                  <p:stCondLst>
                                    <p:cond delay="1200"/>
                                  </p:stCondLst>
                                  <p:childTnLst>
                                    <p:animMotion origin="layout" path="M -1.42456E-6 2.4966E-6 L 0.03498 0.02633 " pathEditMode="relative" rAng="0" ptsTypes="AA">
                                      <p:cBhvr>
                                        <p:cTn id="30" dur="500" spd="-100000" fill="hold"/>
                                        <p:tgtEl>
                                          <p:spTgt spid="94"/>
                                        </p:tgtEl>
                                        <p:attrNameLst>
                                          <p:attrName>ppt_x</p:attrName>
                                          <p:attrName>ppt_y</p:attrName>
                                        </p:attrNameLst>
                                      </p:cBhvr>
                                      <p:rCtr x="1749" y="1316"/>
                                    </p:animMotion>
                                  </p:childTnLst>
                                </p:cTn>
                              </p:par>
                              <p:par>
                                <p:cTn id="31" presetID="1" presetClass="entr" presetSubtype="0" fill="hold" grpId="0" nodeType="withEffect">
                                  <p:stCondLst>
                                    <p:cond delay="700"/>
                                  </p:stCondLst>
                                  <p:childTnLst>
                                    <p:set>
                                      <p:cBhvr>
                                        <p:cTn id="32" dur="1" fill="hold">
                                          <p:stCondLst>
                                            <p:cond delay="499"/>
                                          </p:stCondLst>
                                        </p:cTn>
                                        <p:tgtEl>
                                          <p:spTgt spid="91"/>
                                        </p:tgtEl>
                                        <p:attrNameLst>
                                          <p:attrName>style.visibility</p:attrName>
                                        </p:attrNameLst>
                                      </p:cBhvr>
                                      <p:to>
                                        <p:strVal val="visible"/>
                                      </p:to>
                                    </p:set>
                                  </p:childTnLst>
                                </p:cTn>
                              </p:par>
                              <p:par>
                                <p:cTn id="33" presetID="6" presetClass="emph" presetSubtype="0" accel="100000" autoRev="1" fill="hold" grpId="1" nodeType="withEffect">
                                  <p:stCondLst>
                                    <p:cond delay="700"/>
                                  </p:stCondLst>
                                  <p:childTnLst>
                                    <p:animScale>
                                      <p:cBhvr>
                                        <p:cTn id="34" dur="500" fill="hold"/>
                                        <p:tgtEl>
                                          <p:spTgt spid="91"/>
                                        </p:tgtEl>
                                      </p:cBhvr>
                                      <p:by x="0" y="0"/>
                                    </p:animScale>
                                  </p:childTnLst>
                                </p:cTn>
                              </p:par>
                              <p:par>
                                <p:cTn id="35" presetID="35" presetClass="path" presetSubtype="0" decel="100000" fill="hold" grpId="2" nodeType="withEffect">
                                  <p:stCondLst>
                                    <p:cond delay="1200"/>
                                  </p:stCondLst>
                                  <p:childTnLst>
                                    <p:animMotion origin="layout" path="M -2.71126E-6 3.75397E-6 L -0.04225 0.02746 " pathEditMode="relative" rAng="0" ptsTypes="AA">
                                      <p:cBhvr>
                                        <p:cTn id="36" dur="500" spd="-100000" fill="hold"/>
                                        <p:tgtEl>
                                          <p:spTgt spid="91"/>
                                        </p:tgtEl>
                                        <p:attrNameLst>
                                          <p:attrName>ppt_x</p:attrName>
                                          <p:attrName>ppt_y</p:attrName>
                                        </p:attrNameLst>
                                      </p:cBhvr>
                                      <p:rCtr x="-2119" y="1362"/>
                                    </p:animMotion>
                                  </p:childTnLst>
                                </p:cTn>
                              </p:par>
                              <p:par>
                                <p:cTn id="37" presetID="1" presetClass="entr" presetSubtype="0" fill="hold" grpId="0" nodeType="withEffect">
                                  <p:stCondLst>
                                    <p:cond delay="700"/>
                                  </p:stCondLst>
                                  <p:childTnLst>
                                    <p:set>
                                      <p:cBhvr>
                                        <p:cTn id="38" dur="1" fill="hold">
                                          <p:stCondLst>
                                            <p:cond delay="499"/>
                                          </p:stCondLst>
                                        </p:cTn>
                                        <p:tgtEl>
                                          <p:spTgt spid="95"/>
                                        </p:tgtEl>
                                        <p:attrNameLst>
                                          <p:attrName>style.visibility</p:attrName>
                                        </p:attrNameLst>
                                      </p:cBhvr>
                                      <p:to>
                                        <p:strVal val="visible"/>
                                      </p:to>
                                    </p:set>
                                  </p:childTnLst>
                                </p:cTn>
                              </p:par>
                              <p:par>
                                <p:cTn id="39" presetID="6" presetClass="emph" presetSubtype="0" accel="100000" autoRev="1" fill="hold" grpId="1" nodeType="withEffect">
                                  <p:stCondLst>
                                    <p:cond delay="700"/>
                                  </p:stCondLst>
                                  <p:childTnLst>
                                    <p:animScale>
                                      <p:cBhvr>
                                        <p:cTn id="40" dur="500" fill="hold"/>
                                        <p:tgtEl>
                                          <p:spTgt spid="95"/>
                                        </p:tgtEl>
                                      </p:cBhvr>
                                      <p:by x="0" y="0"/>
                                    </p:animScale>
                                  </p:childTnLst>
                                </p:cTn>
                              </p:par>
                              <p:par>
                                <p:cTn id="41" presetID="63" presetClass="path" presetSubtype="0" decel="100000" fill="hold" grpId="2" nodeType="withEffect">
                                  <p:stCondLst>
                                    <p:cond delay="1200"/>
                                  </p:stCondLst>
                                  <p:childTnLst>
                                    <p:animMotion origin="layout" path="M -3.66607E-6 -4.96142E-6 L 0.00958 -0.06241 " pathEditMode="relative" rAng="0" ptsTypes="AA">
                                      <p:cBhvr>
                                        <p:cTn id="42" dur="500" spd="-100000" fill="hold"/>
                                        <p:tgtEl>
                                          <p:spTgt spid="95"/>
                                        </p:tgtEl>
                                        <p:attrNameLst>
                                          <p:attrName>ppt_x</p:attrName>
                                          <p:attrName>ppt_y</p:attrName>
                                        </p:attrNameLst>
                                      </p:cBhvr>
                                      <p:rCtr x="472" y="-3132"/>
                                    </p:animMotion>
                                  </p:childTnLst>
                                </p:cTn>
                              </p:par>
                              <p:par>
                                <p:cTn id="43" presetID="1" presetClass="entr" presetSubtype="0" fill="hold" grpId="0" nodeType="withEffect">
                                  <p:stCondLst>
                                    <p:cond delay="700"/>
                                  </p:stCondLst>
                                  <p:childTnLst>
                                    <p:set>
                                      <p:cBhvr>
                                        <p:cTn id="44" dur="1" fill="hold">
                                          <p:stCondLst>
                                            <p:cond delay="499"/>
                                          </p:stCondLst>
                                        </p:cTn>
                                        <p:tgtEl>
                                          <p:spTgt spid="93"/>
                                        </p:tgtEl>
                                        <p:attrNameLst>
                                          <p:attrName>style.visibility</p:attrName>
                                        </p:attrNameLst>
                                      </p:cBhvr>
                                      <p:to>
                                        <p:strVal val="visible"/>
                                      </p:to>
                                    </p:set>
                                  </p:childTnLst>
                                </p:cTn>
                              </p:par>
                              <p:par>
                                <p:cTn id="45" presetID="6" presetClass="emph" presetSubtype="0" accel="100000" autoRev="1" fill="hold" grpId="1" nodeType="withEffect">
                                  <p:stCondLst>
                                    <p:cond delay="700"/>
                                  </p:stCondLst>
                                  <p:childTnLst>
                                    <p:animScale>
                                      <p:cBhvr>
                                        <p:cTn id="46" dur="500" fill="hold"/>
                                        <p:tgtEl>
                                          <p:spTgt spid="93"/>
                                        </p:tgtEl>
                                      </p:cBhvr>
                                      <p:by x="0" y="0"/>
                                    </p:animScale>
                                  </p:childTnLst>
                                </p:cTn>
                              </p:par>
                              <p:par>
                                <p:cTn id="47" presetID="35" presetClass="path" presetSubtype="0" decel="100000" fill="hold" grpId="2" nodeType="withEffect">
                                  <p:stCondLst>
                                    <p:cond delay="1200"/>
                                  </p:stCondLst>
                                  <p:childTnLst>
                                    <p:animMotion origin="layout" path="M 4.9783E-7 2.99138E-6 L 0.01264 0.0665 " pathEditMode="relative" rAng="0" ptsTypes="AA">
                                      <p:cBhvr>
                                        <p:cTn id="48" dur="500" spd="-100000" fill="hold"/>
                                        <p:tgtEl>
                                          <p:spTgt spid="93"/>
                                        </p:tgtEl>
                                        <p:attrNameLst>
                                          <p:attrName>ppt_x</p:attrName>
                                          <p:attrName>ppt_y</p:attrName>
                                        </p:attrNameLst>
                                      </p:cBhvr>
                                      <p:rCtr x="625" y="3314"/>
                                    </p:animMotion>
                                  </p:childTnLst>
                                </p:cTn>
                              </p:par>
                              <p:par>
                                <p:cTn id="49" presetID="1" presetClass="entr" presetSubtype="0" fill="hold" nodeType="withEffect">
                                  <p:stCondLst>
                                    <p:cond delay="0"/>
                                  </p:stCondLst>
                                  <p:childTnLst>
                                    <p:set>
                                      <p:cBhvr>
                                        <p:cTn id="50" dur="1" fill="hold">
                                          <p:stCondLst>
                                            <p:cond delay="499"/>
                                          </p:stCondLst>
                                        </p:cTn>
                                        <p:tgtEl>
                                          <p:spTgt spid="5"/>
                                        </p:tgtEl>
                                        <p:attrNameLst>
                                          <p:attrName>style.visibility</p:attrName>
                                        </p:attrNameLst>
                                      </p:cBhvr>
                                      <p:to>
                                        <p:strVal val="visible"/>
                                      </p:to>
                                    </p:set>
                                  </p:childTnLst>
                                </p:cTn>
                              </p:par>
                              <p:par>
                                <p:cTn id="51" presetID="6" presetClass="emph" presetSubtype="0" accel="100000" autoRev="1" fill="hold" nodeType="withEffect">
                                  <p:stCondLst>
                                    <p:cond delay="0"/>
                                  </p:stCondLst>
                                  <p:childTnLst>
                                    <p:animScale>
                                      <p:cBhvr>
                                        <p:cTn id="52" dur="500" fill="hold"/>
                                        <p:tgtEl>
                                          <p:spTgt spid="5"/>
                                        </p:tgtEl>
                                      </p:cBhvr>
                                      <p:by x="0" y="0"/>
                                    </p:animScale>
                                  </p:childTnLst>
                                </p:cTn>
                              </p:par>
                              <p:par>
                                <p:cTn id="53" presetID="1" presetClass="entr" presetSubtype="0" fill="hold" nodeType="withEffect">
                                  <p:stCondLst>
                                    <p:cond delay="0"/>
                                  </p:stCondLst>
                                  <p:childTnLst>
                                    <p:set>
                                      <p:cBhvr>
                                        <p:cTn id="54" dur="1" fill="hold">
                                          <p:stCondLst>
                                            <p:cond delay="499"/>
                                          </p:stCondLst>
                                        </p:cTn>
                                        <p:tgtEl>
                                          <p:spTgt spid="6"/>
                                        </p:tgtEl>
                                        <p:attrNameLst>
                                          <p:attrName>style.visibility</p:attrName>
                                        </p:attrNameLst>
                                      </p:cBhvr>
                                      <p:to>
                                        <p:strVal val="visible"/>
                                      </p:to>
                                    </p:set>
                                  </p:childTnLst>
                                </p:cTn>
                              </p:par>
                              <p:par>
                                <p:cTn id="55" presetID="6" presetClass="emph" presetSubtype="0" accel="100000" autoRev="1" fill="hold" nodeType="withEffect">
                                  <p:stCondLst>
                                    <p:cond delay="0"/>
                                  </p:stCondLst>
                                  <p:childTnLst>
                                    <p:animScale>
                                      <p:cBhvr>
                                        <p:cTn id="56" dur="500" fill="hold"/>
                                        <p:tgtEl>
                                          <p:spTgt spid="6"/>
                                        </p:tgtEl>
                                      </p:cBhvr>
                                      <p:by x="0" y="0"/>
                                    </p:animScale>
                                  </p:childTnLst>
                                </p:cTn>
                              </p:par>
                              <p:par>
                                <p:cTn id="57" presetID="1" presetClass="entr" presetSubtype="0" fill="hold" nodeType="withEffect">
                                  <p:stCondLst>
                                    <p:cond delay="0"/>
                                  </p:stCondLst>
                                  <p:childTnLst>
                                    <p:set>
                                      <p:cBhvr>
                                        <p:cTn id="58" dur="1" fill="hold">
                                          <p:stCondLst>
                                            <p:cond delay="499"/>
                                          </p:stCondLst>
                                        </p:cTn>
                                        <p:tgtEl>
                                          <p:spTgt spid="7"/>
                                        </p:tgtEl>
                                        <p:attrNameLst>
                                          <p:attrName>style.visibility</p:attrName>
                                        </p:attrNameLst>
                                      </p:cBhvr>
                                      <p:to>
                                        <p:strVal val="visible"/>
                                      </p:to>
                                    </p:set>
                                  </p:childTnLst>
                                </p:cTn>
                              </p:par>
                              <p:par>
                                <p:cTn id="59" presetID="6" presetClass="emph" presetSubtype="0" accel="100000" autoRev="1" fill="hold" nodeType="withEffect">
                                  <p:stCondLst>
                                    <p:cond delay="0"/>
                                  </p:stCondLst>
                                  <p:childTnLst>
                                    <p:animScale>
                                      <p:cBhvr>
                                        <p:cTn id="60" dur="500" fill="hold"/>
                                        <p:tgtEl>
                                          <p:spTgt spid="7"/>
                                        </p:tgtEl>
                                      </p:cBhvr>
                                      <p:by x="0" y="0"/>
                                    </p:animScale>
                                  </p:childTnLst>
                                </p:cTn>
                              </p:par>
                              <p:par>
                                <p:cTn id="61" presetID="1" presetClass="entr" presetSubtype="0" fill="hold" nodeType="withEffect">
                                  <p:stCondLst>
                                    <p:cond delay="0"/>
                                  </p:stCondLst>
                                  <p:childTnLst>
                                    <p:set>
                                      <p:cBhvr>
                                        <p:cTn id="62" dur="1" fill="hold">
                                          <p:stCondLst>
                                            <p:cond delay="499"/>
                                          </p:stCondLst>
                                        </p:cTn>
                                        <p:tgtEl>
                                          <p:spTgt spid="8"/>
                                        </p:tgtEl>
                                        <p:attrNameLst>
                                          <p:attrName>style.visibility</p:attrName>
                                        </p:attrNameLst>
                                      </p:cBhvr>
                                      <p:to>
                                        <p:strVal val="visible"/>
                                      </p:to>
                                    </p:set>
                                  </p:childTnLst>
                                </p:cTn>
                              </p:par>
                              <p:par>
                                <p:cTn id="63" presetID="6" presetClass="emph" presetSubtype="0" accel="100000" autoRev="1" fill="hold" nodeType="withEffect">
                                  <p:stCondLst>
                                    <p:cond delay="0"/>
                                  </p:stCondLst>
                                  <p:childTnLst>
                                    <p:animScale>
                                      <p:cBhvr>
                                        <p:cTn id="64" dur="500" fill="hold"/>
                                        <p:tgtEl>
                                          <p:spTgt spid="8"/>
                                        </p:tgtEl>
                                      </p:cBhvr>
                                      <p:by x="0" y="0"/>
                                    </p:animScale>
                                  </p:childTnLst>
                                </p:cTn>
                              </p:par>
                              <p:par>
                                <p:cTn id="65" presetID="1" presetClass="entr" presetSubtype="0" fill="hold" grpId="0" nodeType="withEffect">
                                  <p:stCondLst>
                                    <p:cond delay="0"/>
                                  </p:stCondLst>
                                  <p:childTnLst>
                                    <p:set>
                                      <p:cBhvr>
                                        <p:cTn id="66" dur="1" fill="hold">
                                          <p:stCondLst>
                                            <p:cond delay="499"/>
                                          </p:stCondLst>
                                        </p:cTn>
                                        <p:tgtEl>
                                          <p:spTgt spid="69"/>
                                        </p:tgtEl>
                                        <p:attrNameLst>
                                          <p:attrName>style.visibility</p:attrName>
                                        </p:attrNameLst>
                                      </p:cBhvr>
                                      <p:to>
                                        <p:strVal val="visible"/>
                                      </p:to>
                                    </p:set>
                                  </p:childTnLst>
                                </p:cTn>
                              </p:par>
                              <p:par>
                                <p:cTn id="67" presetID="6" presetClass="emph" presetSubtype="0" accel="100000" autoRev="1" fill="hold" grpId="1" nodeType="withEffect">
                                  <p:stCondLst>
                                    <p:cond delay="0"/>
                                  </p:stCondLst>
                                  <p:childTnLst>
                                    <p:animScale>
                                      <p:cBhvr>
                                        <p:cTn id="68" dur="500" fill="hold"/>
                                        <p:tgtEl>
                                          <p:spTgt spid="69"/>
                                        </p:tgtEl>
                                      </p:cBhvr>
                                      <p:by x="0" y="0"/>
                                    </p:animScale>
                                  </p:childTnLst>
                                </p:cTn>
                              </p:par>
                              <p:par>
                                <p:cTn id="69" presetID="1" presetClass="entr" presetSubtype="0" fill="hold" grpId="0" nodeType="withEffect">
                                  <p:stCondLst>
                                    <p:cond delay="0"/>
                                  </p:stCondLst>
                                  <p:childTnLst>
                                    <p:set>
                                      <p:cBhvr>
                                        <p:cTn id="70" dur="1" fill="hold">
                                          <p:stCondLst>
                                            <p:cond delay="499"/>
                                          </p:stCondLst>
                                        </p:cTn>
                                        <p:tgtEl>
                                          <p:spTgt spid="71"/>
                                        </p:tgtEl>
                                        <p:attrNameLst>
                                          <p:attrName>style.visibility</p:attrName>
                                        </p:attrNameLst>
                                      </p:cBhvr>
                                      <p:to>
                                        <p:strVal val="visible"/>
                                      </p:to>
                                    </p:set>
                                  </p:childTnLst>
                                </p:cTn>
                              </p:par>
                              <p:par>
                                <p:cTn id="71" presetID="6" presetClass="emph" presetSubtype="0" accel="100000" autoRev="1" fill="hold" grpId="1" nodeType="withEffect">
                                  <p:stCondLst>
                                    <p:cond delay="0"/>
                                  </p:stCondLst>
                                  <p:childTnLst>
                                    <p:animScale>
                                      <p:cBhvr>
                                        <p:cTn id="72" dur="500" fill="hold"/>
                                        <p:tgtEl>
                                          <p:spTgt spid="71"/>
                                        </p:tgtEl>
                                      </p:cBhvr>
                                      <p:by x="0" y="0"/>
                                    </p:animScale>
                                  </p:childTnLst>
                                </p:cTn>
                              </p:par>
                              <p:par>
                                <p:cTn id="73" presetID="1" presetClass="entr" presetSubtype="0" fill="hold" grpId="0" nodeType="withEffect">
                                  <p:stCondLst>
                                    <p:cond delay="0"/>
                                  </p:stCondLst>
                                  <p:childTnLst>
                                    <p:set>
                                      <p:cBhvr>
                                        <p:cTn id="74" dur="1" fill="hold">
                                          <p:stCondLst>
                                            <p:cond delay="499"/>
                                          </p:stCondLst>
                                        </p:cTn>
                                        <p:tgtEl>
                                          <p:spTgt spid="70"/>
                                        </p:tgtEl>
                                        <p:attrNameLst>
                                          <p:attrName>style.visibility</p:attrName>
                                        </p:attrNameLst>
                                      </p:cBhvr>
                                      <p:to>
                                        <p:strVal val="visible"/>
                                      </p:to>
                                    </p:set>
                                  </p:childTnLst>
                                </p:cTn>
                              </p:par>
                              <p:par>
                                <p:cTn id="75" presetID="6" presetClass="emph" presetSubtype="0" accel="100000" autoRev="1" fill="hold" grpId="1" nodeType="withEffect">
                                  <p:stCondLst>
                                    <p:cond delay="0"/>
                                  </p:stCondLst>
                                  <p:childTnLst>
                                    <p:animScale>
                                      <p:cBhvr>
                                        <p:cTn id="76" dur="500" fill="hold"/>
                                        <p:tgtEl>
                                          <p:spTgt spid="70"/>
                                        </p:tgtEl>
                                      </p:cBhvr>
                                      <p:by x="0" y="0"/>
                                    </p:animScale>
                                  </p:childTnLst>
                                </p:cTn>
                              </p:par>
                              <p:par>
                                <p:cTn id="77" presetID="1" presetClass="entr" presetSubtype="0" fill="hold" grpId="0" nodeType="withEffect">
                                  <p:stCondLst>
                                    <p:cond delay="0"/>
                                  </p:stCondLst>
                                  <p:childTnLst>
                                    <p:set>
                                      <p:cBhvr>
                                        <p:cTn id="78" dur="1" fill="hold">
                                          <p:stCondLst>
                                            <p:cond delay="499"/>
                                          </p:stCondLst>
                                        </p:cTn>
                                        <p:tgtEl>
                                          <p:spTgt spid="68"/>
                                        </p:tgtEl>
                                        <p:attrNameLst>
                                          <p:attrName>style.visibility</p:attrName>
                                        </p:attrNameLst>
                                      </p:cBhvr>
                                      <p:to>
                                        <p:strVal val="visible"/>
                                      </p:to>
                                    </p:set>
                                  </p:childTnLst>
                                </p:cTn>
                              </p:par>
                              <p:par>
                                <p:cTn id="79" presetID="6" presetClass="emph" presetSubtype="0" accel="100000" autoRev="1" fill="hold" grpId="1" nodeType="withEffect">
                                  <p:stCondLst>
                                    <p:cond delay="0"/>
                                  </p:stCondLst>
                                  <p:childTnLst>
                                    <p:animScale>
                                      <p:cBhvr>
                                        <p:cTn id="80" dur="500" fill="hold"/>
                                        <p:tgtEl>
                                          <p:spTgt spid="68"/>
                                        </p:tgtEl>
                                      </p:cBhvr>
                                      <p:by x="0" y="0"/>
                                    </p:animScale>
                                  </p:childTnLst>
                                </p:cTn>
                              </p:par>
                              <p:par>
                                <p:cTn id="81" presetID="1" presetClass="entr" presetSubtype="0" fill="hold" grpId="0" nodeType="withEffect">
                                  <p:stCondLst>
                                    <p:cond delay="700"/>
                                  </p:stCondLst>
                                  <p:childTnLst>
                                    <p:set>
                                      <p:cBhvr>
                                        <p:cTn id="82" dur="1" fill="hold">
                                          <p:stCondLst>
                                            <p:cond delay="499"/>
                                          </p:stCondLst>
                                        </p:cTn>
                                        <p:tgtEl>
                                          <p:spTgt spid="88"/>
                                        </p:tgtEl>
                                        <p:attrNameLst>
                                          <p:attrName>style.visibility</p:attrName>
                                        </p:attrNameLst>
                                      </p:cBhvr>
                                      <p:to>
                                        <p:strVal val="visible"/>
                                      </p:to>
                                    </p:set>
                                  </p:childTnLst>
                                </p:cTn>
                              </p:par>
                              <p:par>
                                <p:cTn id="83" presetID="6" presetClass="emph" presetSubtype="0" accel="100000" autoRev="1" fill="hold" grpId="1" nodeType="withEffect">
                                  <p:stCondLst>
                                    <p:cond delay="700"/>
                                  </p:stCondLst>
                                  <p:childTnLst>
                                    <p:animScale>
                                      <p:cBhvr>
                                        <p:cTn id="84" dur="500" fill="hold"/>
                                        <p:tgtEl>
                                          <p:spTgt spid="88"/>
                                        </p:tgtEl>
                                      </p:cBhvr>
                                      <p:by x="0" y="0"/>
                                    </p:animScale>
                                  </p:childTnLst>
                                </p:cTn>
                              </p:par>
                              <p:par>
                                <p:cTn id="85" presetID="35" presetClass="path" presetSubtype="0" decel="100000" fill="hold" grpId="2" nodeType="withEffect">
                                  <p:stCondLst>
                                    <p:cond delay="1200"/>
                                  </p:stCondLst>
                                  <p:childTnLst>
                                    <p:animMotion origin="layout" path="M 3.78861E-6 2.70994E-6 L 0.04021 -0.02724 " pathEditMode="relative" rAng="0" ptsTypes="AA">
                                      <p:cBhvr>
                                        <p:cTn id="86" dur="500" spd="-100000" fill="hold"/>
                                        <p:tgtEl>
                                          <p:spTgt spid="88"/>
                                        </p:tgtEl>
                                        <p:attrNameLst>
                                          <p:attrName>ppt_x</p:attrName>
                                          <p:attrName>ppt_y</p:attrName>
                                        </p:attrNameLst>
                                      </p:cBhvr>
                                      <p:rCtr x="2004" y="-1362"/>
                                    </p:animMotion>
                                  </p:childTnLst>
                                </p:cTn>
                              </p:par>
                              <p:par>
                                <p:cTn id="87" presetID="1" presetClass="entr" presetSubtype="0" fill="hold" grpId="0" nodeType="withEffect">
                                  <p:stCondLst>
                                    <p:cond delay="700"/>
                                  </p:stCondLst>
                                  <p:childTnLst>
                                    <p:set>
                                      <p:cBhvr>
                                        <p:cTn id="88" dur="1" fill="hold">
                                          <p:stCondLst>
                                            <p:cond delay="499"/>
                                          </p:stCondLst>
                                        </p:cTn>
                                        <p:tgtEl>
                                          <p:spTgt spid="90"/>
                                        </p:tgtEl>
                                        <p:attrNameLst>
                                          <p:attrName>style.visibility</p:attrName>
                                        </p:attrNameLst>
                                      </p:cBhvr>
                                      <p:to>
                                        <p:strVal val="visible"/>
                                      </p:to>
                                    </p:set>
                                  </p:childTnLst>
                                </p:cTn>
                              </p:par>
                              <p:par>
                                <p:cTn id="89" presetID="6" presetClass="emph" presetSubtype="0" accel="100000" autoRev="1" fill="hold" grpId="1" nodeType="withEffect">
                                  <p:stCondLst>
                                    <p:cond delay="700"/>
                                  </p:stCondLst>
                                  <p:childTnLst>
                                    <p:animScale>
                                      <p:cBhvr>
                                        <p:cTn id="90" dur="500" fill="hold"/>
                                        <p:tgtEl>
                                          <p:spTgt spid="90"/>
                                        </p:tgtEl>
                                      </p:cBhvr>
                                      <p:by x="0" y="0"/>
                                    </p:animScale>
                                  </p:childTnLst>
                                </p:cTn>
                              </p:par>
                              <p:par>
                                <p:cTn id="91" presetID="35" presetClass="path" presetSubtype="0" decel="100000" fill="hold" grpId="2" nodeType="withEffect">
                                  <p:stCondLst>
                                    <p:cond delay="1200"/>
                                  </p:stCondLst>
                                  <p:childTnLst>
                                    <p:animMotion origin="layout" path="M -1.43732E-6 3.23196E-6 L -0.04455 -0.02315 " pathEditMode="relative" rAng="0" ptsTypes="AA">
                                      <p:cBhvr>
                                        <p:cTn id="92" dur="500" spd="-100000" fill="hold"/>
                                        <p:tgtEl>
                                          <p:spTgt spid="90"/>
                                        </p:tgtEl>
                                        <p:attrNameLst>
                                          <p:attrName>ppt_x</p:attrName>
                                          <p:attrName>ppt_y</p:attrName>
                                        </p:attrNameLst>
                                      </p:cBhvr>
                                      <p:rCtr x="-2234" y="-11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28" grpId="0"/>
      <p:bldP spid="28" grpId="1"/>
      <p:bldP spid="85" grpId="0" animBg="1"/>
      <p:bldP spid="85" grpId="1" animBg="1"/>
      <p:bldP spid="85" grpId="2" animBg="1"/>
      <p:bldP spid="95" grpId="0" animBg="1"/>
      <p:bldP spid="95" grpId="1" animBg="1"/>
      <p:bldP spid="95" grpId="2" animBg="1"/>
      <p:bldP spid="84" grpId="0" animBg="1"/>
      <p:bldP spid="84" grpId="1" animBg="1"/>
      <p:bldP spid="84" grpId="2" animBg="1"/>
      <p:bldP spid="69" grpId="0"/>
      <p:bldP spid="69" grpId="1"/>
      <p:bldP spid="71" grpId="0"/>
      <p:bldP spid="71" grpId="1"/>
      <p:bldP spid="70" grpId="0"/>
      <p:bldP spid="70" grpId="1"/>
      <p:bldP spid="68" grpId="0"/>
      <p:bldP spid="68" grpId="1"/>
      <p:bldP spid="94" grpId="0" animBg="1"/>
      <p:bldP spid="94" grpId="1" animBg="1"/>
      <p:bldP spid="94" grpId="2" animBg="1"/>
      <p:bldP spid="91" grpId="0" animBg="1"/>
      <p:bldP spid="91" grpId="1" animBg="1"/>
      <p:bldP spid="91" grpId="2" animBg="1"/>
      <p:bldP spid="93" grpId="0" animBg="1"/>
      <p:bldP spid="93" grpId="1" animBg="1"/>
      <p:bldP spid="93" grpId="2" animBg="1"/>
      <p:bldP spid="88" grpId="0" animBg="1"/>
      <p:bldP spid="88" grpId="1" animBg="1"/>
      <p:bldP spid="88" grpId="2" animBg="1"/>
      <p:bldP spid="90" grpId="0" animBg="1"/>
      <p:bldP spid="90" grpId="1" animBg="1"/>
      <p:bldP spid="90"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1" y="487"/>
            <a:ext cx="12192000" cy="155679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11111871" y="469293"/>
            <a:ext cx="644101" cy="644101"/>
            <a:chOff x="457580" y="4622691"/>
            <a:chExt cx="657017" cy="657017"/>
          </a:xfrm>
        </p:grpSpPr>
        <p:sp>
          <p:nvSpPr>
            <p:cNvPr id="41" name="Oval 40"/>
            <p:cNvSpPr/>
            <p:nvPr/>
          </p:nvSpPr>
          <p:spPr bwMode="auto">
            <a:xfrm>
              <a:off x="457580" y="4622691"/>
              <a:ext cx="657017" cy="657017"/>
            </a:xfrm>
            <a:prstGeom prst="ellipse">
              <a:avLst/>
            </a:prstGeom>
            <a:solidFill>
              <a:srgbClr val="D83B0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2" name="Title 1"/>
          <p:cNvSpPr>
            <a:spLocks noGrp="1"/>
          </p:cNvSpPr>
          <p:nvPr>
            <p:ph type="title"/>
          </p:nvPr>
        </p:nvSpPr>
        <p:spPr/>
        <p:txBody>
          <a:bodyPr/>
          <a:lstStyle/>
          <a:p>
            <a:pPr>
              <a:tabLst>
                <a:tab pos="1461017" algn="l"/>
              </a:tabLst>
            </a:pPr>
            <a:r>
              <a:rPr lang="en-US" dirty="0">
                <a:gradFill>
                  <a:gsLst>
                    <a:gs pos="1250">
                      <a:schemeClr val="bg1"/>
                    </a:gs>
                    <a:gs pos="100000">
                      <a:schemeClr val="bg1"/>
                    </a:gs>
                  </a:gsLst>
                  <a:lin ang="5400000" scaled="0"/>
                </a:gradFill>
              </a:rPr>
              <a:t>Deploy the cloud on-premises</a:t>
            </a:r>
          </a:p>
        </p:txBody>
      </p:sp>
      <p:grpSp>
        <p:nvGrpSpPr>
          <p:cNvPr id="14" name="Group 13"/>
          <p:cNvGrpSpPr/>
          <p:nvPr/>
        </p:nvGrpSpPr>
        <p:grpSpPr>
          <a:xfrm>
            <a:off x="269239" y="1636116"/>
            <a:ext cx="11653523" cy="4930336"/>
            <a:chOff x="274637" y="1668427"/>
            <a:chExt cx="11887200" cy="5029200"/>
          </a:xfrm>
        </p:grpSpPr>
        <p:sp>
          <p:nvSpPr>
            <p:cNvPr id="45" name="Rectangle 44"/>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sp>
          <p:nvSpPr>
            <p:cNvPr id="178" name="TextBox 177"/>
            <p:cNvSpPr txBox="1"/>
            <p:nvPr/>
          </p:nvSpPr>
          <p:spPr>
            <a:xfrm>
              <a:off x="8186163" y="5802439"/>
              <a:ext cx="3287796" cy="815790"/>
            </a:xfrm>
            <a:prstGeom prst="rect">
              <a:avLst/>
            </a:prstGeom>
            <a:noFill/>
            <a:ln w="10795" cap="flat" cmpd="sng" algn="ctr">
              <a:noFill/>
              <a:prstDash val="solid"/>
            </a:ln>
            <a:effectLst/>
          </p:spPr>
          <p:txBody>
            <a:bodyPr wrap="squar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gradFill>
                    <a:gsLst>
                      <a:gs pos="74107">
                        <a:srgbClr val="D83B01"/>
                      </a:gs>
                      <a:gs pos="52679">
                        <a:srgbClr val="D83B0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Microsoft Azure Stack</a:t>
              </a:r>
            </a:p>
            <a:p>
              <a:pPr defTabSz="895666">
                <a:defRPr/>
              </a:pPr>
              <a:r>
                <a:rPr lang="en-US" sz="1372" b="1" kern="0" dirty="0">
                  <a:gradFill>
                    <a:gsLst>
                      <a:gs pos="9821">
                        <a:schemeClr val="tx1"/>
                      </a:gs>
                      <a:gs pos="25000">
                        <a:schemeClr val="tx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PRIVATE | HOSTED</a:t>
              </a:r>
            </a:p>
          </p:txBody>
        </p:sp>
        <p:grpSp>
          <p:nvGrpSpPr>
            <p:cNvPr id="13" name="Group 12"/>
            <p:cNvGrpSpPr/>
            <p:nvPr/>
          </p:nvGrpSpPr>
          <p:grpSpPr>
            <a:xfrm>
              <a:off x="8519749" y="2441124"/>
              <a:ext cx="2620624" cy="3133952"/>
              <a:chOff x="7784374" y="2399957"/>
              <a:chExt cx="3017520" cy="3429000"/>
            </a:xfrm>
          </p:grpSpPr>
          <p:sp>
            <p:nvSpPr>
              <p:cNvPr id="174" name="Rectangle 23"/>
              <p:cNvSpPr>
                <a:spLocks noChangeArrowheads="1"/>
              </p:cNvSpPr>
              <p:nvPr/>
            </p:nvSpPr>
            <p:spPr bwMode="auto">
              <a:xfrm>
                <a:off x="7784374" y="2399957"/>
                <a:ext cx="3017520" cy="3429000"/>
              </a:xfrm>
              <a:prstGeom prst="rect">
                <a:avLst/>
              </a:prstGeom>
              <a:solidFill>
                <a:schemeClr val="tx1"/>
              </a:solidFill>
              <a:ln>
                <a:noFill/>
              </a:ln>
              <a:extLst/>
            </p:spPr>
            <p:txBody>
              <a:bodyPr vert="horz" wrap="square" lIns="87855" tIns="43927" rIns="87855" bIns="43927" numCol="1" anchor="t" anchorCtr="0" compatLnSpc="1">
                <a:prstTxWarp prst="textNoShape">
                  <a:avLst/>
                </a:prstTxWarp>
              </a:bodyPr>
              <a:lstStyle/>
              <a:p>
                <a:pPr defTabSz="896010">
                  <a:lnSpc>
                    <a:spcPct val="90000"/>
                  </a:lnSpc>
                  <a:defRPr/>
                </a:pPr>
                <a:endParaRPr lang="en-US" sz="1729">
                  <a:solidFill>
                    <a:srgbClr val="505050"/>
                  </a:solidFill>
                  <a:latin typeface="+mj-lt"/>
                </a:endParaRPr>
              </a:p>
            </p:txBody>
          </p:sp>
          <p:sp>
            <p:nvSpPr>
              <p:cNvPr id="187" name="Rectangle 186"/>
              <p:cNvSpPr/>
              <p:nvPr/>
            </p:nvSpPr>
            <p:spPr bwMode="auto">
              <a:xfrm>
                <a:off x="7875814"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196"/>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IaaS | Azure PaaS</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Compute | Networking | Storage</a:t>
                </a:r>
              </a:p>
              <a:p>
                <a:pPr algn="ctr" defTabSz="895751">
                  <a:lnSpc>
                    <a:spcPct val="90000"/>
                  </a:lnSpc>
                  <a:spcAft>
                    <a:spcPts val="196"/>
                  </a:spcAft>
                  <a:defRPr/>
                </a:pPr>
                <a:r>
                  <a:rPr lang="en-US" sz="1029" kern="0" dirty="0">
                    <a:gradFill>
                      <a:gsLst>
                        <a:gs pos="0">
                          <a:srgbClr val="505050"/>
                        </a:gs>
                        <a:gs pos="100000">
                          <a:srgbClr val="505050"/>
                        </a:gs>
                      </a:gsLst>
                      <a:lin ang="5400000" scaled="0"/>
                    </a:gradFill>
                    <a:ea typeface="Segoe UI" pitchFamily="34" charset="0"/>
                    <a:cs typeface="Segoe UI Semilight" panose="020B0402040204020203" pitchFamily="34" charset="0"/>
                  </a:rPr>
                  <a:t>App Service | Service Fabric</a:t>
                </a:r>
              </a:p>
            </p:txBody>
          </p:sp>
          <p:sp>
            <p:nvSpPr>
              <p:cNvPr id="188" name="Rectangle 187"/>
              <p:cNvSpPr/>
              <p:nvPr/>
            </p:nvSpPr>
            <p:spPr bwMode="auto">
              <a:xfrm>
                <a:off x="7875814"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Cloud-inspired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infrastructure</a:t>
                </a:r>
              </a:p>
            </p:txBody>
          </p:sp>
          <p:sp>
            <p:nvSpPr>
              <p:cNvPr id="189" name="Rectangle 188"/>
              <p:cNvSpPr/>
              <p:nvPr/>
            </p:nvSpPr>
            <p:spPr bwMode="auto">
              <a:xfrm>
                <a:off x="7875814"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Portal | PowerShell |</a:t>
                </a:r>
                <a:b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Dev-ops tools </a:t>
                </a:r>
              </a:p>
            </p:txBody>
          </p:sp>
          <p:sp>
            <p:nvSpPr>
              <p:cNvPr id="190" name="Rectangle 189"/>
              <p:cNvSpPr/>
              <p:nvPr/>
            </p:nvSpPr>
            <p:spPr bwMode="auto">
              <a:xfrm>
                <a:off x="7875814"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Semilight" panose="020B0402040204020203" pitchFamily="34" charset="0"/>
                  </a:rPr>
                  <a:t>Azure Resource Manager</a:t>
                </a:r>
              </a:p>
            </p:txBody>
          </p:sp>
        </p:grpSp>
        <p:sp>
          <p:nvSpPr>
            <p:cNvPr id="191" name="TextBox 190"/>
            <p:cNvSpPr txBox="1"/>
            <p:nvPr/>
          </p:nvSpPr>
          <p:spPr>
            <a:xfrm>
              <a:off x="1375715" y="5802460"/>
              <a:ext cx="2461394" cy="815747"/>
            </a:xfrm>
            <a:prstGeom prst="rect">
              <a:avLst/>
            </a:prstGeom>
            <a:noFill/>
            <a:ln w="10795" cap="flat" cmpd="sng" algn="ctr">
              <a:noFill/>
              <a:prstDash val="solid"/>
            </a:ln>
            <a:effectLst/>
          </p:spPr>
          <p:txBody>
            <a:bodyPr wrap="non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gradFill>
                    <a:gsLst>
                      <a:gs pos="74107">
                        <a:srgbClr val="D83B01"/>
                      </a:gs>
                      <a:gs pos="52679">
                        <a:srgbClr val="D83B0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Microsoft Azure</a:t>
              </a:r>
            </a:p>
            <a:p>
              <a:pPr defTabSz="895666">
                <a:defRPr/>
              </a:pPr>
              <a:r>
                <a:rPr lang="en-US" sz="1372" b="1" kern="0" dirty="0">
                  <a:gradFill>
                    <a:gsLst>
                      <a:gs pos="9821">
                        <a:schemeClr val="tx1"/>
                      </a:gs>
                      <a:gs pos="25000">
                        <a:schemeClr val="tx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PUBLIC</a:t>
              </a:r>
            </a:p>
          </p:txBody>
        </p:sp>
        <p:grpSp>
          <p:nvGrpSpPr>
            <p:cNvPr id="11" name="Group 10"/>
            <p:cNvGrpSpPr/>
            <p:nvPr/>
          </p:nvGrpSpPr>
          <p:grpSpPr>
            <a:xfrm>
              <a:off x="1375513" y="2516840"/>
              <a:ext cx="2461798" cy="2966783"/>
              <a:chOff x="1708087" y="2491424"/>
              <a:chExt cx="2834640" cy="3246093"/>
            </a:xfrm>
          </p:grpSpPr>
          <p:sp>
            <p:nvSpPr>
              <p:cNvPr id="193" name="Rectangle 192"/>
              <p:cNvSpPr/>
              <p:nvPr/>
            </p:nvSpPr>
            <p:spPr bwMode="auto">
              <a:xfrm>
                <a:off x="1708087"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IaaS | Azure PaaS</a:t>
                </a:r>
              </a:p>
            </p:txBody>
          </p:sp>
          <p:sp>
            <p:nvSpPr>
              <p:cNvPr id="194" name="Rectangle 193"/>
              <p:cNvSpPr/>
              <p:nvPr/>
            </p:nvSpPr>
            <p:spPr bwMode="auto">
              <a:xfrm>
                <a:off x="1708087"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Cloud infrastructure</a:t>
                </a:r>
              </a:p>
            </p:txBody>
          </p:sp>
          <p:sp>
            <p:nvSpPr>
              <p:cNvPr id="195" name="Rectangle 194"/>
              <p:cNvSpPr/>
              <p:nvPr/>
            </p:nvSpPr>
            <p:spPr bwMode="auto">
              <a:xfrm>
                <a:off x="1708087"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Portal | PowerShell | </a:t>
                </a:r>
                <a:br>
                  <a:rPr lang="en-US" sz="1372" kern="0" dirty="0">
                    <a:gradFill>
                      <a:gsLst>
                        <a:gs pos="0">
                          <a:srgbClr val="505050"/>
                        </a:gs>
                        <a:gs pos="100000">
                          <a:srgbClr val="505050"/>
                        </a:gs>
                      </a:gsLst>
                      <a:lin ang="5400000" scaled="0"/>
                    </a:gradFill>
                    <a:ea typeface="Segoe UI" pitchFamily="34" charset="0"/>
                    <a:cs typeface="Segoe UI" pitchFamily="34" charset="0"/>
                  </a:rPr>
                </a:br>
                <a:r>
                  <a:rPr lang="en-US" sz="1372" kern="0" dirty="0">
                    <a:gradFill>
                      <a:gsLst>
                        <a:gs pos="0">
                          <a:srgbClr val="505050"/>
                        </a:gs>
                        <a:gs pos="100000">
                          <a:srgbClr val="505050"/>
                        </a:gs>
                      </a:gsLst>
                      <a:lin ang="5400000" scaled="0"/>
                    </a:gradFill>
                    <a:ea typeface="Segoe UI" pitchFamily="34" charset="0"/>
                    <a:cs typeface="Segoe UI" pitchFamily="34" charset="0"/>
                  </a:rPr>
                  <a:t>Dev-ops tools</a:t>
                </a:r>
              </a:p>
            </p:txBody>
          </p:sp>
          <p:sp>
            <p:nvSpPr>
              <p:cNvPr id="196" name="Rectangle 195"/>
              <p:cNvSpPr/>
              <p:nvPr/>
            </p:nvSpPr>
            <p:spPr bwMode="auto">
              <a:xfrm>
                <a:off x="1708087"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sz="1372" kern="0" dirty="0">
                    <a:gradFill>
                      <a:gsLst>
                        <a:gs pos="0">
                          <a:srgbClr val="505050"/>
                        </a:gs>
                        <a:gs pos="100000">
                          <a:srgbClr val="505050"/>
                        </a:gs>
                      </a:gsLst>
                      <a:lin ang="5400000" scaled="0"/>
                    </a:gradFill>
                    <a:ea typeface="Segoe UI" pitchFamily="34" charset="0"/>
                    <a:cs typeface="Segoe UI" pitchFamily="34" charset="0"/>
                  </a:rPr>
                  <a:t>Azure Resource Manager</a:t>
                </a:r>
              </a:p>
            </p:txBody>
          </p:sp>
        </p:grpSp>
        <p:sp>
          <p:nvSpPr>
            <p:cNvPr id="198" name="Rectangle 197"/>
            <p:cNvSpPr/>
            <p:nvPr/>
          </p:nvSpPr>
          <p:spPr bwMode="auto">
            <a:xfrm>
              <a:off x="4899117" y="4603111"/>
              <a:ext cx="2638241"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Azure services in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your datacenter</a:t>
              </a:r>
            </a:p>
          </p:txBody>
        </p:sp>
        <p:sp>
          <p:nvSpPr>
            <p:cNvPr id="199" name="Rectangle 198"/>
            <p:cNvSpPr/>
            <p:nvPr/>
          </p:nvSpPr>
          <p:spPr bwMode="auto">
            <a:xfrm>
              <a:off x="5071238" y="3791643"/>
              <a:ext cx="2293999"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Unified app development</a:t>
              </a:r>
            </a:p>
          </p:txBody>
        </p:sp>
        <p:sp>
          <p:nvSpPr>
            <p:cNvPr id="200" name="Rectangle 199"/>
            <p:cNvSpPr/>
            <p:nvPr/>
          </p:nvSpPr>
          <p:spPr bwMode="auto">
            <a:xfrm>
              <a:off x="4850751" y="2980175"/>
              <a:ext cx="273497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One Azure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ecosystem</a:t>
              </a:r>
            </a:p>
          </p:txBody>
        </p:sp>
        <p:sp>
          <p:nvSpPr>
            <p:cNvPr id="57" name="Freeform 5"/>
            <p:cNvSpPr>
              <a:spLocks/>
            </p:cNvSpPr>
            <p:nvPr/>
          </p:nvSpPr>
          <p:spPr bwMode="auto">
            <a:xfrm rot="5400000">
              <a:off x="6082864" y="-1184653"/>
              <a:ext cx="270745" cy="7132242"/>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cxnSp>
          <p:nvCxnSpPr>
            <p:cNvPr id="9" name="Straight Connector 8"/>
            <p:cNvCxnSpPr/>
            <p:nvPr/>
          </p:nvCxnSpPr>
          <p:spPr>
            <a:xfrm>
              <a:off x="274637" y="5750489"/>
              <a:ext cx="11887200"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206661" y="1914860"/>
              <a:ext cx="4023152" cy="627864"/>
            </a:xfrm>
            <a:prstGeom prst="rect">
              <a:avLst/>
            </a:prstGeom>
            <a:solidFill>
              <a:srgbClr val="D83B01"/>
            </a:solidFill>
          </p:spPr>
          <p:txBody>
            <a:bodyPr wrap="square" lIns="179285" tIns="143428" rIns="179285" bIns="143428">
              <a:spAutoFit/>
            </a:bodyPr>
            <a:lstStyle/>
            <a:p>
              <a:pPr algn="ctr" defTabSz="895666">
                <a:lnSpc>
                  <a:spcPct val="90000"/>
                </a:lnSpc>
                <a:defRPr/>
              </a:pPr>
              <a:r>
                <a:rPr lang="en-US" sz="2353" kern="0" dirty="0">
                  <a:gradFill>
                    <a:gsLst>
                      <a:gs pos="26667">
                        <a:srgbClr val="FFFFFF"/>
                      </a:gs>
                      <a:gs pos="84000">
                        <a:srgbClr val="FFFFFF"/>
                      </a:gs>
                    </a:gsLst>
                    <a:lin ang="5400000" scaled="1"/>
                  </a:gradFill>
                  <a:latin typeface="Segoe UI Semilight" panose="020B0402040204020203" pitchFamily="34" charset="0"/>
                  <a:ea typeface="MS PGothic" panose="020B0600070205080204" pitchFamily="34" charset="-128"/>
                  <a:cs typeface="Segoe UI Semilight" panose="020B0402040204020203" pitchFamily="34" charset="0"/>
                </a:rPr>
                <a:t>Azure Stack</a:t>
              </a:r>
            </a:p>
          </p:txBody>
        </p:sp>
        <p:sp>
          <p:nvSpPr>
            <p:cNvPr id="64" name="Freeform 9"/>
            <p:cNvSpPr>
              <a:spLocks noChangeAspect="1" noEditPoints="1"/>
            </p:cNvSpPr>
            <p:nvPr/>
          </p:nvSpPr>
          <p:spPr bwMode="auto">
            <a:xfrm>
              <a:off x="11406011" y="3769289"/>
              <a:ext cx="491064" cy="477623"/>
            </a:xfrm>
            <a:custGeom>
              <a:avLst/>
              <a:gdLst>
                <a:gd name="T0" fmla="*/ 524 w 2009"/>
                <a:gd name="T1" fmla="*/ 685 h 1950"/>
                <a:gd name="T2" fmla="*/ 524 w 2009"/>
                <a:gd name="T3" fmla="*/ 1862 h 1950"/>
                <a:gd name="T4" fmla="*/ 0 w 2009"/>
                <a:gd name="T5" fmla="*/ 598 h 1950"/>
                <a:gd name="T6" fmla="*/ 1922 w 2009"/>
                <a:gd name="T7" fmla="*/ 1137 h 1950"/>
                <a:gd name="T8" fmla="*/ 1693 w 2009"/>
                <a:gd name="T9" fmla="*/ 1950 h 1950"/>
                <a:gd name="T10" fmla="*/ 1693 w 2009"/>
                <a:gd name="T11" fmla="*/ 1050 h 1950"/>
                <a:gd name="T12" fmla="*/ 1588 w 2009"/>
                <a:gd name="T13" fmla="*/ 1950 h 1950"/>
                <a:gd name="T14" fmla="*/ 802 w 2009"/>
                <a:gd name="T15" fmla="*/ 173 h 1950"/>
                <a:gd name="T16" fmla="*/ 1127 w 2009"/>
                <a:gd name="T17" fmla="*/ 173 h 1950"/>
                <a:gd name="T18" fmla="*/ 1039 w 2009"/>
                <a:gd name="T19" fmla="*/ 88 h 1950"/>
                <a:gd name="T20" fmla="*/ 1171 w 2009"/>
                <a:gd name="T21" fmla="*/ 1707 h 1950"/>
                <a:gd name="T22" fmla="*/ 1046 w 2009"/>
                <a:gd name="T23" fmla="*/ 1862 h 1950"/>
                <a:gd name="T24" fmla="*/ 1127 w 2009"/>
                <a:gd name="T25" fmla="*/ 260 h 1950"/>
                <a:gd name="T26" fmla="*/ 716 w 2009"/>
                <a:gd name="T27" fmla="*/ 1862 h 1950"/>
                <a:gd name="T28" fmla="*/ 1108 w 2009"/>
                <a:gd name="T29" fmla="*/ 1557 h 1950"/>
                <a:gd name="T30" fmla="*/ 1501 w 2009"/>
                <a:gd name="T31" fmla="*/ 1862 h 1950"/>
                <a:gd name="T32" fmla="*/ 1394 w 2009"/>
                <a:gd name="T33" fmla="*/ 372 h 1950"/>
                <a:gd name="T34" fmla="*/ 1394 w 2009"/>
                <a:gd name="T35" fmla="*/ 459 h 1950"/>
                <a:gd name="T36" fmla="*/ 1307 w 2009"/>
                <a:gd name="T37" fmla="*/ 598 h 1950"/>
                <a:gd name="T38" fmla="*/ 1394 w 2009"/>
                <a:gd name="T39" fmla="*/ 598 h 1950"/>
                <a:gd name="T40" fmla="*/ 1307 w 2009"/>
                <a:gd name="T41" fmla="*/ 911 h 1950"/>
                <a:gd name="T42" fmla="*/ 1394 w 2009"/>
                <a:gd name="T43" fmla="*/ 1050 h 1950"/>
                <a:gd name="T44" fmla="*/ 1394 w 2009"/>
                <a:gd name="T45" fmla="*/ 1137 h 1950"/>
                <a:gd name="T46" fmla="*/ 1307 w 2009"/>
                <a:gd name="T47" fmla="*/ 1276 h 1950"/>
                <a:gd name="T48" fmla="*/ 1394 w 2009"/>
                <a:gd name="T49" fmla="*/ 1276 h 1950"/>
                <a:gd name="T50" fmla="*/ 822 w 2009"/>
                <a:gd name="T51" fmla="*/ 459 h 1950"/>
                <a:gd name="T52" fmla="*/ 910 w 2009"/>
                <a:gd name="T53" fmla="*/ 598 h 1950"/>
                <a:gd name="T54" fmla="*/ 910 w 2009"/>
                <a:gd name="T55" fmla="*/ 685 h 1950"/>
                <a:gd name="T56" fmla="*/ 822 w 2009"/>
                <a:gd name="T57" fmla="*/ 824 h 1950"/>
                <a:gd name="T58" fmla="*/ 910 w 2009"/>
                <a:gd name="T59" fmla="*/ 824 h 1950"/>
                <a:gd name="T60" fmla="*/ 822 w 2009"/>
                <a:gd name="T61" fmla="*/ 1137 h 1950"/>
                <a:gd name="T62" fmla="*/ 910 w 2009"/>
                <a:gd name="T63" fmla="*/ 1276 h 1950"/>
                <a:gd name="T64" fmla="*/ 910 w 2009"/>
                <a:gd name="T65" fmla="*/ 1363 h 1950"/>
                <a:gd name="T66" fmla="*/ 1065 w 2009"/>
                <a:gd name="T67" fmla="*/ 372 h 1950"/>
                <a:gd name="T68" fmla="*/ 1152 w 2009"/>
                <a:gd name="T69" fmla="*/ 372 h 1950"/>
                <a:gd name="T70" fmla="*/ 1065 w 2009"/>
                <a:gd name="T71" fmla="*/ 685 h 1950"/>
                <a:gd name="T72" fmla="*/ 1152 w 2009"/>
                <a:gd name="T73" fmla="*/ 824 h 1950"/>
                <a:gd name="T74" fmla="*/ 1152 w 2009"/>
                <a:gd name="T75" fmla="*/ 911 h 1950"/>
                <a:gd name="T76" fmla="*/ 1065 w 2009"/>
                <a:gd name="T77" fmla="*/ 1050 h 1950"/>
                <a:gd name="T78" fmla="*/ 1152 w 2009"/>
                <a:gd name="T79" fmla="*/ 1050 h 1950"/>
                <a:gd name="T80" fmla="*/ 1065 w 2009"/>
                <a:gd name="T81" fmla="*/ 1363 h 1950"/>
                <a:gd name="T82" fmla="*/ 282 w 2009"/>
                <a:gd name="T83" fmla="*/ 824 h 1950"/>
                <a:gd name="T84" fmla="*/ 282 w 2009"/>
                <a:gd name="T85" fmla="*/ 911 h 1950"/>
                <a:gd name="T86" fmla="*/ 195 w 2009"/>
                <a:gd name="T87" fmla="*/ 1050 h 1950"/>
                <a:gd name="T88" fmla="*/ 282 w 2009"/>
                <a:gd name="T89" fmla="*/ 1050 h 1950"/>
                <a:gd name="T90" fmla="*/ 195 w 2009"/>
                <a:gd name="T91" fmla="*/ 1363 h 1950"/>
                <a:gd name="T92" fmla="*/ 524 w 2009"/>
                <a:gd name="T93" fmla="*/ 824 h 1950"/>
                <a:gd name="T94" fmla="*/ 524 w 2009"/>
                <a:gd name="T95" fmla="*/ 911 h 1950"/>
                <a:gd name="T96" fmla="*/ 437 w 2009"/>
                <a:gd name="T97" fmla="*/ 1050 h 1950"/>
                <a:gd name="T98" fmla="*/ 524 w 2009"/>
                <a:gd name="T99" fmla="*/ 1050 h 1950"/>
                <a:gd name="T100" fmla="*/ 437 w 2009"/>
                <a:gd name="T101" fmla="*/ 1363 h 1950"/>
                <a:gd name="T102" fmla="*/ 195 w 2009"/>
                <a:gd name="T103" fmla="*/ 1589 h 1950"/>
                <a:gd name="T104" fmla="*/ 195 w 2009"/>
                <a:gd name="T105" fmla="*/ 1502 h 1950"/>
                <a:gd name="T106" fmla="*/ 524 w 2009"/>
                <a:gd name="T107" fmla="*/ 1589 h 1950"/>
                <a:gd name="T108" fmla="*/ 437 w 2009"/>
                <a:gd name="T109" fmla="*/ 1589 h 1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9" h="1950">
                  <a:moveTo>
                    <a:pt x="0" y="598"/>
                  </a:moveTo>
                  <a:cubicBezTo>
                    <a:pt x="524" y="598"/>
                    <a:pt x="524" y="598"/>
                    <a:pt x="524" y="598"/>
                  </a:cubicBezTo>
                  <a:cubicBezTo>
                    <a:pt x="524" y="685"/>
                    <a:pt x="524" y="685"/>
                    <a:pt x="524" y="685"/>
                  </a:cubicBezTo>
                  <a:cubicBezTo>
                    <a:pt x="88" y="685"/>
                    <a:pt x="88" y="685"/>
                    <a:pt x="88" y="685"/>
                  </a:cubicBezTo>
                  <a:cubicBezTo>
                    <a:pt x="88" y="1862"/>
                    <a:pt x="88" y="1862"/>
                    <a:pt x="88" y="1862"/>
                  </a:cubicBezTo>
                  <a:cubicBezTo>
                    <a:pt x="524" y="1862"/>
                    <a:pt x="524" y="1862"/>
                    <a:pt x="524" y="1862"/>
                  </a:cubicBezTo>
                  <a:cubicBezTo>
                    <a:pt x="524" y="1950"/>
                    <a:pt x="524" y="1950"/>
                    <a:pt x="524" y="1950"/>
                  </a:cubicBezTo>
                  <a:cubicBezTo>
                    <a:pt x="0" y="1950"/>
                    <a:pt x="0" y="1950"/>
                    <a:pt x="0" y="1950"/>
                  </a:cubicBezTo>
                  <a:lnTo>
                    <a:pt x="0" y="598"/>
                  </a:lnTo>
                  <a:close/>
                  <a:moveTo>
                    <a:pt x="1693" y="1050"/>
                  </a:moveTo>
                  <a:cubicBezTo>
                    <a:pt x="1693" y="1137"/>
                    <a:pt x="1693" y="1137"/>
                    <a:pt x="1693" y="1137"/>
                  </a:cubicBezTo>
                  <a:cubicBezTo>
                    <a:pt x="1922" y="1137"/>
                    <a:pt x="1922" y="1137"/>
                    <a:pt x="1922" y="1137"/>
                  </a:cubicBezTo>
                  <a:cubicBezTo>
                    <a:pt x="1922" y="1862"/>
                    <a:pt x="1922" y="1862"/>
                    <a:pt x="1922" y="1862"/>
                  </a:cubicBezTo>
                  <a:cubicBezTo>
                    <a:pt x="1693" y="1862"/>
                    <a:pt x="1693" y="1862"/>
                    <a:pt x="1693" y="1862"/>
                  </a:cubicBezTo>
                  <a:cubicBezTo>
                    <a:pt x="1693" y="1950"/>
                    <a:pt x="1693" y="1950"/>
                    <a:pt x="1693" y="1950"/>
                  </a:cubicBezTo>
                  <a:cubicBezTo>
                    <a:pt x="2009" y="1950"/>
                    <a:pt x="2009" y="1950"/>
                    <a:pt x="2009" y="1950"/>
                  </a:cubicBezTo>
                  <a:cubicBezTo>
                    <a:pt x="2009" y="1050"/>
                    <a:pt x="2009" y="1050"/>
                    <a:pt x="2009" y="1050"/>
                  </a:cubicBezTo>
                  <a:lnTo>
                    <a:pt x="1693" y="1050"/>
                  </a:lnTo>
                  <a:close/>
                  <a:moveTo>
                    <a:pt x="1127" y="173"/>
                  </a:moveTo>
                  <a:cubicBezTo>
                    <a:pt x="1588" y="173"/>
                    <a:pt x="1588" y="173"/>
                    <a:pt x="1588" y="173"/>
                  </a:cubicBezTo>
                  <a:cubicBezTo>
                    <a:pt x="1588" y="1950"/>
                    <a:pt x="1588" y="1950"/>
                    <a:pt x="1588" y="1950"/>
                  </a:cubicBezTo>
                  <a:cubicBezTo>
                    <a:pt x="628" y="1950"/>
                    <a:pt x="628" y="1950"/>
                    <a:pt x="628" y="1950"/>
                  </a:cubicBezTo>
                  <a:cubicBezTo>
                    <a:pt x="628" y="173"/>
                    <a:pt x="628" y="173"/>
                    <a:pt x="628" y="173"/>
                  </a:cubicBezTo>
                  <a:cubicBezTo>
                    <a:pt x="802" y="173"/>
                    <a:pt x="802" y="173"/>
                    <a:pt x="802" y="173"/>
                  </a:cubicBezTo>
                  <a:cubicBezTo>
                    <a:pt x="802" y="0"/>
                    <a:pt x="802" y="0"/>
                    <a:pt x="802" y="0"/>
                  </a:cubicBezTo>
                  <a:cubicBezTo>
                    <a:pt x="1127" y="0"/>
                    <a:pt x="1127" y="0"/>
                    <a:pt x="1127" y="0"/>
                  </a:cubicBezTo>
                  <a:lnTo>
                    <a:pt x="1127" y="173"/>
                  </a:lnTo>
                  <a:close/>
                  <a:moveTo>
                    <a:pt x="890" y="173"/>
                  </a:moveTo>
                  <a:cubicBezTo>
                    <a:pt x="1039" y="173"/>
                    <a:pt x="1039" y="173"/>
                    <a:pt x="1039" y="173"/>
                  </a:cubicBezTo>
                  <a:cubicBezTo>
                    <a:pt x="1039" y="88"/>
                    <a:pt x="1039" y="88"/>
                    <a:pt x="1039" y="88"/>
                  </a:cubicBezTo>
                  <a:cubicBezTo>
                    <a:pt x="890" y="88"/>
                    <a:pt x="890" y="88"/>
                    <a:pt x="890" y="88"/>
                  </a:cubicBezTo>
                  <a:lnTo>
                    <a:pt x="890" y="173"/>
                  </a:lnTo>
                  <a:close/>
                  <a:moveTo>
                    <a:pt x="1171" y="1707"/>
                  </a:moveTo>
                  <a:cubicBezTo>
                    <a:pt x="1171" y="1673"/>
                    <a:pt x="1143" y="1645"/>
                    <a:pt x="1108" y="1645"/>
                  </a:cubicBezTo>
                  <a:cubicBezTo>
                    <a:pt x="1074" y="1645"/>
                    <a:pt x="1046" y="1673"/>
                    <a:pt x="1046" y="1707"/>
                  </a:cubicBezTo>
                  <a:cubicBezTo>
                    <a:pt x="1046" y="1862"/>
                    <a:pt x="1046" y="1862"/>
                    <a:pt x="1046" y="1862"/>
                  </a:cubicBezTo>
                  <a:cubicBezTo>
                    <a:pt x="1171" y="1862"/>
                    <a:pt x="1171" y="1862"/>
                    <a:pt x="1171" y="1862"/>
                  </a:cubicBezTo>
                  <a:lnTo>
                    <a:pt x="1171" y="1707"/>
                  </a:lnTo>
                  <a:close/>
                  <a:moveTo>
                    <a:pt x="1127" y="260"/>
                  </a:moveTo>
                  <a:cubicBezTo>
                    <a:pt x="802" y="260"/>
                    <a:pt x="802" y="260"/>
                    <a:pt x="802" y="260"/>
                  </a:cubicBezTo>
                  <a:cubicBezTo>
                    <a:pt x="716" y="260"/>
                    <a:pt x="716" y="260"/>
                    <a:pt x="716" y="260"/>
                  </a:cubicBezTo>
                  <a:cubicBezTo>
                    <a:pt x="716" y="1862"/>
                    <a:pt x="716" y="1862"/>
                    <a:pt x="716" y="1862"/>
                  </a:cubicBezTo>
                  <a:cubicBezTo>
                    <a:pt x="958" y="1862"/>
                    <a:pt x="958" y="1862"/>
                    <a:pt x="958" y="1862"/>
                  </a:cubicBezTo>
                  <a:cubicBezTo>
                    <a:pt x="958" y="1707"/>
                    <a:pt x="958" y="1707"/>
                    <a:pt x="958" y="1707"/>
                  </a:cubicBezTo>
                  <a:cubicBezTo>
                    <a:pt x="958" y="1624"/>
                    <a:pt x="1026" y="1557"/>
                    <a:pt x="1108" y="1557"/>
                  </a:cubicBezTo>
                  <a:cubicBezTo>
                    <a:pt x="1191" y="1557"/>
                    <a:pt x="1259" y="1624"/>
                    <a:pt x="1259" y="1707"/>
                  </a:cubicBezTo>
                  <a:cubicBezTo>
                    <a:pt x="1259" y="1862"/>
                    <a:pt x="1259" y="1862"/>
                    <a:pt x="1259" y="1862"/>
                  </a:cubicBezTo>
                  <a:cubicBezTo>
                    <a:pt x="1501" y="1862"/>
                    <a:pt x="1501" y="1862"/>
                    <a:pt x="1501" y="1862"/>
                  </a:cubicBezTo>
                  <a:cubicBezTo>
                    <a:pt x="1501" y="260"/>
                    <a:pt x="1501" y="260"/>
                    <a:pt x="1501" y="260"/>
                  </a:cubicBezTo>
                  <a:lnTo>
                    <a:pt x="1127" y="260"/>
                  </a:lnTo>
                  <a:close/>
                  <a:moveTo>
                    <a:pt x="1394" y="372"/>
                  </a:moveTo>
                  <a:cubicBezTo>
                    <a:pt x="1307" y="372"/>
                    <a:pt x="1307" y="372"/>
                    <a:pt x="1307" y="372"/>
                  </a:cubicBezTo>
                  <a:cubicBezTo>
                    <a:pt x="1307" y="459"/>
                    <a:pt x="1307" y="459"/>
                    <a:pt x="1307" y="459"/>
                  </a:cubicBezTo>
                  <a:cubicBezTo>
                    <a:pt x="1394" y="459"/>
                    <a:pt x="1394" y="459"/>
                    <a:pt x="1394" y="459"/>
                  </a:cubicBezTo>
                  <a:lnTo>
                    <a:pt x="1394" y="372"/>
                  </a:lnTo>
                  <a:close/>
                  <a:moveTo>
                    <a:pt x="1394" y="598"/>
                  </a:moveTo>
                  <a:cubicBezTo>
                    <a:pt x="1307" y="598"/>
                    <a:pt x="1307" y="598"/>
                    <a:pt x="1307" y="598"/>
                  </a:cubicBezTo>
                  <a:cubicBezTo>
                    <a:pt x="1307" y="685"/>
                    <a:pt x="1307" y="685"/>
                    <a:pt x="1307" y="685"/>
                  </a:cubicBezTo>
                  <a:cubicBezTo>
                    <a:pt x="1394" y="685"/>
                    <a:pt x="1394" y="685"/>
                    <a:pt x="1394" y="685"/>
                  </a:cubicBezTo>
                  <a:lnTo>
                    <a:pt x="1394" y="598"/>
                  </a:lnTo>
                  <a:close/>
                  <a:moveTo>
                    <a:pt x="1394" y="824"/>
                  </a:moveTo>
                  <a:cubicBezTo>
                    <a:pt x="1307" y="824"/>
                    <a:pt x="1307" y="824"/>
                    <a:pt x="1307" y="824"/>
                  </a:cubicBezTo>
                  <a:cubicBezTo>
                    <a:pt x="1307" y="911"/>
                    <a:pt x="1307" y="911"/>
                    <a:pt x="1307" y="911"/>
                  </a:cubicBezTo>
                  <a:cubicBezTo>
                    <a:pt x="1394" y="911"/>
                    <a:pt x="1394" y="911"/>
                    <a:pt x="1394" y="911"/>
                  </a:cubicBezTo>
                  <a:lnTo>
                    <a:pt x="1394" y="824"/>
                  </a:lnTo>
                  <a:close/>
                  <a:moveTo>
                    <a:pt x="1394" y="1050"/>
                  </a:moveTo>
                  <a:cubicBezTo>
                    <a:pt x="1307" y="1050"/>
                    <a:pt x="1307" y="1050"/>
                    <a:pt x="1307" y="1050"/>
                  </a:cubicBezTo>
                  <a:cubicBezTo>
                    <a:pt x="1307" y="1137"/>
                    <a:pt x="1307" y="1137"/>
                    <a:pt x="1307" y="1137"/>
                  </a:cubicBezTo>
                  <a:cubicBezTo>
                    <a:pt x="1394" y="1137"/>
                    <a:pt x="1394" y="1137"/>
                    <a:pt x="1394" y="1137"/>
                  </a:cubicBezTo>
                  <a:lnTo>
                    <a:pt x="1394" y="1050"/>
                  </a:lnTo>
                  <a:close/>
                  <a:moveTo>
                    <a:pt x="1394" y="1276"/>
                  </a:moveTo>
                  <a:cubicBezTo>
                    <a:pt x="1307" y="1276"/>
                    <a:pt x="1307" y="1276"/>
                    <a:pt x="1307" y="1276"/>
                  </a:cubicBezTo>
                  <a:cubicBezTo>
                    <a:pt x="1307" y="1363"/>
                    <a:pt x="1307" y="1363"/>
                    <a:pt x="1307" y="1363"/>
                  </a:cubicBezTo>
                  <a:cubicBezTo>
                    <a:pt x="1394" y="1363"/>
                    <a:pt x="1394" y="1363"/>
                    <a:pt x="1394" y="1363"/>
                  </a:cubicBezTo>
                  <a:lnTo>
                    <a:pt x="1394" y="1276"/>
                  </a:lnTo>
                  <a:close/>
                  <a:moveTo>
                    <a:pt x="910" y="372"/>
                  </a:moveTo>
                  <a:cubicBezTo>
                    <a:pt x="822" y="372"/>
                    <a:pt x="822" y="372"/>
                    <a:pt x="822" y="372"/>
                  </a:cubicBezTo>
                  <a:cubicBezTo>
                    <a:pt x="822" y="459"/>
                    <a:pt x="822" y="459"/>
                    <a:pt x="822" y="459"/>
                  </a:cubicBezTo>
                  <a:cubicBezTo>
                    <a:pt x="910" y="459"/>
                    <a:pt x="910" y="459"/>
                    <a:pt x="910" y="459"/>
                  </a:cubicBezTo>
                  <a:lnTo>
                    <a:pt x="910" y="372"/>
                  </a:lnTo>
                  <a:close/>
                  <a:moveTo>
                    <a:pt x="910" y="598"/>
                  </a:moveTo>
                  <a:cubicBezTo>
                    <a:pt x="822" y="598"/>
                    <a:pt x="822" y="598"/>
                    <a:pt x="822" y="598"/>
                  </a:cubicBezTo>
                  <a:cubicBezTo>
                    <a:pt x="822" y="685"/>
                    <a:pt x="822" y="685"/>
                    <a:pt x="822" y="685"/>
                  </a:cubicBezTo>
                  <a:cubicBezTo>
                    <a:pt x="910" y="685"/>
                    <a:pt x="910" y="685"/>
                    <a:pt x="910" y="685"/>
                  </a:cubicBezTo>
                  <a:lnTo>
                    <a:pt x="910" y="598"/>
                  </a:lnTo>
                  <a:close/>
                  <a:moveTo>
                    <a:pt x="910" y="824"/>
                  </a:moveTo>
                  <a:cubicBezTo>
                    <a:pt x="822" y="824"/>
                    <a:pt x="822" y="824"/>
                    <a:pt x="822" y="824"/>
                  </a:cubicBezTo>
                  <a:cubicBezTo>
                    <a:pt x="822" y="911"/>
                    <a:pt x="822" y="911"/>
                    <a:pt x="822" y="911"/>
                  </a:cubicBezTo>
                  <a:cubicBezTo>
                    <a:pt x="910" y="911"/>
                    <a:pt x="910" y="911"/>
                    <a:pt x="910" y="911"/>
                  </a:cubicBezTo>
                  <a:lnTo>
                    <a:pt x="910" y="824"/>
                  </a:lnTo>
                  <a:close/>
                  <a:moveTo>
                    <a:pt x="910" y="1050"/>
                  </a:moveTo>
                  <a:cubicBezTo>
                    <a:pt x="822" y="1050"/>
                    <a:pt x="822" y="1050"/>
                    <a:pt x="822" y="1050"/>
                  </a:cubicBezTo>
                  <a:cubicBezTo>
                    <a:pt x="822" y="1137"/>
                    <a:pt x="822" y="1137"/>
                    <a:pt x="822" y="1137"/>
                  </a:cubicBezTo>
                  <a:cubicBezTo>
                    <a:pt x="910" y="1137"/>
                    <a:pt x="910" y="1137"/>
                    <a:pt x="910" y="1137"/>
                  </a:cubicBezTo>
                  <a:lnTo>
                    <a:pt x="910" y="1050"/>
                  </a:lnTo>
                  <a:close/>
                  <a:moveTo>
                    <a:pt x="910" y="1276"/>
                  </a:moveTo>
                  <a:cubicBezTo>
                    <a:pt x="822" y="1276"/>
                    <a:pt x="822" y="1276"/>
                    <a:pt x="822" y="1276"/>
                  </a:cubicBezTo>
                  <a:cubicBezTo>
                    <a:pt x="822" y="1363"/>
                    <a:pt x="822" y="1363"/>
                    <a:pt x="822" y="1363"/>
                  </a:cubicBezTo>
                  <a:cubicBezTo>
                    <a:pt x="910" y="1363"/>
                    <a:pt x="910" y="1363"/>
                    <a:pt x="910" y="1363"/>
                  </a:cubicBezTo>
                  <a:lnTo>
                    <a:pt x="910" y="1276"/>
                  </a:lnTo>
                  <a:close/>
                  <a:moveTo>
                    <a:pt x="1152" y="372"/>
                  </a:moveTo>
                  <a:cubicBezTo>
                    <a:pt x="1065" y="372"/>
                    <a:pt x="1065" y="372"/>
                    <a:pt x="1065" y="372"/>
                  </a:cubicBezTo>
                  <a:cubicBezTo>
                    <a:pt x="1065" y="459"/>
                    <a:pt x="1065" y="459"/>
                    <a:pt x="1065" y="459"/>
                  </a:cubicBezTo>
                  <a:cubicBezTo>
                    <a:pt x="1152" y="459"/>
                    <a:pt x="1152" y="459"/>
                    <a:pt x="1152" y="459"/>
                  </a:cubicBezTo>
                  <a:lnTo>
                    <a:pt x="1152" y="372"/>
                  </a:lnTo>
                  <a:close/>
                  <a:moveTo>
                    <a:pt x="1152" y="598"/>
                  </a:moveTo>
                  <a:cubicBezTo>
                    <a:pt x="1065" y="598"/>
                    <a:pt x="1065" y="598"/>
                    <a:pt x="1065" y="598"/>
                  </a:cubicBezTo>
                  <a:cubicBezTo>
                    <a:pt x="1065" y="685"/>
                    <a:pt x="1065" y="685"/>
                    <a:pt x="1065" y="685"/>
                  </a:cubicBezTo>
                  <a:cubicBezTo>
                    <a:pt x="1152" y="685"/>
                    <a:pt x="1152" y="685"/>
                    <a:pt x="1152" y="685"/>
                  </a:cubicBezTo>
                  <a:lnTo>
                    <a:pt x="1152" y="598"/>
                  </a:lnTo>
                  <a:close/>
                  <a:moveTo>
                    <a:pt x="1152" y="824"/>
                  </a:moveTo>
                  <a:cubicBezTo>
                    <a:pt x="1065" y="824"/>
                    <a:pt x="1065" y="824"/>
                    <a:pt x="1065" y="824"/>
                  </a:cubicBezTo>
                  <a:cubicBezTo>
                    <a:pt x="1065" y="911"/>
                    <a:pt x="1065" y="911"/>
                    <a:pt x="1065" y="911"/>
                  </a:cubicBezTo>
                  <a:cubicBezTo>
                    <a:pt x="1152" y="911"/>
                    <a:pt x="1152" y="911"/>
                    <a:pt x="1152" y="911"/>
                  </a:cubicBezTo>
                  <a:lnTo>
                    <a:pt x="1152" y="824"/>
                  </a:lnTo>
                  <a:close/>
                  <a:moveTo>
                    <a:pt x="1152" y="1050"/>
                  </a:moveTo>
                  <a:cubicBezTo>
                    <a:pt x="1065" y="1050"/>
                    <a:pt x="1065" y="1050"/>
                    <a:pt x="1065" y="1050"/>
                  </a:cubicBezTo>
                  <a:cubicBezTo>
                    <a:pt x="1065" y="1137"/>
                    <a:pt x="1065" y="1137"/>
                    <a:pt x="1065" y="1137"/>
                  </a:cubicBezTo>
                  <a:cubicBezTo>
                    <a:pt x="1152" y="1137"/>
                    <a:pt x="1152" y="1137"/>
                    <a:pt x="1152" y="1137"/>
                  </a:cubicBezTo>
                  <a:lnTo>
                    <a:pt x="1152" y="1050"/>
                  </a:lnTo>
                  <a:close/>
                  <a:moveTo>
                    <a:pt x="1152" y="1276"/>
                  </a:moveTo>
                  <a:cubicBezTo>
                    <a:pt x="1065" y="1276"/>
                    <a:pt x="1065" y="1276"/>
                    <a:pt x="1065" y="1276"/>
                  </a:cubicBezTo>
                  <a:cubicBezTo>
                    <a:pt x="1065" y="1363"/>
                    <a:pt x="1065" y="1363"/>
                    <a:pt x="1065" y="1363"/>
                  </a:cubicBezTo>
                  <a:cubicBezTo>
                    <a:pt x="1152" y="1363"/>
                    <a:pt x="1152" y="1363"/>
                    <a:pt x="1152" y="1363"/>
                  </a:cubicBezTo>
                  <a:lnTo>
                    <a:pt x="1152" y="1276"/>
                  </a:lnTo>
                  <a:close/>
                  <a:moveTo>
                    <a:pt x="282" y="824"/>
                  </a:moveTo>
                  <a:cubicBezTo>
                    <a:pt x="195" y="824"/>
                    <a:pt x="195" y="824"/>
                    <a:pt x="195" y="824"/>
                  </a:cubicBezTo>
                  <a:cubicBezTo>
                    <a:pt x="195" y="911"/>
                    <a:pt x="195" y="911"/>
                    <a:pt x="195" y="911"/>
                  </a:cubicBezTo>
                  <a:cubicBezTo>
                    <a:pt x="282" y="911"/>
                    <a:pt x="282" y="911"/>
                    <a:pt x="282" y="911"/>
                  </a:cubicBezTo>
                  <a:lnTo>
                    <a:pt x="282" y="824"/>
                  </a:lnTo>
                  <a:close/>
                  <a:moveTo>
                    <a:pt x="282" y="1050"/>
                  </a:moveTo>
                  <a:cubicBezTo>
                    <a:pt x="195" y="1050"/>
                    <a:pt x="195" y="1050"/>
                    <a:pt x="195" y="1050"/>
                  </a:cubicBezTo>
                  <a:cubicBezTo>
                    <a:pt x="195" y="1137"/>
                    <a:pt x="195" y="1137"/>
                    <a:pt x="195" y="1137"/>
                  </a:cubicBezTo>
                  <a:cubicBezTo>
                    <a:pt x="282" y="1137"/>
                    <a:pt x="282" y="1137"/>
                    <a:pt x="282" y="1137"/>
                  </a:cubicBezTo>
                  <a:lnTo>
                    <a:pt x="282" y="1050"/>
                  </a:lnTo>
                  <a:close/>
                  <a:moveTo>
                    <a:pt x="282" y="1276"/>
                  </a:moveTo>
                  <a:cubicBezTo>
                    <a:pt x="195" y="1276"/>
                    <a:pt x="195" y="1276"/>
                    <a:pt x="195" y="1276"/>
                  </a:cubicBezTo>
                  <a:cubicBezTo>
                    <a:pt x="195" y="1363"/>
                    <a:pt x="195" y="1363"/>
                    <a:pt x="195" y="1363"/>
                  </a:cubicBezTo>
                  <a:cubicBezTo>
                    <a:pt x="282" y="1363"/>
                    <a:pt x="282" y="1363"/>
                    <a:pt x="282" y="1363"/>
                  </a:cubicBezTo>
                  <a:lnTo>
                    <a:pt x="282" y="1276"/>
                  </a:lnTo>
                  <a:close/>
                  <a:moveTo>
                    <a:pt x="524" y="824"/>
                  </a:moveTo>
                  <a:cubicBezTo>
                    <a:pt x="437" y="824"/>
                    <a:pt x="437" y="824"/>
                    <a:pt x="437" y="824"/>
                  </a:cubicBezTo>
                  <a:cubicBezTo>
                    <a:pt x="437" y="911"/>
                    <a:pt x="437" y="911"/>
                    <a:pt x="437" y="911"/>
                  </a:cubicBezTo>
                  <a:cubicBezTo>
                    <a:pt x="524" y="911"/>
                    <a:pt x="524" y="911"/>
                    <a:pt x="524" y="911"/>
                  </a:cubicBezTo>
                  <a:lnTo>
                    <a:pt x="524" y="824"/>
                  </a:lnTo>
                  <a:close/>
                  <a:moveTo>
                    <a:pt x="524" y="1050"/>
                  </a:moveTo>
                  <a:cubicBezTo>
                    <a:pt x="437" y="1050"/>
                    <a:pt x="437" y="1050"/>
                    <a:pt x="437" y="1050"/>
                  </a:cubicBezTo>
                  <a:cubicBezTo>
                    <a:pt x="437" y="1137"/>
                    <a:pt x="437" y="1137"/>
                    <a:pt x="437" y="1137"/>
                  </a:cubicBezTo>
                  <a:cubicBezTo>
                    <a:pt x="524" y="1137"/>
                    <a:pt x="524" y="1137"/>
                    <a:pt x="524" y="1137"/>
                  </a:cubicBezTo>
                  <a:lnTo>
                    <a:pt x="524" y="1050"/>
                  </a:lnTo>
                  <a:close/>
                  <a:moveTo>
                    <a:pt x="524" y="1276"/>
                  </a:moveTo>
                  <a:cubicBezTo>
                    <a:pt x="437" y="1276"/>
                    <a:pt x="437" y="1276"/>
                    <a:pt x="437" y="1276"/>
                  </a:cubicBezTo>
                  <a:cubicBezTo>
                    <a:pt x="437" y="1363"/>
                    <a:pt x="437" y="1363"/>
                    <a:pt x="437" y="1363"/>
                  </a:cubicBezTo>
                  <a:cubicBezTo>
                    <a:pt x="524" y="1363"/>
                    <a:pt x="524" y="1363"/>
                    <a:pt x="524" y="1363"/>
                  </a:cubicBezTo>
                  <a:lnTo>
                    <a:pt x="524" y="1276"/>
                  </a:lnTo>
                  <a:close/>
                  <a:moveTo>
                    <a:pt x="195" y="1589"/>
                  </a:moveTo>
                  <a:cubicBezTo>
                    <a:pt x="282" y="1589"/>
                    <a:pt x="282" y="1589"/>
                    <a:pt x="282" y="1589"/>
                  </a:cubicBezTo>
                  <a:cubicBezTo>
                    <a:pt x="282" y="1502"/>
                    <a:pt x="282" y="1502"/>
                    <a:pt x="282" y="1502"/>
                  </a:cubicBezTo>
                  <a:cubicBezTo>
                    <a:pt x="195" y="1502"/>
                    <a:pt x="195" y="1502"/>
                    <a:pt x="195" y="1502"/>
                  </a:cubicBezTo>
                  <a:lnTo>
                    <a:pt x="195" y="1589"/>
                  </a:lnTo>
                  <a:close/>
                  <a:moveTo>
                    <a:pt x="437" y="1589"/>
                  </a:moveTo>
                  <a:cubicBezTo>
                    <a:pt x="524" y="1589"/>
                    <a:pt x="524" y="1589"/>
                    <a:pt x="524" y="1589"/>
                  </a:cubicBezTo>
                  <a:cubicBezTo>
                    <a:pt x="524" y="1502"/>
                    <a:pt x="524" y="1502"/>
                    <a:pt x="524" y="1502"/>
                  </a:cubicBezTo>
                  <a:cubicBezTo>
                    <a:pt x="437" y="1502"/>
                    <a:pt x="437" y="1502"/>
                    <a:pt x="437" y="1502"/>
                  </a:cubicBezTo>
                  <a:lnTo>
                    <a:pt x="437" y="1589"/>
                  </a:lnTo>
                  <a:close/>
                </a:path>
              </a:pathLst>
            </a:custGeom>
            <a:solidFill>
              <a:srgbClr val="D83B01"/>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65" name="Freeform 13"/>
            <p:cNvSpPr>
              <a:spLocks noChangeAspect="1" noEditPoints="1"/>
            </p:cNvSpPr>
            <p:nvPr/>
          </p:nvSpPr>
          <p:spPr bwMode="auto">
            <a:xfrm>
              <a:off x="571423" y="3830368"/>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D83B01"/>
            </a:solidFill>
            <a:ln>
              <a:noFill/>
            </a:ln>
          </p:spPr>
          <p:txBody>
            <a:bodyPr vert="horz" wrap="square" lIns="89642" tIns="44821" rIns="89642" bIns="44821" numCol="1" anchor="t" anchorCtr="0" compatLnSpc="1">
              <a:prstTxWarp prst="textNoShape">
                <a:avLst/>
              </a:prstTxWarp>
            </a:bodyPr>
            <a:lstStyle/>
            <a:p>
              <a:endParaRPr lang="en-US" sz="1765">
                <a:gradFill>
                  <a:gsLst>
                    <a:gs pos="74107">
                      <a:srgbClr val="D83B01"/>
                    </a:gs>
                    <a:gs pos="52679">
                      <a:srgbClr val="D83B01"/>
                    </a:gs>
                  </a:gsLst>
                </a:gradFill>
              </a:endParaRPr>
            </a:p>
          </p:txBody>
        </p:sp>
      </p:grpSp>
    </p:spTree>
    <p:extLst>
      <p:ext uri="{BB962C8B-B14F-4D97-AF65-F5344CB8AC3E}">
        <p14:creationId xmlns:p14="http://schemas.microsoft.com/office/powerpoint/2010/main" val="1859951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1" y="487"/>
            <a:ext cx="12192000" cy="163565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11111871" y="469293"/>
            <a:ext cx="644101" cy="644101"/>
            <a:chOff x="457580" y="4622691"/>
            <a:chExt cx="657017" cy="657017"/>
          </a:xfrm>
        </p:grpSpPr>
        <p:sp>
          <p:nvSpPr>
            <p:cNvPr id="23" name="Oval 22"/>
            <p:cNvSpPr/>
            <p:nvPr/>
          </p:nvSpPr>
          <p:spPr bwMode="auto">
            <a:xfrm>
              <a:off x="457580" y="4622691"/>
              <a:ext cx="657017" cy="657017"/>
            </a:xfrm>
            <a:prstGeom prst="ellipse">
              <a:avLst/>
            </a:prstGeom>
            <a:solidFill>
              <a:srgbClr val="D83B0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4" name="Title 3"/>
          <p:cNvSpPr>
            <a:spLocks noGrp="1"/>
          </p:cNvSpPr>
          <p:nvPr>
            <p:ph type="title"/>
          </p:nvPr>
        </p:nvSpPr>
        <p:spPr/>
        <p:txBody>
          <a:bodyPr/>
          <a:lstStyle/>
          <a:p>
            <a:pPr fontAlgn="base">
              <a:spcAft>
                <a:spcPts val="1175"/>
              </a:spcAft>
              <a:defRPr/>
            </a:pPr>
            <a:r>
              <a:rPr lang="en-US" dirty="0">
                <a:gradFill>
                  <a:gsLst>
                    <a:gs pos="1250">
                      <a:schemeClr val="bg1"/>
                    </a:gs>
                    <a:gs pos="100000">
                      <a:schemeClr val="bg1"/>
                    </a:gs>
                  </a:gsLst>
                  <a:lin ang="5400000" scaled="0"/>
                </a:gradFill>
              </a:rPr>
              <a:t>Openness and flexibility</a:t>
            </a:r>
          </a:p>
        </p:txBody>
      </p:sp>
      <p:grpSp>
        <p:nvGrpSpPr>
          <p:cNvPr id="11" name="Group 10"/>
          <p:cNvGrpSpPr/>
          <p:nvPr/>
        </p:nvGrpSpPr>
        <p:grpSpPr>
          <a:xfrm>
            <a:off x="3101831" y="1636144"/>
            <a:ext cx="5883402" cy="5221856"/>
            <a:chOff x="1389865" y="2374661"/>
            <a:chExt cx="1874740" cy="1663939"/>
          </a:xfrm>
        </p:grpSpPr>
        <p:sp>
          <p:nvSpPr>
            <p:cNvPr id="12" name="TextBox 5"/>
            <p:cNvSpPr txBox="1"/>
            <p:nvPr/>
          </p:nvSpPr>
          <p:spPr>
            <a:xfrm>
              <a:off x="1389865" y="2374661"/>
              <a:ext cx="1874740" cy="1663939"/>
            </a:xfrm>
            <a:prstGeom prst="rect">
              <a:avLst/>
            </a:prstGeom>
            <a:solidFill>
              <a:schemeClr val="bg1"/>
            </a:solidFill>
          </p:spPr>
          <p:txBody>
            <a:bodyPr vert="horz" wrap="square" lIns="91440" tIns="91440" rIns="91440" bIns="91440" rtlCol="0" anchor="t">
              <a:noAutofit/>
            </a:bodyPr>
            <a:lst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171450" indent="-171450">
                <a:buFont typeface="Wingdings" pitchFamily="2" charset="2"/>
                <a:buChar char="§"/>
              </a:pPr>
              <a:endParaRPr lang="en-US" sz="1600" dirty="0" err="1">
                <a:latin typeface="Segoe UI" pitchFamily="34" charset="0"/>
                <a:ea typeface="Segoe UI" pitchFamily="34" charset="0"/>
                <a:cs typeface="Segoe UI" pitchFamily="34"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2835" y="2695956"/>
              <a:ext cx="1828800" cy="1115568"/>
            </a:xfrm>
            <a:prstGeom prst="rect">
              <a:avLst/>
            </a:prstGeom>
          </p:spPr>
        </p:pic>
      </p:grpSp>
    </p:spTree>
    <p:extLst>
      <p:ext uri="{BB962C8B-B14F-4D97-AF65-F5344CB8AC3E}">
        <p14:creationId xmlns:p14="http://schemas.microsoft.com/office/powerpoint/2010/main" val="165865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635468" y="3406254"/>
            <a:ext cx="4213197" cy="914231"/>
          </a:xfrm>
          <a:prstGeom prst="rect">
            <a:avLst/>
          </a:prstGeom>
        </p:spPr>
        <p:txBody>
          <a:bodyPr wrap="square" lIns="179285" tIns="143428" rIns="179285" bIns="143428">
            <a:spAutoFit/>
          </a:bodyPr>
          <a:lstStyle/>
          <a:p>
            <a:pPr defTabSz="914139">
              <a:lnSpc>
                <a:spcPct val="90000"/>
              </a:lnSpc>
              <a:defRPr/>
            </a:pPr>
            <a:r>
              <a:rPr lang="en-US" sz="2745"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14139">
              <a:lnSpc>
                <a:spcPct val="90000"/>
              </a:lnSpc>
              <a:defRPr/>
            </a:pPr>
            <a:r>
              <a:rPr lang="en-US" sz="1765"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635468" y="2249397"/>
            <a:ext cx="4121890" cy="914231"/>
          </a:xfrm>
          <a:prstGeom prst="rect">
            <a:avLst/>
          </a:prstGeom>
        </p:spPr>
        <p:txBody>
          <a:bodyPr wrap="square" lIns="179285" tIns="143428" rIns="179285" bIns="143428">
            <a:spAutoFit/>
          </a:bodyPr>
          <a:lstStyle/>
          <a:p>
            <a:pPr defTabSz="914139">
              <a:lnSpc>
                <a:spcPct val="90000"/>
              </a:lnSpc>
              <a:defRPr/>
            </a:pPr>
            <a:r>
              <a:rPr lang="en-US" sz="2745"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14139">
              <a:lnSpc>
                <a:spcPct val="90000"/>
              </a:lnSpc>
              <a:defRPr/>
            </a:pPr>
            <a:r>
              <a:rPr lang="en-US" sz="1765"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635469" y="4563112"/>
            <a:ext cx="2745198" cy="914231"/>
          </a:xfrm>
          <a:prstGeom prst="rect">
            <a:avLst/>
          </a:prstGeom>
        </p:spPr>
        <p:txBody>
          <a:bodyPr wrap="square" lIns="179285" tIns="143428" rIns="179285" bIns="143428">
            <a:spAutoFit/>
          </a:bodyPr>
          <a:lstStyle/>
          <a:p>
            <a:pPr defTabSz="914139">
              <a:lnSpc>
                <a:spcPct val="90000"/>
              </a:lnSpc>
              <a:defRPr/>
            </a:pPr>
            <a:r>
              <a:rPr lang="en-US" sz="2745"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14139">
              <a:lnSpc>
                <a:spcPct val="90000"/>
              </a:lnSpc>
              <a:defRPr/>
            </a:pPr>
            <a:r>
              <a:rPr lang="en-US" sz="1765"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635468" y="1092541"/>
            <a:ext cx="4659739" cy="914231"/>
          </a:xfrm>
          <a:prstGeom prst="rect">
            <a:avLst/>
          </a:prstGeom>
        </p:spPr>
        <p:txBody>
          <a:bodyPr wrap="square" lIns="179285" tIns="143428" rIns="179285" bIns="143428">
            <a:spAutoFit/>
          </a:bodyPr>
          <a:lstStyle/>
          <a:p>
            <a:pPr defTabSz="914139">
              <a:lnSpc>
                <a:spcPct val="90000"/>
              </a:lnSpc>
              <a:defRPr/>
            </a:pPr>
            <a:r>
              <a:rPr lang="en-US" sz="2745"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14139">
              <a:lnSpc>
                <a:spcPct val="90000"/>
              </a:lnSpc>
              <a:defRPr/>
            </a:pPr>
            <a:r>
              <a:rPr lang="en-US" sz="1765"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5889612" y="2384464"/>
            <a:ext cx="644101" cy="644101"/>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grpSp>
        <p:nvGrpSpPr>
          <p:cNvPr id="30" name="Group 29"/>
          <p:cNvGrpSpPr/>
          <p:nvPr/>
        </p:nvGrpSpPr>
        <p:grpSpPr>
          <a:xfrm>
            <a:off x="5889612" y="4698178"/>
            <a:ext cx="644101" cy="644101"/>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grpSp>
        <p:nvGrpSpPr>
          <p:cNvPr id="33" name="Group 32"/>
          <p:cNvGrpSpPr/>
          <p:nvPr/>
        </p:nvGrpSpPr>
        <p:grpSpPr>
          <a:xfrm>
            <a:off x="5889612" y="3541320"/>
            <a:ext cx="644101" cy="644101"/>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grpSp>
        <p:nvGrpSpPr>
          <p:cNvPr id="41" name="Group 40"/>
          <p:cNvGrpSpPr/>
          <p:nvPr/>
        </p:nvGrpSpPr>
        <p:grpSpPr>
          <a:xfrm>
            <a:off x="5889612" y="1227607"/>
            <a:ext cx="644101" cy="644101"/>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21" name="Rectangle 20"/>
          <p:cNvSpPr/>
          <p:nvPr/>
        </p:nvSpPr>
        <p:spPr bwMode="auto">
          <a:xfrm>
            <a:off x="1" y="487"/>
            <a:ext cx="5199584"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solidFill>
                <a:schemeClr val="tx1"/>
              </a:solidFill>
              <a:ea typeface="Segoe UI" pitchFamily="34" charset="0"/>
              <a:cs typeface="Segoe UI" pitchFamily="34" charset="0"/>
            </a:endParaRPr>
          </a:p>
        </p:txBody>
      </p:sp>
      <p:sp>
        <p:nvSpPr>
          <p:cNvPr id="25" name="Title 1"/>
          <p:cNvSpPr txBox="1">
            <a:spLocks/>
          </p:cNvSpPr>
          <p:nvPr/>
        </p:nvSpPr>
        <p:spPr>
          <a:xfrm>
            <a:off x="269241" y="2971885"/>
            <a:ext cx="5378548" cy="914231"/>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5294" spc="-39"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52692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1" y="487"/>
            <a:ext cx="12192000" cy="155679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 Placeholder 3"/>
          <p:cNvSpPr txBox="1">
            <a:spLocks/>
          </p:cNvSpPr>
          <p:nvPr/>
        </p:nvSpPr>
        <p:spPr>
          <a:xfrm>
            <a:off x="269239" y="2084378"/>
            <a:ext cx="11653523" cy="72414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gradFill>
                  <a:gsLst>
                    <a:gs pos="34821">
                      <a:schemeClr val="tx1"/>
                    </a:gs>
                    <a:gs pos="48000">
                      <a:schemeClr val="tx1"/>
                    </a:gs>
                  </a:gsLst>
                  <a:lin ang="5400000" scaled="0"/>
                </a:gradFill>
              </a:rPr>
              <a:t>Detect and mitigate threats</a:t>
            </a:r>
          </a:p>
        </p:txBody>
      </p:sp>
      <p:sp>
        <p:nvSpPr>
          <p:cNvPr id="26" name="Text Placeholder 3"/>
          <p:cNvSpPr txBox="1">
            <a:spLocks/>
          </p:cNvSpPr>
          <p:nvPr/>
        </p:nvSpPr>
        <p:spPr>
          <a:xfrm>
            <a:off x="269239" y="3690913"/>
            <a:ext cx="11653523" cy="72414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3921" dirty="0">
                <a:gradFill>
                  <a:gsLst>
                    <a:gs pos="34821">
                      <a:schemeClr val="tx1"/>
                    </a:gs>
                    <a:gs pos="48000">
                      <a:schemeClr val="tx1"/>
                    </a:gs>
                  </a:gsLst>
                  <a:lin ang="5400000" scaled="0"/>
                </a:gradFill>
              </a:rPr>
              <a:t>Benefit from relentless business commitment</a:t>
            </a:r>
          </a:p>
        </p:txBody>
      </p:sp>
      <p:sp>
        <p:nvSpPr>
          <p:cNvPr id="27" name="Text Placeholder 3"/>
          <p:cNvSpPr txBox="1">
            <a:spLocks/>
          </p:cNvSpPr>
          <p:nvPr/>
        </p:nvSpPr>
        <p:spPr>
          <a:xfrm>
            <a:off x="269239" y="2887645"/>
            <a:ext cx="11653523" cy="72414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gradFill>
                  <a:gsLst>
                    <a:gs pos="34821">
                      <a:schemeClr val="tx1"/>
                    </a:gs>
                    <a:gs pos="48000">
                      <a:schemeClr val="tx1"/>
                    </a:gs>
                  </a:gsLst>
                  <a:lin ang="5400000" scaled="0"/>
                </a:gradFill>
              </a:rPr>
              <a:t>Achieve global scale, in local regions</a:t>
            </a:r>
          </a:p>
        </p:txBody>
      </p:sp>
      <p:grpSp>
        <p:nvGrpSpPr>
          <p:cNvPr id="41" name="Group 40"/>
          <p:cNvGrpSpPr/>
          <p:nvPr/>
        </p:nvGrpSpPr>
        <p:grpSpPr>
          <a:xfrm>
            <a:off x="11111871" y="469293"/>
            <a:ext cx="644101" cy="644101"/>
            <a:chOff x="457580" y="5628520"/>
            <a:chExt cx="657017" cy="657017"/>
          </a:xfrm>
        </p:grpSpPr>
        <p:sp>
          <p:nvSpPr>
            <p:cNvPr id="42" name="Oval 41"/>
            <p:cNvSpPr/>
            <p:nvPr/>
          </p:nvSpPr>
          <p:spPr bwMode="auto">
            <a:xfrm>
              <a:off x="457580" y="5628520"/>
              <a:ext cx="657017" cy="657017"/>
            </a:xfrm>
            <a:prstGeom prst="ellipse">
              <a:avLst/>
            </a:prstGeom>
            <a:solidFill>
              <a:srgbClr val="008272"/>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21" name="Title 1"/>
          <p:cNvSpPr txBox="1">
            <a:spLocks/>
          </p:cNvSpPr>
          <p:nvPr/>
        </p:nvSpPr>
        <p:spPr>
          <a:xfrm>
            <a:off x="269241" y="289958"/>
            <a:ext cx="11655840" cy="899537"/>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75"/>
            <a:r>
              <a:rPr lang="en-US" sz="4704" dirty="0">
                <a:gradFill>
                  <a:gsLst>
                    <a:gs pos="1250">
                      <a:schemeClr val="bg1"/>
                    </a:gs>
                    <a:gs pos="100000">
                      <a:schemeClr val="bg1"/>
                    </a:gs>
                  </a:gsLst>
                  <a:lin ang="5400000" scaled="0"/>
                </a:gradFill>
              </a:rPr>
              <a:t>Trust</a:t>
            </a:r>
            <a:br>
              <a:rPr lang="en-US" sz="4704" dirty="0">
                <a:gradFill>
                  <a:gsLst>
                    <a:gs pos="1250">
                      <a:schemeClr val="bg1"/>
                    </a:gs>
                    <a:gs pos="100000">
                      <a:schemeClr val="bg1"/>
                    </a:gs>
                  </a:gsLst>
                  <a:lin ang="5400000" scaled="0"/>
                </a:gradFill>
              </a:rPr>
            </a:br>
            <a:r>
              <a:rPr lang="en-US" sz="3529" spc="-29" dirty="0">
                <a:gradFill>
                  <a:gsLst>
                    <a:gs pos="1250">
                      <a:schemeClr val="bg1"/>
                    </a:gs>
                    <a:gs pos="100000">
                      <a:schemeClr val="bg1"/>
                    </a:gs>
                  </a:gsLst>
                  <a:lin ang="5400000" scaled="0"/>
                </a:gradFill>
              </a:rPr>
              <a:t>Protect your business</a:t>
            </a:r>
          </a:p>
        </p:txBody>
      </p:sp>
    </p:spTree>
    <p:extLst>
      <p:ext uri="{BB962C8B-B14F-4D97-AF65-F5344CB8AC3E}">
        <p14:creationId xmlns:p14="http://schemas.microsoft.com/office/powerpoint/2010/main" val="40642926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42" presetClass="path" presetSubtype="0" decel="100000" fill="hold" grpId="1" nodeType="withEffect">
                                  <p:stCondLst>
                                    <p:cond delay="0"/>
                                  </p:stCondLst>
                                  <p:childTnLst>
                                    <p:animMotion origin="layout" path="M 0 7.62596E-7 L 0 0.09124 " pathEditMode="relative" rAng="0" ptsTypes="AA">
                                      <p:cBhvr>
                                        <p:cTn id="18" dur="600" spd="-100000" fill="hold"/>
                                        <p:tgtEl>
                                          <p:spTgt spid="25"/>
                                        </p:tgtEl>
                                        <p:attrNameLst>
                                          <p:attrName>ppt_x</p:attrName>
                                          <p:attrName>ppt_y</p:attrName>
                                        </p:attrNameLst>
                                      </p:cBhvr>
                                      <p:rCtr x="0" y="4562"/>
                                    </p:animMotion>
                                  </p:childTnLst>
                                </p:cTn>
                              </p:par>
                              <p:par>
                                <p:cTn id="19" presetID="10" presetClass="entr" presetSubtype="0" fill="hold" grpId="0" nodeType="withEffect">
                                  <p:stCondLst>
                                    <p:cond delay="10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42" presetClass="path" presetSubtype="0" decel="100000" fill="hold" grpId="1" nodeType="withEffect">
                                  <p:stCondLst>
                                    <p:cond delay="100"/>
                                  </p:stCondLst>
                                  <p:childTnLst>
                                    <p:animMotion origin="layout" path="M 0 7.62596E-7 L 0 0.09124 " pathEditMode="relative" rAng="0" ptsTypes="AA">
                                      <p:cBhvr>
                                        <p:cTn id="23" dur="600" spd="-100000" fill="hold"/>
                                        <p:tgtEl>
                                          <p:spTgt spid="27"/>
                                        </p:tgtEl>
                                        <p:attrNameLst>
                                          <p:attrName>ppt_x</p:attrName>
                                          <p:attrName>ppt_y</p:attrName>
                                        </p:attrNameLst>
                                      </p:cBhvr>
                                      <p:rCtr x="0" y="4562"/>
                                    </p:animMotion>
                                  </p:childTnLst>
                                </p:cTn>
                              </p:par>
                              <p:par>
                                <p:cTn id="24" presetID="10" presetClass="entr" presetSubtype="0" fill="hold" grpId="0" nodeType="withEffect">
                                  <p:stCondLst>
                                    <p:cond delay="20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42" presetClass="path" presetSubtype="0" decel="100000" fill="hold" grpId="1" nodeType="withEffect">
                                  <p:stCondLst>
                                    <p:cond delay="200"/>
                                  </p:stCondLst>
                                  <p:childTnLst>
                                    <p:animMotion origin="layout" path="M 0 7.62596E-7 L 0 0.09124 " pathEditMode="relative" rAng="0" ptsTypes="AA">
                                      <p:cBhvr>
                                        <p:cTn id="28" dur="600" spd="-100000" fill="hold"/>
                                        <p:tgtEl>
                                          <p:spTgt spid="26"/>
                                        </p:tgtEl>
                                        <p:attrNameLst>
                                          <p:attrName>ppt_x</p:attrName>
                                          <p:attrName>ppt_y</p:attrName>
                                        </p:attrNameLst>
                                      </p:cBhvr>
                                      <p:rCtr x="0" y="45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p:bldP spid="25" grpId="1"/>
      <p:bldP spid="26" grpId="0"/>
      <p:bldP spid="26" grpId="1"/>
      <p:bldP spid="27" grpId="0"/>
      <p:bldP spid="27" grpId="1"/>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1" y="487"/>
            <a:ext cx="12192000" cy="155679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0" name="Group 79"/>
          <p:cNvGrpSpPr/>
          <p:nvPr/>
        </p:nvGrpSpPr>
        <p:grpSpPr>
          <a:xfrm>
            <a:off x="11111871" y="469293"/>
            <a:ext cx="644101" cy="644101"/>
            <a:chOff x="457580" y="5628520"/>
            <a:chExt cx="657017" cy="657017"/>
          </a:xfrm>
        </p:grpSpPr>
        <p:sp>
          <p:nvSpPr>
            <p:cNvPr id="81" name="Oval 80"/>
            <p:cNvSpPr/>
            <p:nvPr/>
          </p:nvSpPr>
          <p:spPr bwMode="auto">
            <a:xfrm>
              <a:off x="457580" y="5628520"/>
              <a:ext cx="657017" cy="657017"/>
            </a:xfrm>
            <a:prstGeom prst="ellipse">
              <a:avLst/>
            </a:prstGeom>
            <a:solidFill>
              <a:srgbClr val="008272"/>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grpSp>
        <p:nvGrpSpPr>
          <p:cNvPr id="11" name="Group 10"/>
          <p:cNvGrpSpPr/>
          <p:nvPr/>
        </p:nvGrpSpPr>
        <p:grpSpPr>
          <a:xfrm>
            <a:off x="6098320" y="1636116"/>
            <a:ext cx="5826761" cy="4930336"/>
            <a:chOff x="6220603" y="1668427"/>
            <a:chExt cx="5943600" cy="5029200"/>
          </a:xfrm>
        </p:grpSpPr>
        <p:sp>
          <p:nvSpPr>
            <p:cNvPr id="9" name="Rectangle 8"/>
            <p:cNvSpPr/>
            <p:nvPr/>
          </p:nvSpPr>
          <p:spPr bwMode="auto">
            <a:xfrm>
              <a:off x="6220603" y="1668427"/>
              <a:ext cx="59436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96930">
                        <a:schemeClr val="tx1"/>
                      </a:gs>
                      <a:gs pos="86607">
                        <a:schemeClr val="tx1"/>
                      </a:gs>
                    </a:gsLst>
                    <a:lin ang="5400000" scaled="0"/>
                  </a:gradFill>
                  <a:latin typeface="Segoe UI Semilight" panose="020B0402040204020203" pitchFamily="34" charset="0"/>
                  <a:cs typeface="Segoe UI Semilight" panose="020B0402040204020203" pitchFamily="34" charset="0"/>
                </a:rPr>
                <a:t>Empowering you</a:t>
              </a:r>
            </a:p>
          </p:txBody>
        </p:sp>
        <p:grpSp>
          <p:nvGrpSpPr>
            <p:cNvPr id="2" name="Group 1"/>
            <p:cNvGrpSpPr>
              <a:grpSpLocks noChangeAspect="1"/>
            </p:cNvGrpSpPr>
            <p:nvPr/>
          </p:nvGrpSpPr>
          <p:grpSpPr>
            <a:xfrm>
              <a:off x="6501843" y="2792878"/>
              <a:ext cx="5381121" cy="3585442"/>
              <a:chOff x="1018749" y="2890093"/>
              <a:chExt cx="4199530" cy="2798147"/>
            </a:xfrm>
          </p:grpSpPr>
          <p:pic>
            <p:nvPicPr>
              <p:cNvPr id="33" name="Picture 32"/>
              <p:cNvPicPr>
                <a:picLocks noChangeAspect="1"/>
              </p:cNvPicPr>
              <p:nvPr/>
            </p:nvPicPr>
            <p:blipFill>
              <a:blip r:embed="rId3"/>
              <a:stretch>
                <a:fillRect/>
              </a:stretch>
            </p:blipFill>
            <p:spPr>
              <a:xfrm>
                <a:off x="1244562" y="3131976"/>
                <a:ext cx="3754018" cy="2295234"/>
              </a:xfrm>
              <a:prstGeom prst="rect">
                <a:avLst/>
              </a:prstGeom>
              <a:ln>
                <a:noFill/>
              </a:ln>
              <a:effectLst/>
            </p:spPr>
          </p:pic>
          <p:sp>
            <p:nvSpPr>
              <p:cNvPr id="148" name="Freeform 147"/>
              <p:cNvSpPr>
                <a:spLocks/>
              </p:cNvSpPr>
              <p:nvPr/>
            </p:nvSpPr>
            <p:spPr bwMode="auto">
              <a:xfrm flipH="1">
                <a:off x="1018749" y="2890093"/>
                <a:ext cx="4199530" cy="2798147"/>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a:p>
            </p:txBody>
          </p:sp>
        </p:grpSp>
      </p:grpSp>
      <p:grpSp>
        <p:nvGrpSpPr>
          <p:cNvPr id="8" name="Group 7"/>
          <p:cNvGrpSpPr/>
          <p:nvPr/>
        </p:nvGrpSpPr>
        <p:grpSpPr>
          <a:xfrm>
            <a:off x="269241" y="1636116"/>
            <a:ext cx="5785873" cy="4930336"/>
            <a:chOff x="274639" y="1668427"/>
            <a:chExt cx="5901892" cy="5029200"/>
          </a:xfrm>
        </p:grpSpPr>
        <p:sp>
          <p:nvSpPr>
            <p:cNvPr id="10" name="Rectangle 9"/>
            <p:cNvSpPr/>
            <p:nvPr/>
          </p:nvSpPr>
          <p:spPr bwMode="auto">
            <a:xfrm>
              <a:off x="274639" y="1668427"/>
              <a:ext cx="5901892"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96930">
                        <a:schemeClr val="tx1"/>
                      </a:gs>
                      <a:gs pos="86607">
                        <a:schemeClr val="tx1"/>
                      </a:gs>
                    </a:gsLst>
                    <a:lin ang="5400000" scaled="0"/>
                  </a:gradFill>
                  <a:latin typeface="Segoe UI Semilight" panose="020B0402040204020203" pitchFamily="34" charset="0"/>
                  <a:cs typeface="Segoe UI Semilight" panose="020B0402040204020203" pitchFamily="34" charset="0"/>
                </a:rPr>
                <a:t>Securing the platform</a:t>
              </a:r>
            </a:p>
          </p:txBody>
        </p:sp>
        <p:grpSp>
          <p:nvGrpSpPr>
            <p:cNvPr id="14" name="Group 13"/>
            <p:cNvGrpSpPr/>
            <p:nvPr/>
          </p:nvGrpSpPr>
          <p:grpSpPr>
            <a:xfrm>
              <a:off x="434079" y="3213453"/>
              <a:ext cx="2717776" cy="1758813"/>
              <a:chOff x="6361172" y="3105738"/>
              <a:chExt cx="2664728" cy="1724483"/>
            </a:xfrm>
          </p:grpSpPr>
          <p:grpSp>
            <p:nvGrpSpPr>
              <p:cNvPr id="13" name="Group 12"/>
              <p:cNvGrpSpPr/>
              <p:nvPr/>
            </p:nvGrpSpPr>
            <p:grpSpPr>
              <a:xfrm>
                <a:off x="6604000" y="3105738"/>
                <a:ext cx="2119432" cy="1233014"/>
                <a:chOff x="6827520" y="3034618"/>
                <a:chExt cx="2119432" cy="1233014"/>
              </a:xfrm>
              <a:solidFill>
                <a:srgbClr val="940000"/>
              </a:solidFill>
            </p:grpSpPr>
            <p:sp>
              <p:nvSpPr>
                <p:cNvPr id="143" name="Freeform 142"/>
                <p:cNvSpPr>
                  <a:spLocks/>
                </p:cNvSpPr>
                <p:nvPr/>
              </p:nvSpPr>
              <p:spPr bwMode="auto">
                <a:xfrm>
                  <a:off x="6827520"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grp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44" name="Freeform 143"/>
                <p:cNvSpPr>
                  <a:spLocks/>
                </p:cNvSpPr>
                <p:nvPr/>
              </p:nvSpPr>
              <p:spPr bwMode="auto">
                <a:xfrm>
                  <a:off x="7372112"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grp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45" name="Freeform 144"/>
                <p:cNvSpPr>
                  <a:spLocks/>
                </p:cNvSpPr>
                <p:nvPr/>
              </p:nvSpPr>
              <p:spPr bwMode="auto">
                <a:xfrm>
                  <a:off x="7916704"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grp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46" name="Freeform 145"/>
                <p:cNvSpPr>
                  <a:spLocks/>
                </p:cNvSpPr>
                <p:nvPr/>
              </p:nvSpPr>
              <p:spPr bwMode="auto">
                <a:xfrm>
                  <a:off x="8461296"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grp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grpSp>
          <p:grpSp>
            <p:nvGrpSpPr>
              <p:cNvPr id="153" name="Group 152"/>
              <p:cNvGrpSpPr/>
              <p:nvPr/>
            </p:nvGrpSpPr>
            <p:grpSpPr>
              <a:xfrm>
                <a:off x="6361172" y="3311617"/>
                <a:ext cx="2664728" cy="1233014"/>
                <a:chOff x="6827520" y="3034618"/>
                <a:chExt cx="2664728" cy="1233014"/>
              </a:xfrm>
              <a:solidFill>
                <a:srgbClr val="D00000"/>
              </a:solidFill>
            </p:grpSpPr>
            <p:sp>
              <p:nvSpPr>
                <p:cNvPr id="154" name="Freeform 153"/>
                <p:cNvSpPr>
                  <a:spLocks/>
                </p:cNvSpPr>
                <p:nvPr/>
              </p:nvSpPr>
              <p:spPr bwMode="auto">
                <a:xfrm>
                  <a:off x="6827520"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grp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55" name="Freeform 154"/>
                <p:cNvSpPr>
                  <a:spLocks/>
                </p:cNvSpPr>
                <p:nvPr/>
              </p:nvSpPr>
              <p:spPr bwMode="auto">
                <a:xfrm>
                  <a:off x="7372112"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grp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56" name="Freeform 155"/>
                <p:cNvSpPr>
                  <a:spLocks/>
                </p:cNvSpPr>
                <p:nvPr/>
              </p:nvSpPr>
              <p:spPr bwMode="auto">
                <a:xfrm>
                  <a:off x="7916704"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grp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57" name="Freeform 156"/>
                <p:cNvSpPr>
                  <a:spLocks/>
                </p:cNvSpPr>
                <p:nvPr/>
              </p:nvSpPr>
              <p:spPr bwMode="auto">
                <a:xfrm>
                  <a:off x="8461296"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grp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58" name="Freeform 157"/>
                <p:cNvSpPr>
                  <a:spLocks/>
                </p:cNvSpPr>
                <p:nvPr/>
              </p:nvSpPr>
              <p:spPr bwMode="auto">
                <a:xfrm>
                  <a:off x="9006592"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grp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grpSp>
          <p:grpSp>
            <p:nvGrpSpPr>
              <p:cNvPr id="159" name="Group 158"/>
              <p:cNvGrpSpPr/>
              <p:nvPr/>
            </p:nvGrpSpPr>
            <p:grpSpPr>
              <a:xfrm>
                <a:off x="6650484" y="3597207"/>
                <a:ext cx="2119432" cy="1233014"/>
                <a:chOff x="6827520" y="3034618"/>
                <a:chExt cx="2119432" cy="1233014"/>
              </a:xfrm>
              <a:solidFill>
                <a:srgbClr val="FF0000"/>
              </a:solidFill>
            </p:grpSpPr>
            <p:sp>
              <p:nvSpPr>
                <p:cNvPr id="160" name="Freeform 159"/>
                <p:cNvSpPr>
                  <a:spLocks/>
                </p:cNvSpPr>
                <p:nvPr/>
              </p:nvSpPr>
              <p:spPr bwMode="auto">
                <a:xfrm>
                  <a:off x="6827520"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rgbClr val="FF4F4F"/>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61" name="Freeform 160"/>
                <p:cNvSpPr>
                  <a:spLocks/>
                </p:cNvSpPr>
                <p:nvPr/>
              </p:nvSpPr>
              <p:spPr bwMode="auto">
                <a:xfrm>
                  <a:off x="7372112"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rgbClr val="FF4F4F"/>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62" name="Freeform 161"/>
                <p:cNvSpPr>
                  <a:spLocks/>
                </p:cNvSpPr>
                <p:nvPr/>
              </p:nvSpPr>
              <p:spPr bwMode="auto">
                <a:xfrm>
                  <a:off x="7916704"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rgbClr val="FF4F4F"/>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63" name="Freeform 162"/>
                <p:cNvSpPr>
                  <a:spLocks/>
                </p:cNvSpPr>
                <p:nvPr/>
              </p:nvSpPr>
              <p:spPr bwMode="auto">
                <a:xfrm>
                  <a:off x="8461296"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rgbClr val="FF4F4F"/>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grpSp>
        </p:grpSp>
        <p:grpSp>
          <p:nvGrpSpPr>
            <p:cNvPr id="165" name="Group 164"/>
            <p:cNvGrpSpPr/>
            <p:nvPr/>
          </p:nvGrpSpPr>
          <p:grpSpPr>
            <a:xfrm>
              <a:off x="3223385" y="3213453"/>
              <a:ext cx="2717776" cy="1758813"/>
              <a:chOff x="6361172" y="3105738"/>
              <a:chExt cx="2664728" cy="1724483"/>
            </a:xfrm>
          </p:grpSpPr>
          <p:grpSp>
            <p:nvGrpSpPr>
              <p:cNvPr id="166" name="Group 165"/>
              <p:cNvGrpSpPr/>
              <p:nvPr/>
            </p:nvGrpSpPr>
            <p:grpSpPr>
              <a:xfrm>
                <a:off x="6604000" y="3105738"/>
                <a:ext cx="2119432" cy="1233014"/>
                <a:chOff x="6827520" y="3034618"/>
                <a:chExt cx="2119432" cy="1233014"/>
              </a:xfrm>
              <a:solidFill>
                <a:srgbClr val="940000"/>
              </a:solidFill>
            </p:grpSpPr>
            <p:sp>
              <p:nvSpPr>
                <p:cNvPr id="178" name="Freeform 177"/>
                <p:cNvSpPr>
                  <a:spLocks/>
                </p:cNvSpPr>
                <p:nvPr/>
              </p:nvSpPr>
              <p:spPr bwMode="auto">
                <a:xfrm>
                  <a:off x="6827520"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lumMod val="50000"/>
                  </a:schemeClr>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79" name="Freeform 178"/>
                <p:cNvSpPr>
                  <a:spLocks/>
                </p:cNvSpPr>
                <p:nvPr/>
              </p:nvSpPr>
              <p:spPr bwMode="auto">
                <a:xfrm>
                  <a:off x="7372112"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lumMod val="50000"/>
                  </a:schemeClr>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80" name="Freeform 179"/>
                <p:cNvSpPr>
                  <a:spLocks/>
                </p:cNvSpPr>
                <p:nvPr/>
              </p:nvSpPr>
              <p:spPr bwMode="auto">
                <a:xfrm>
                  <a:off x="7916704"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lumMod val="50000"/>
                  </a:schemeClr>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81" name="Freeform 180"/>
                <p:cNvSpPr>
                  <a:spLocks/>
                </p:cNvSpPr>
                <p:nvPr/>
              </p:nvSpPr>
              <p:spPr bwMode="auto">
                <a:xfrm>
                  <a:off x="8461296"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lumMod val="50000"/>
                  </a:schemeClr>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grpSp>
          <p:grpSp>
            <p:nvGrpSpPr>
              <p:cNvPr id="167" name="Group 166"/>
              <p:cNvGrpSpPr/>
              <p:nvPr/>
            </p:nvGrpSpPr>
            <p:grpSpPr>
              <a:xfrm>
                <a:off x="6361172" y="3311617"/>
                <a:ext cx="2664728" cy="1233014"/>
                <a:chOff x="6827520" y="3034618"/>
                <a:chExt cx="2664728" cy="1233014"/>
              </a:xfrm>
              <a:solidFill>
                <a:srgbClr val="D00000"/>
              </a:solidFill>
            </p:grpSpPr>
            <p:sp>
              <p:nvSpPr>
                <p:cNvPr id="173" name="Freeform 172"/>
                <p:cNvSpPr>
                  <a:spLocks/>
                </p:cNvSpPr>
                <p:nvPr/>
              </p:nvSpPr>
              <p:spPr bwMode="auto">
                <a:xfrm>
                  <a:off x="6827520"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lumMod val="75000"/>
                  </a:schemeClr>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74" name="Freeform 173"/>
                <p:cNvSpPr>
                  <a:spLocks/>
                </p:cNvSpPr>
                <p:nvPr/>
              </p:nvSpPr>
              <p:spPr bwMode="auto">
                <a:xfrm>
                  <a:off x="7372112"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lumMod val="75000"/>
                  </a:schemeClr>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75" name="Freeform 174"/>
                <p:cNvSpPr>
                  <a:spLocks/>
                </p:cNvSpPr>
                <p:nvPr/>
              </p:nvSpPr>
              <p:spPr bwMode="auto">
                <a:xfrm>
                  <a:off x="7916704"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lumMod val="75000"/>
                  </a:schemeClr>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76" name="Freeform 175"/>
                <p:cNvSpPr>
                  <a:spLocks/>
                </p:cNvSpPr>
                <p:nvPr/>
              </p:nvSpPr>
              <p:spPr bwMode="auto">
                <a:xfrm>
                  <a:off x="8461296"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lumMod val="75000"/>
                  </a:schemeClr>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77" name="Freeform 176"/>
                <p:cNvSpPr>
                  <a:spLocks/>
                </p:cNvSpPr>
                <p:nvPr/>
              </p:nvSpPr>
              <p:spPr bwMode="auto">
                <a:xfrm>
                  <a:off x="9006592"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lumMod val="75000"/>
                  </a:schemeClr>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grpSp>
          <p:grpSp>
            <p:nvGrpSpPr>
              <p:cNvPr id="168" name="Group 167"/>
              <p:cNvGrpSpPr/>
              <p:nvPr/>
            </p:nvGrpSpPr>
            <p:grpSpPr>
              <a:xfrm>
                <a:off x="6650484" y="3597207"/>
                <a:ext cx="2119432" cy="1233014"/>
                <a:chOff x="6827520" y="3034618"/>
                <a:chExt cx="2119432" cy="1233014"/>
              </a:xfrm>
              <a:solidFill>
                <a:srgbClr val="FF0000"/>
              </a:solidFill>
            </p:grpSpPr>
            <p:sp>
              <p:nvSpPr>
                <p:cNvPr id="169" name="Freeform 168"/>
                <p:cNvSpPr>
                  <a:spLocks/>
                </p:cNvSpPr>
                <p:nvPr/>
              </p:nvSpPr>
              <p:spPr bwMode="auto">
                <a:xfrm>
                  <a:off x="6827520"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70" name="Freeform 169"/>
                <p:cNvSpPr>
                  <a:spLocks/>
                </p:cNvSpPr>
                <p:nvPr/>
              </p:nvSpPr>
              <p:spPr bwMode="auto">
                <a:xfrm>
                  <a:off x="7372112"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71" name="Freeform 170"/>
                <p:cNvSpPr>
                  <a:spLocks/>
                </p:cNvSpPr>
                <p:nvPr/>
              </p:nvSpPr>
              <p:spPr bwMode="auto">
                <a:xfrm>
                  <a:off x="7916704"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sp>
              <p:nvSpPr>
                <p:cNvPr id="172" name="Freeform 171"/>
                <p:cNvSpPr>
                  <a:spLocks/>
                </p:cNvSpPr>
                <p:nvPr/>
              </p:nvSpPr>
              <p:spPr bwMode="auto">
                <a:xfrm>
                  <a:off x="8461296"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solidFill>
                <a:ln>
                  <a:noFill/>
                </a:ln>
                <a:effectLst/>
                <a:extLst/>
              </p:spPr>
              <p:txBody>
                <a:bodyPr vert="horz" wrap="square" lIns="91427" tIns="45713" rIns="91427" bIns="45713" numCol="1" anchor="t" anchorCtr="0" compatLnSpc="1">
                  <a:prstTxWarp prst="textNoShape">
                    <a:avLst/>
                  </a:prstTxWarp>
                  <a:noAutofit/>
                </a:bodyPr>
                <a:lstStyle/>
                <a:p>
                  <a:endParaRPr lang="en-US" sz="1836" dirty="0"/>
                </a:p>
              </p:txBody>
            </p:sp>
          </p:grpSp>
        </p:grpSp>
        <p:sp>
          <p:nvSpPr>
            <p:cNvPr id="19" name="AutoShape 3"/>
            <p:cNvSpPr>
              <a:spLocks noChangeAspect="1" noChangeArrowheads="1" noTextEdit="1"/>
            </p:cNvSpPr>
            <p:nvPr/>
          </p:nvSpPr>
          <p:spPr bwMode="auto">
            <a:xfrm>
              <a:off x="853305" y="4720239"/>
              <a:ext cx="1557577" cy="54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nvGrpSpPr>
            <p:cNvPr id="7" name="Group 6"/>
            <p:cNvGrpSpPr/>
            <p:nvPr/>
          </p:nvGrpSpPr>
          <p:grpSpPr>
            <a:xfrm>
              <a:off x="540042" y="5082621"/>
              <a:ext cx="2505850" cy="720562"/>
              <a:chOff x="463482" y="5082621"/>
              <a:chExt cx="2505850" cy="720562"/>
            </a:xfrm>
          </p:grpSpPr>
          <p:grpSp>
            <p:nvGrpSpPr>
              <p:cNvPr id="27" name="Group 26"/>
              <p:cNvGrpSpPr/>
              <p:nvPr/>
            </p:nvGrpSpPr>
            <p:grpSpPr>
              <a:xfrm>
                <a:off x="463482" y="5082621"/>
                <a:ext cx="2505850" cy="720562"/>
                <a:chOff x="6465452" y="5074580"/>
                <a:chExt cx="2456939" cy="706497"/>
              </a:xfrm>
            </p:grpSpPr>
            <p:sp>
              <p:nvSpPr>
                <p:cNvPr id="20" name="Freeform 5"/>
                <p:cNvSpPr>
                  <a:spLocks/>
                </p:cNvSpPr>
                <p:nvPr/>
              </p:nvSpPr>
              <p:spPr bwMode="auto">
                <a:xfrm>
                  <a:off x="6465452" y="5074581"/>
                  <a:ext cx="523428" cy="546633"/>
                </a:xfrm>
                <a:custGeom>
                  <a:avLst/>
                  <a:gdLst>
                    <a:gd name="T0" fmla="*/ 0 w 203"/>
                    <a:gd name="T1" fmla="*/ 0 h 212"/>
                    <a:gd name="T2" fmla="*/ 203 w 203"/>
                    <a:gd name="T3" fmla="*/ 0 h 212"/>
                    <a:gd name="T4" fmla="*/ 203 w 203"/>
                    <a:gd name="T5" fmla="*/ 212 h 212"/>
                    <a:gd name="T6" fmla="*/ 0 w 203"/>
                    <a:gd name="T7" fmla="*/ 212 h 212"/>
                    <a:gd name="T8" fmla="*/ 52 w 203"/>
                    <a:gd name="T9" fmla="*/ 108 h 212"/>
                    <a:gd name="T10" fmla="*/ 0 w 203"/>
                    <a:gd name="T11" fmla="*/ 0 h 212"/>
                  </a:gdLst>
                  <a:ahLst/>
                  <a:cxnLst>
                    <a:cxn ang="0">
                      <a:pos x="T0" y="T1"/>
                    </a:cxn>
                    <a:cxn ang="0">
                      <a:pos x="T2" y="T3"/>
                    </a:cxn>
                    <a:cxn ang="0">
                      <a:pos x="T4" y="T5"/>
                    </a:cxn>
                    <a:cxn ang="0">
                      <a:pos x="T6" y="T7"/>
                    </a:cxn>
                    <a:cxn ang="0">
                      <a:pos x="T8" y="T9"/>
                    </a:cxn>
                    <a:cxn ang="0">
                      <a:pos x="T10" y="T11"/>
                    </a:cxn>
                  </a:cxnLst>
                  <a:rect l="0" t="0" r="r" b="b"/>
                  <a:pathLst>
                    <a:path w="203" h="212">
                      <a:moveTo>
                        <a:pt x="0" y="0"/>
                      </a:moveTo>
                      <a:lnTo>
                        <a:pt x="203" y="0"/>
                      </a:lnTo>
                      <a:lnTo>
                        <a:pt x="203" y="212"/>
                      </a:lnTo>
                      <a:lnTo>
                        <a:pt x="0" y="212"/>
                      </a:lnTo>
                      <a:lnTo>
                        <a:pt x="52" y="10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21" name="Freeform 6"/>
                <p:cNvSpPr>
                  <a:spLocks/>
                </p:cNvSpPr>
                <p:nvPr/>
              </p:nvSpPr>
              <p:spPr bwMode="auto">
                <a:xfrm>
                  <a:off x="6712984" y="5074581"/>
                  <a:ext cx="275896" cy="152128"/>
                </a:xfrm>
                <a:custGeom>
                  <a:avLst/>
                  <a:gdLst>
                    <a:gd name="T0" fmla="*/ 0 w 107"/>
                    <a:gd name="T1" fmla="*/ 59 h 59"/>
                    <a:gd name="T2" fmla="*/ 107 w 107"/>
                    <a:gd name="T3" fmla="*/ 0 h 59"/>
                    <a:gd name="T4" fmla="*/ 107 w 107"/>
                    <a:gd name="T5" fmla="*/ 59 h 59"/>
                    <a:gd name="T6" fmla="*/ 0 w 107"/>
                    <a:gd name="T7" fmla="*/ 59 h 59"/>
                  </a:gdLst>
                  <a:ahLst/>
                  <a:cxnLst>
                    <a:cxn ang="0">
                      <a:pos x="T0" y="T1"/>
                    </a:cxn>
                    <a:cxn ang="0">
                      <a:pos x="T2" y="T3"/>
                    </a:cxn>
                    <a:cxn ang="0">
                      <a:pos x="T4" y="T5"/>
                    </a:cxn>
                    <a:cxn ang="0">
                      <a:pos x="T6" y="T7"/>
                    </a:cxn>
                  </a:cxnLst>
                  <a:rect l="0" t="0" r="r" b="b"/>
                  <a:pathLst>
                    <a:path w="107" h="59">
                      <a:moveTo>
                        <a:pt x="0" y="59"/>
                      </a:moveTo>
                      <a:lnTo>
                        <a:pt x="107" y="0"/>
                      </a:lnTo>
                      <a:lnTo>
                        <a:pt x="107" y="59"/>
                      </a:lnTo>
                      <a:lnTo>
                        <a:pt x="0" y="5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23" name="Rectangle 8"/>
                <p:cNvSpPr>
                  <a:spLocks noChangeArrowheads="1"/>
                </p:cNvSpPr>
                <p:nvPr/>
              </p:nvSpPr>
              <p:spPr bwMode="auto">
                <a:xfrm>
                  <a:off x="6712984" y="5226709"/>
                  <a:ext cx="1975099" cy="5543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nvGrpSpPr>
                <p:cNvPr id="26" name="Group 25"/>
                <p:cNvGrpSpPr/>
                <p:nvPr/>
              </p:nvGrpSpPr>
              <p:grpSpPr>
                <a:xfrm flipH="1">
                  <a:off x="8398963" y="5074580"/>
                  <a:ext cx="523428" cy="546633"/>
                  <a:chOff x="6617851" y="5226980"/>
                  <a:chExt cx="523428" cy="546633"/>
                </a:xfrm>
              </p:grpSpPr>
              <p:sp>
                <p:nvSpPr>
                  <p:cNvPr id="189" name="Freeform 5"/>
                  <p:cNvSpPr>
                    <a:spLocks/>
                  </p:cNvSpPr>
                  <p:nvPr/>
                </p:nvSpPr>
                <p:spPr bwMode="auto">
                  <a:xfrm>
                    <a:off x="6617851" y="5226980"/>
                    <a:ext cx="523428" cy="546633"/>
                  </a:xfrm>
                  <a:custGeom>
                    <a:avLst/>
                    <a:gdLst>
                      <a:gd name="T0" fmla="*/ 0 w 203"/>
                      <a:gd name="T1" fmla="*/ 0 h 212"/>
                      <a:gd name="T2" fmla="*/ 203 w 203"/>
                      <a:gd name="T3" fmla="*/ 0 h 212"/>
                      <a:gd name="T4" fmla="*/ 203 w 203"/>
                      <a:gd name="T5" fmla="*/ 212 h 212"/>
                      <a:gd name="T6" fmla="*/ 0 w 203"/>
                      <a:gd name="T7" fmla="*/ 212 h 212"/>
                      <a:gd name="T8" fmla="*/ 52 w 203"/>
                      <a:gd name="T9" fmla="*/ 108 h 212"/>
                      <a:gd name="T10" fmla="*/ 0 w 203"/>
                      <a:gd name="T11" fmla="*/ 0 h 212"/>
                    </a:gdLst>
                    <a:ahLst/>
                    <a:cxnLst>
                      <a:cxn ang="0">
                        <a:pos x="T0" y="T1"/>
                      </a:cxn>
                      <a:cxn ang="0">
                        <a:pos x="T2" y="T3"/>
                      </a:cxn>
                      <a:cxn ang="0">
                        <a:pos x="T4" y="T5"/>
                      </a:cxn>
                      <a:cxn ang="0">
                        <a:pos x="T6" y="T7"/>
                      </a:cxn>
                      <a:cxn ang="0">
                        <a:pos x="T8" y="T9"/>
                      </a:cxn>
                      <a:cxn ang="0">
                        <a:pos x="T10" y="T11"/>
                      </a:cxn>
                    </a:cxnLst>
                    <a:rect l="0" t="0" r="r" b="b"/>
                    <a:pathLst>
                      <a:path w="203" h="212">
                        <a:moveTo>
                          <a:pt x="0" y="0"/>
                        </a:moveTo>
                        <a:lnTo>
                          <a:pt x="203" y="0"/>
                        </a:lnTo>
                        <a:lnTo>
                          <a:pt x="203" y="212"/>
                        </a:lnTo>
                        <a:lnTo>
                          <a:pt x="0" y="212"/>
                        </a:lnTo>
                        <a:lnTo>
                          <a:pt x="52" y="10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90" name="Freeform 6"/>
                  <p:cNvSpPr>
                    <a:spLocks/>
                  </p:cNvSpPr>
                  <p:nvPr/>
                </p:nvSpPr>
                <p:spPr bwMode="auto">
                  <a:xfrm>
                    <a:off x="6865383" y="5226980"/>
                    <a:ext cx="275896" cy="152128"/>
                  </a:xfrm>
                  <a:custGeom>
                    <a:avLst/>
                    <a:gdLst>
                      <a:gd name="T0" fmla="*/ 0 w 107"/>
                      <a:gd name="T1" fmla="*/ 59 h 59"/>
                      <a:gd name="T2" fmla="*/ 107 w 107"/>
                      <a:gd name="T3" fmla="*/ 0 h 59"/>
                      <a:gd name="T4" fmla="*/ 107 w 107"/>
                      <a:gd name="T5" fmla="*/ 59 h 59"/>
                      <a:gd name="T6" fmla="*/ 0 w 107"/>
                      <a:gd name="T7" fmla="*/ 59 h 59"/>
                    </a:gdLst>
                    <a:ahLst/>
                    <a:cxnLst>
                      <a:cxn ang="0">
                        <a:pos x="T0" y="T1"/>
                      </a:cxn>
                      <a:cxn ang="0">
                        <a:pos x="T2" y="T3"/>
                      </a:cxn>
                      <a:cxn ang="0">
                        <a:pos x="T4" y="T5"/>
                      </a:cxn>
                      <a:cxn ang="0">
                        <a:pos x="T6" y="T7"/>
                      </a:cxn>
                    </a:cxnLst>
                    <a:rect l="0" t="0" r="r" b="b"/>
                    <a:pathLst>
                      <a:path w="107" h="59">
                        <a:moveTo>
                          <a:pt x="0" y="59"/>
                        </a:moveTo>
                        <a:lnTo>
                          <a:pt x="107" y="0"/>
                        </a:lnTo>
                        <a:lnTo>
                          <a:pt x="107" y="59"/>
                        </a:lnTo>
                        <a:lnTo>
                          <a:pt x="0" y="5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sp>
            <p:nvSpPr>
              <p:cNvPr id="28" name="Rectangle 27"/>
              <p:cNvSpPr/>
              <p:nvPr/>
            </p:nvSpPr>
            <p:spPr>
              <a:xfrm>
                <a:off x="868290" y="5366023"/>
                <a:ext cx="1696234" cy="351763"/>
              </a:xfrm>
              <a:prstGeom prst="rect">
                <a:avLst/>
              </a:prstGeom>
            </p:spPr>
            <p:txBody>
              <a:bodyPr wrap="none">
                <a:spAutoFit/>
              </a:bodyPr>
              <a:lstStyle/>
              <a:p>
                <a:pPr algn="ctr">
                  <a:lnSpc>
                    <a:spcPct val="90000"/>
                  </a:lnSpc>
                </a:pPr>
                <a:r>
                  <a:rPr lang="en-US" sz="1836" b="1" spc="300" dirty="0">
                    <a:ln w="3175">
                      <a:noFill/>
                    </a:ln>
                    <a:gradFill>
                      <a:gsLst>
                        <a:gs pos="48214">
                          <a:srgbClr val="D83B01"/>
                        </a:gs>
                        <a:gs pos="30000">
                          <a:srgbClr val="D83B01"/>
                        </a:gs>
                      </a:gsLst>
                      <a:lin ang="5400000" scaled="0"/>
                    </a:gradFill>
                    <a:cs typeface="Segoe UI" pitchFamily="34" charset="0"/>
                  </a:rPr>
                  <a:t>RED TEAM</a:t>
                </a:r>
              </a:p>
            </p:txBody>
          </p:sp>
        </p:grpSp>
        <p:grpSp>
          <p:nvGrpSpPr>
            <p:cNvPr id="6" name="Group 5"/>
            <p:cNvGrpSpPr/>
            <p:nvPr/>
          </p:nvGrpSpPr>
          <p:grpSpPr>
            <a:xfrm>
              <a:off x="3329348" y="5082621"/>
              <a:ext cx="2505850" cy="720562"/>
              <a:chOff x="3252788" y="5082621"/>
              <a:chExt cx="2505850" cy="720562"/>
            </a:xfrm>
          </p:grpSpPr>
          <p:grpSp>
            <p:nvGrpSpPr>
              <p:cNvPr id="191" name="Group 190"/>
              <p:cNvGrpSpPr/>
              <p:nvPr/>
            </p:nvGrpSpPr>
            <p:grpSpPr>
              <a:xfrm>
                <a:off x="3252788" y="5082621"/>
                <a:ext cx="2505850" cy="720562"/>
                <a:chOff x="6465452" y="5074580"/>
                <a:chExt cx="2456939" cy="706497"/>
              </a:xfrm>
            </p:grpSpPr>
            <p:sp>
              <p:nvSpPr>
                <p:cNvPr id="192" name="Freeform 5"/>
                <p:cNvSpPr>
                  <a:spLocks/>
                </p:cNvSpPr>
                <p:nvPr/>
              </p:nvSpPr>
              <p:spPr bwMode="auto">
                <a:xfrm>
                  <a:off x="6465452" y="5074581"/>
                  <a:ext cx="523428" cy="546633"/>
                </a:xfrm>
                <a:custGeom>
                  <a:avLst/>
                  <a:gdLst>
                    <a:gd name="T0" fmla="*/ 0 w 203"/>
                    <a:gd name="T1" fmla="*/ 0 h 212"/>
                    <a:gd name="T2" fmla="*/ 203 w 203"/>
                    <a:gd name="T3" fmla="*/ 0 h 212"/>
                    <a:gd name="T4" fmla="*/ 203 w 203"/>
                    <a:gd name="T5" fmla="*/ 212 h 212"/>
                    <a:gd name="T6" fmla="*/ 0 w 203"/>
                    <a:gd name="T7" fmla="*/ 212 h 212"/>
                    <a:gd name="T8" fmla="*/ 52 w 203"/>
                    <a:gd name="T9" fmla="*/ 108 h 212"/>
                    <a:gd name="T10" fmla="*/ 0 w 203"/>
                    <a:gd name="T11" fmla="*/ 0 h 212"/>
                  </a:gdLst>
                  <a:ahLst/>
                  <a:cxnLst>
                    <a:cxn ang="0">
                      <a:pos x="T0" y="T1"/>
                    </a:cxn>
                    <a:cxn ang="0">
                      <a:pos x="T2" y="T3"/>
                    </a:cxn>
                    <a:cxn ang="0">
                      <a:pos x="T4" y="T5"/>
                    </a:cxn>
                    <a:cxn ang="0">
                      <a:pos x="T6" y="T7"/>
                    </a:cxn>
                    <a:cxn ang="0">
                      <a:pos x="T8" y="T9"/>
                    </a:cxn>
                    <a:cxn ang="0">
                      <a:pos x="T10" y="T11"/>
                    </a:cxn>
                  </a:cxnLst>
                  <a:rect l="0" t="0" r="r" b="b"/>
                  <a:pathLst>
                    <a:path w="203" h="212">
                      <a:moveTo>
                        <a:pt x="0" y="0"/>
                      </a:moveTo>
                      <a:lnTo>
                        <a:pt x="203" y="0"/>
                      </a:lnTo>
                      <a:lnTo>
                        <a:pt x="203" y="212"/>
                      </a:lnTo>
                      <a:lnTo>
                        <a:pt x="0" y="212"/>
                      </a:lnTo>
                      <a:lnTo>
                        <a:pt x="52" y="10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93" name="Freeform 6"/>
                <p:cNvSpPr>
                  <a:spLocks/>
                </p:cNvSpPr>
                <p:nvPr/>
              </p:nvSpPr>
              <p:spPr bwMode="auto">
                <a:xfrm>
                  <a:off x="6712984" y="5074581"/>
                  <a:ext cx="275896" cy="152128"/>
                </a:xfrm>
                <a:custGeom>
                  <a:avLst/>
                  <a:gdLst>
                    <a:gd name="T0" fmla="*/ 0 w 107"/>
                    <a:gd name="T1" fmla="*/ 59 h 59"/>
                    <a:gd name="T2" fmla="*/ 107 w 107"/>
                    <a:gd name="T3" fmla="*/ 0 h 59"/>
                    <a:gd name="T4" fmla="*/ 107 w 107"/>
                    <a:gd name="T5" fmla="*/ 59 h 59"/>
                    <a:gd name="T6" fmla="*/ 0 w 107"/>
                    <a:gd name="T7" fmla="*/ 59 h 59"/>
                  </a:gdLst>
                  <a:ahLst/>
                  <a:cxnLst>
                    <a:cxn ang="0">
                      <a:pos x="T0" y="T1"/>
                    </a:cxn>
                    <a:cxn ang="0">
                      <a:pos x="T2" y="T3"/>
                    </a:cxn>
                    <a:cxn ang="0">
                      <a:pos x="T4" y="T5"/>
                    </a:cxn>
                    <a:cxn ang="0">
                      <a:pos x="T6" y="T7"/>
                    </a:cxn>
                  </a:cxnLst>
                  <a:rect l="0" t="0" r="r" b="b"/>
                  <a:pathLst>
                    <a:path w="107" h="59">
                      <a:moveTo>
                        <a:pt x="0" y="59"/>
                      </a:moveTo>
                      <a:lnTo>
                        <a:pt x="107" y="0"/>
                      </a:lnTo>
                      <a:lnTo>
                        <a:pt x="107" y="59"/>
                      </a:lnTo>
                      <a:lnTo>
                        <a:pt x="0" y="5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94" name="Rectangle 8"/>
                <p:cNvSpPr>
                  <a:spLocks noChangeArrowheads="1"/>
                </p:cNvSpPr>
                <p:nvPr/>
              </p:nvSpPr>
              <p:spPr bwMode="auto">
                <a:xfrm>
                  <a:off x="6712984" y="5226709"/>
                  <a:ext cx="1975099" cy="5543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nvGrpSpPr>
                <p:cNvPr id="195" name="Group 194"/>
                <p:cNvGrpSpPr/>
                <p:nvPr/>
              </p:nvGrpSpPr>
              <p:grpSpPr>
                <a:xfrm flipH="1">
                  <a:off x="8398963" y="5074580"/>
                  <a:ext cx="523428" cy="546633"/>
                  <a:chOff x="6617851" y="5226980"/>
                  <a:chExt cx="523428" cy="546633"/>
                </a:xfrm>
              </p:grpSpPr>
              <p:sp>
                <p:nvSpPr>
                  <p:cNvPr id="196" name="Freeform 5"/>
                  <p:cNvSpPr>
                    <a:spLocks/>
                  </p:cNvSpPr>
                  <p:nvPr/>
                </p:nvSpPr>
                <p:spPr bwMode="auto">
                  <a:xfrm>
                    <a:off x="6617851" y="5226980"/>
                    <a:ext cx="523428" cy="546633"/>
                  </a:xfrm>
                  <a:custGeom>
                    <a:avLst/>
                    <a:gdLst>
                      <a:gd name="T0" fmla="*/ 0 w 203"/>
                      <a:gd name="T1" fmla="*/ 0 h 212"/>
                      <a:gd name="T2" fmla="*/ 203 w 203"/>
                      <a:gd name="T3" fmla="*/ 0 h 212"/>
                      <a:gd name="T4" fmla="*/ 203 w 203"/>
                      <a:gd name="T5" fmla="*/ 212 h 212"/>
                      <a:gd name="T6" fmla="*/ 0 w 203"/>
                      <a:gd name="T7" fmla="*/ 212 h 212"/>
                      <a:gd name="T8" fmla="*/ 52 w 203"/>
                      <a:gd name="T9" fmla="*/ 108 h 212"/>
                      <a:gd name="T10" fmla="*/ 0 w 203"/>
                      <a:gd name="T11" fmla="*/ 0 h 212"/>
                    </a:gdLst>
                    <a:ahLst/>
                    <a:cxnLst>
                      <a:cxn ang="0">
                        <a:pos x="T0" y="T1"/>
                      </a:cxn>
                      <a:cxn ang="0">
                        <a:pos x="T2" y="T3"/>
                      </a:cxn>
                      <a:cxn ang="0">
                        <a:pos x="T4" y="T5"/>
                      </a:cxn>
                      <a:cxn ang="0">
                        <a:pos x="T6" y="T7"/>
                      </a:cxn>
                      <a:cxn ang="0">
                        <a:pos x="T8" y="T9"/>
                      </a:cxn>
                      <a:cxn ang="0">
                        <a:pos x="T10" y="T11"/>
                      </a:cxn>
                    </a:cxnLst>
                    <a:rect l="0" t="0" r="r" b="b"/>
                    <a:pathLst>
                      <a:path w="203" h="212">
                        <a:moveTo>
                          <a:pt x="0" y="0"/>
                        </a:moveTo>
                        <a:lnTo>
                          <a:pt x="203" y="0"/>
                        </a:lnTo>
                        <a:lnTo>
                          <a:pt x="203" y="212"/>
                        </a:lnTo>
                        <a:lnTo>
                          <a:pt x="0" y="212"/>
                        </a:lnTo>
                        <a:lnTo>
                          <a:pt x="52" y="10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97" name="Freeform 6"/>
                  <p:cNvSpPr>
                    <a:spLocks/>
                  </p:cNvSpPr>
                  <p:nvPr/>
                </p:nvSpPr>
                <p:spPr bwMode="auto">
                  <a:xfrm>
                    <a:off x="6865383" y="5226980"/>
                    <a:ext cx="275896" cy="152128"/>
                  </a:xfrm>
                  <a:custGeom>
                    <a:avLst/>
                    <a:gdLst>
                      <a:gd name="T0" fmla="*/ 0 w 107"/>
                      <a:gd name="T1" fmla="*/ 59 h 59"/>
                      <a:gd name="T2" fmla="*/ 107 w 107"/>
                      <a:gd name="T3" fmla="*/ 0 h 59"/>
                      <a:gd name="T4" fmla="*/ 107 w 107"/>
                      <a:gd name="T5" fmla="*/ 59 h 59"/>
                      <a:gd name="T6" fmla="*/ 0 w 107"/>
                      <a:gd name="T7" fmla="*/ 59 h 59"/>
                    </a:gdLst>
                    <a:ahLst/>
                    <a:cxnLst>
                      <a:cxn ang="0">
                        <a:pos x="T0" y="T1"/>
                      </a:cxn>
                      <a:cxn ang="0">
                        <a:pos x="T2" y="T3"/>
                      </a:cxn>
                      <a:cxn ang="0">
                        <a:pos x="T4" y="T5"/>
                      </a:cxn>
                      <a:cxn ang="0">
                        <a:pos x="T6" y="T7"/>
                      </a:cxn>
                    </a:cxnLst>
                    <a:rect l="0" t="0" r="r" b="b"/>
                    <a:pathLst>
                      <a:path w="107" h="59">
                        <a:moveTo>
                          <a:pt x="0" y="59"/>
                        </a:moveTo>
                        <a:lnTo>
                          <a:pt x="107" y="0"/>
                        </a:lnTo>
                        <a:lnTo>
                          <a:pt x="107" y="59"/>
                        </a:lnTo>
                        <a:lnTo>
                          <a:pt x="0" y="5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sp>
            <p:nvSpPr>
              <p:cNvPr id="198" name="Rectangle 197"/>
              <p:cNvSpPr/>
              <p:nvPr/>
            </p:nvSpPr>
            <p:spPr>
              <a:xfrm>
                <a:off x="3563479" y="5373896"/>
                <a:ext cx="1884469" cy="358766"/>
              </a:xfrm>
              <a:prstGeom prst="rect">
                <a:avLst/>
              </a:prstGeom>
            </p:spPr>
            <p:txBody>
              <a:bodyPr wrap="none">
                <a:spAutoFit/>
              </a:bodyPr>
              <a:lstStyle/>
              <a:p>
                <a:pPr algn="ctr">
                  <a:lnSpc>
                    <a:spcPct val="90000"/>
                  </a:lnSpc>
                </a:pPr>
                <a:r>
                  <a:rPr lang="en-US" sz="1836" b="1" spc="300" dirty="0">
                    <a:ln w="3175">
                      <a:noFill/>
                    </a:ln>
                    <a:gradFill>
                      <a:gsLst>
                        <a:gs pos="50000">
                          <a:schemeClr val="accent4"/>
                        </a:gs>
                        <a:gs pos="38000">
                          <a:schemeClr val="accent4"/>
                        </a:gs>
                      </a:gsLst>
                      <a:lin ang="5400000" scaled="0"/>
                    </a:gradFill>
                    <a:cs typeface="Segoe UI" pitchFamily="34" charset="0"/>
                  </a:rPr>
                  <a:t>BLUE TEAM</a:t>
                </a:r>
              </a:p>
            </p:txBody>
          </p:sp>
        </p:grpSp>
      </p:grpSp>
      <p:sp>
        <p:nvSpPr>
          <p:cNvPr id="3" name="Title 2"/>
          <p:cNvSpPr>
            <a:spLocks noGrp="1"/>
          </p:cNvSpPr>
          <p:nvPr>
            <p:ph type="title"/>
          </p:nvPr>
        </p:nvSpPr>
        <p:spPr>
          <a:xfrm>
            <a:off x="269241" y="289958"/>
            <a:ext cx="11655840" cy="899537"/>
          </a:xfrm>
        </p:spPr>
        <p:txBody>
          <a:bodyPr/>
          <a:lstStyle/>
          <a:p>
            <a:pPr>
              <a:buSzPct val="90000"/>
              <a:tabLst>
                <a:tab pos="1461017" algn="l"/>
              </a:tabLst>
            </a:pPr>
            <a:r>
              <a:rPr lang="en-US" dirty="0">
                <a:gradFill>
                  <a:gsLst>
                    <a:gs pos="1250">
                      <a:schemeClr val="bg1"/>
                    </a:gs>
                    <a:gs pos="100000">
                      <a:schemeClr val="bg1"/>
                    </a:gs>
                  </a:gsLst>
                  <a:lin ang="5400000" scaled="0"/>
                </a:gradFill>
              </a:rPr>
              <a:t>Detect and mitigate threats</a:t>
            </a:r>
          </a:p>
        </p:txBody>
      </p:sp>
    </p:spTree>
    <p:extLst>
      <p:ext uri="{BB962C8B-B14F-4D97-AF65-F5344CB8AC3E}">
        <p14:creationId xmlns:p14="http://schemas.microsoft.com/office/powerpoint/2010/main" val="2790020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800" fill="hold"/>
                                        <p:tgtEl>
                                          <p:spTgt spid="11"/>
                                        </p:tgtEl>
                                        <p:attrNameLst>
                                          <p:attrName>ppt_x</p:attrName>
                                        </p:attrNameLst>
                                      </p:cBhvr>
                                      <p:tavLst>
                                        <p:tav tm="0">
                                          <p:val>
                                            <p:strVal val="1+#ppt_w/2"/>
                                          </p:val>
                                        </p:tav>
                                        <p:tav tm="100000">
                                          <p:val>
                                            <p:strVal val="#ppt_x"/>
                                          </p:val>
                                        </p:tav>
                                      </p:tavLst>
                                    </p:anim>
                                    <p:anim calcmode="lin" valueType="num">
                                      <p:cBhvr additive="base">
                                        <p:cTn id="12" dur="8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a:off x="1" y="487"/>
            <a:ext cx="12192000" cy="155679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p:cNvGrpSpPr/>
          <p:nvPr/>
        </p:nvGrpSpPr>
        <p:grpSpPr>
          <a:xfrm>
            <a:off x="11111871" y="469293"/>
            <a:ext cx="644101" cy="644101"/>
            <a:chOff x="457580" y="5628520"/>
            <a:chExt cx="657017" cy="657017"/>
          </a:xfrm>
        </p:grpSpPr>
        <p:sp>
          <p:nvSpPr>
            <p:cNvPr id="28" name="Oval 27"/>
            <p:cNvSpPr/>
            <p:nvPr/>
          </p:nvSpPr>
          <p:spPr bwMode="auto">
            <a:xfrm>
              <a:off x="457580" y="5628520"/>
              <a:ext cx="657017" cy="657017"/>
            </a:xfrm>
            <a:prstGeom prst="ellipse">
              <a:avLst/>
            </a:prstGeom>
            <a:solidFill>
              <a:srgbClr val="008272"/>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6" name="Title 5"/>
          <p:cNvSpPr>
            <a:spLocks noGrp="1"/>
          </p:cNvSpPr>
          <p:nvPr>
            <p:ph type="title"/>
          </p:nvPr>
        </p:nvSpPr>
        <p:spPr/>
        <p:txBody>
          <a:bodyPr/>
          <a:lstStyle/>
          <a:p>
            <a:pPr lvl="0">
              <a:defRPr/>
            </a:pPr>
            <a:r>
              <a:rPr lang="en-US" dirty="0">
                <a:gradFill>
                  <a:gsLst>
                    <a:gs pos="1250">
                      <a:schemeClr val="bg1"/>
                    </a:gs>
                    <a:gs pos="100000">
                      <a:schemeClr val="bg1"/>
                    </a:gs>
                  </a:gsLst>
                  <a:lin ang="5400000" scaled="0"/>
                </a:gradFill>
              </a:rPr>
              <a:t>Achieve global scale, in local regions</a:t>
            </a:r>
          </a:p>
        </p:txBody>
      </p:sp>
      <p:sp>
        <p:nvSpPr>
          <p:cNvPr id="25" name="Rectangle 24"/>
          <p:cNvSpPr/>
          <p:nvPr/>
        </p:nvSpPr>
        <p:spPr bwMode="auto">
          <a:xfrm>
            <a:off x="269239"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grpSp>
        <p:nvGrpSpPr>
          <p:cNvPr id="115" name="Group 114"/>
          <p:cNvGrpSpPr/>
          <p:nvPr/>
        </p:nvGrpSpPr>
        <p:grpSpPr>
          <a:xfrm>
            <a:off x="677581" y="1598060"/>
            <a:ext cx="10756340" cy="5088695"/>
            <a:chOff x="733216" y="1564692"/>
            <a:chExt cx="10972027" cy="5190734"/>
          </a:xfrm>
        </p:grpSpPr>
        <p:pic>
          <p:nvPicPr>
            <p:cNvPr id="116" name="World map" descr="world-map.png"/>
            <p:cNvPicPr>
              <a:picLocks noChangeAspect="1"/>
            </p:cNvPicPr>
            <p:nvPr/>
          </p:nvPicPr>
          <p:blipFill rotWithShape="1">
            <a:blip r:embed="rId3" cstate="screen">
              <a:alphaModFix amt="15000"/>
              <a:grayscl/>
              <a:extLst>
                <a:ext uri="{28A0092B-C50C-407E-A947-70E740481C1C}">
                  <a14:useLocalDpi xmlns:a14="http://schemas.microsoft.com/office/drawing/2010/main"/>
                </a:ext>
              </a:extLst>
            </a:blip>
            <a:srcRect/>
            <a:stretch/>
          </p:blipFill>
          <p:spPr>
            <a:xfrm>
              <a:off x="733216" y="1564692"/>
              <a:ext cx="10972027" cy="5190734"/>
            </a:xfrm>
            <a:prstGeom prst="rect">
              <a:avLst/>
            </a:prstGeom>
            <a:blipFill dpi="0" rotWithShape="1">
              <a:blip r:embed="rId4">
                <a:alphaModFix amt="15000"/>
                <a:grayscl/>
              </a:blip>
              <a:srcRect/>
              <a:stretch>
                <a:fillRect/>
              </a:stretch>
            </a:blipFill>
            <a:ln w="55000" cap="flat" cmpd="thickThin" algn="ctr">
              <a:noFill/>
              <a:prstDash val="solid"/>
              <a:headEnd type="none" w="med" len="med"/>
              <a:tailEnd type="none" w="med" len="med"/>
            </a:ln>
            <a:effectLst/>
          </p:spPr>
        </p:pic>
        <p:pic>
          <p:nvPicPr>
            <p:cNvPr id="117" name="Picture 1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3487" y="3844443"/>
              <a:ext cx="494651" cy="475125"/>
            </a:xfrm>
            <a:prstGeom prst="rect">
              <a:avLst/>
            </a:prstGeom>
            <a:effectLst>
              <a:outerShdw blurRad="63500" sx="102000" sy="102000" algn="ctr" rotWithShape="0">
                <a:prstClr val="black">
                  <a:alpha val="40000"/>
                </a:prstClr>
              </a:outerShdw>
            </a:effectLst>
          </p:spPr>
        </p:pic>
        <p:sp>
          <p:nvSpPr>
            <p:cNvPr id="118" name="Oval 117"/>
            <p:cNvSpPr/>
            <p:nvPr/>
          </p:nvSpPr>
          <p:spPr bwMode="auto">
            <a:xfrm>
              <a:off x="8224241" y="40454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69511" y="3878476"/>
              <a:ext cx="494651" cy="475125"/>
            </a:xfrm>
            <a:prstGeom prst="rect">
              <a:avLst/>
            </a:prstGeom>
            <a:effectLst>
              <a:outerShdw blurRad="63500" sx="102000" sy="102000" algn="ctr" rotWithShape="0">
                <a:prstClr val="black">
                  <a:alpha val="40000"/>
                </a:prstClr>
              </a:outerShdw>
            </a:effectLst>
          </p:spPr>
        </p:pic>
        <p:sp>
          <p:nvSpPr>
            <p:cNvPr id="120" name="Oval 119"/>
            <p:cNvSpPr/>
            <p:nvPr/>
          </p:nvSpPr>
          <p:spPr bwMode="auto">
            <a:xfrm>
              <a:off x="8284568" y="408835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1" name="Picture 1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6465" y="2803758"/>
              <a:ext cx="494651" cy="475125"/>
            </a:xfrm>
            <a:prstGeom prst="rect">
              <a:avLst/>
            </a:prstGeom>
            <a:effectLst>
              <a:outerShdw blurRad="63500" sx="102000" sy="102000" algn="ctr" rotWithShape="0">
                <a:prstClr val="black">
                  <a:alpha val="40000"/>
                </a:prstClr>
              </a:outerShdw>
            </a:effectLst>
          </p:spPr>
        </p:pic>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8194" y="2819171"/>
              <a:ext cx="494651" cy="475125"/>
            </a:xfrm>
            <a:prstGeom prst="rect">
              <a:avLst/>
            </a:prstGeom>
            <a:effectLst>
              <a:outerShdw blurRad="63500" sx="102000" sy="102000" algn="ctr" rotWithShape="0">
                <a:prstClr val="black">
                  <a:alpha val="40000"/>
                </a:prstClr>
              </a:outerShdw>
            </a:effectLst>
          </p:spPr>
        </p:pic>
        <p:pic>
          <p:nvPicPr>
            <p:cNvPr id="123" name="Picture 1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0912" y="2899546"/>
              <a:ext cx="494651" cy="475125"/>
            </a:xfrm>
            <a:prstGeom prst="rect">
              <a:avLst/>
            </a:prstGeom>
            <a:effectLst>
              <a:outerShdw blurRad="63500" sx="102000" sy="102000" algn="ctr" rotWithShape="0">
                <a:prstClr val="black">
                  <a:alpha val="40000"/>
                </a:prstClr>
              </a:outerShdw>
            </a:effectLst>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56991" y="3236742"/>
              <a:ext cx="494651" cy="475125"/>
            </a:xfrm>
            <a:prstGeom prst="rect">
              <a:avLst/>
            </a:prstGeom>
            <a:effectLst>
              <a:outerShdw blurRad="63500" sx="102000" sy="102000" algn="ctr" rotWithShape="0">
                <a:prstClr val="black">
                  <a:alpha val="40000"/>
                </a:prstClr>
              </a:outerShdw>
            </a:effectLst>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9898" y="4045435"/>
              <a:ext cx="494651" cy="475125"/>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11411" y="4345780"/>
              <a:ext cx="494651" cy="475125"/>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3965" y="3769129"/>
              <a:ext cx="494651" cy="475125"/>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48095" y="5533571"/>
              <a:ext cx="494651" cy="475125"/>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1933" y="5420194"/>
              <a:ext cx="494651" cy="475125"/>
            </a:xfrm>
            <a:prstGeom prst="rect">
              <a:avLst/>
            </a:prstGeom>
            <a:effectLst>
              <a:outerShdw blurRad="63500" sx="102000" sy="102000" algn="ctr" rotWithShape="0">
                <a:prstClr val="black">
                  <a:alpha val="40000"/>
                </a:prstClr>
              </a:outerShdw>
            </a:effectLst>
          </p:spPr>
        </p:pic>
        <p:pic>
          <p:nvPicPr>
            <p:cNvPr id="144" name="Picture 1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8016" y="3518704"/>
              <a:ext cx="494651" cy="475125"/>
            </a:xfrm>
            <a:prstGeom prst="rect">
              <a:avLst/>
            </a:prstGeom>
            <a:effectLst>
              <a:outerShdw blurRad="63500" sx="102000" sy="102000" algn="ctr" rotWithShape="0">
                <a:prstClr val="black">
                  <a:alpha val="40000"/>
                </a:prstClr>
              </a:outerShdw>
            </a:effectLst>
          </p:spPr>
        </p:pic>
        <p:pic>
          <p:nvPicPr>
            <p:cNvPr id="145" name="Picture 1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7995" y="3253147"/>
              <a:ext cx="494651" cy="475125"/>
            </a:xfrm>
            <a:prstGeom prst="rect">
              <a:avLst/>
            </a:prstGeom>
            <a:effectLst>
              <a:outerShdw blurRad="63500" sx="102000" sy="102000" algn="ctr" rotWithShape="0">
                <a:prstClr val="black">
                  <a:alpha val="40000"/>
                </a:prstClr>
              </a:outerShdw>
            </a:effectLst>
          </p:spPr>
        </p:pic>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85598" y="3235717"/>
              <a:ext cx="494651" cy="475125"/>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15387" y="3363638"/>
              <a:ext cx="494651" cy="475125"/>
            </a:xfrm>
            <a:prstGeom prst="rect">
              <a:avLst/>
            </a:prstGeom>
            <a:effectLst>
              <a:outerShdw blurRad="63500" sx="102000" sy="102000" algn="ctr" rotWithShape="0">
                <a:prstClr val="black">
                  <a:alpha val="40000"/>
                </a:prstClr>
              </a:outerShdw>
            </a:effectLst>
          </p:spPr>
        </p:pic>
        <p:pic>
          <p:nvPicPr>
            <p:cNvPr id="148" name="Picture 1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1713" y="2780362"/>
              <a:ext cx="494651" cy="475125"/>
            </a:xfrm>
            <a:prstGeom prst="rect">
              <a:avLst/>
            </a:prstGeom>
            <a:effectLst>
              <a:outerShdw blurRad="63500" sx="102000" sy="102000" algn="ctr" rotWithShape="0">
                <a:prstClr val="black">
                  <a:alpha val="40000"/>
                </a:prstClr>
              </a:outerShdw>
            </a:effectLst>
          </p:spPr>
        </p:pic>
        <p:pic>
          <p:nvPicPr>
            <p:cNvPr id="149" name="Picture 1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5138" y="3617423"/>
              <a:ext cx="494651" cy="475125"/>
            </a:xfrm>
            <a:prstGeom prst="rect">
              <a:avLst/>
            </a:prstGeom>
            <a:effectLst>
              <a:outerShdw blurRad="63500" sx="102000" sy="102000" algn="ctr" rotWithShape="0">
                <a:prstClr val="black">
                  <a:alpha val="40000"/>
                </a:prstClr>
              </a:outerShdw>
            </a:effectLst>
          </p:spPr>
        </p:pic>
        <p:pic>
          <p:nvPicPr>
            <p:cNvPr id="150" name="Picture 1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2898" y="3136756"/>
              <a:ext cx="494651" cy="475125"/>
            </a:xfrm>
            <a:prstGeom prst="rect">
              <a:avLst/>
            </a:prstGeom>
            <a:effectLst>
              <a:outerShdw blurRad="63500" sx="102000" sy="102000" algn="ctr" rotWithShape="0">
                <a:prstClr val="black">
                  <a:alpha val="40000"/>
                </a:prstClr>
              </a:outerShdw>
            </a:effectLst>
          </p:spPr>
        </p:pic>
        <p:pic>
          <p:nvPicPr>
            <p:cNvPr id="151" name="Picture 1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29389" y="3218297"/>
              <a:ext cx="494651" cy="475125"/>
            </a:xfrm>
            <a:prstGeom prst="rect">
              <a:avLst/>
            </a:prstGeom>
            <a:effectLst>
              <a:outerShdw blurRad="63500" sx="102000" sy="102000" algn="ctr" rotWithShape="0">
                <a:prstClr val="black">
                  <a:alpha val="40000"/>
                </a:prstClr>
              </a:outerShdw>
            </a:effectLst>
          </p:spPr>
        </p:pic>
        <p:pic>
          <p:nvPicPr>
            <p:cNvPr id="152" name="Picture 1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99617" y="3321254"/>
              <a:ext cx="494651" cy="475125"/>
            </a:xfrm>
            <a:prstGeom prst="rect">
              <a:avLst/>
            </a:prstGeom>
            <a:effectLst>
              <a:outerShdw blurRad="63500" sx="102000" sy="102000" algn="ctr" rotWithShape="0">
                <a:prstClr val="black">
                  <a:alpha val="40000"/>
                </a:prstClr>
              </a:outerShdw>
            </a:effectLst>
          </p:spPr>
        </p:pic>
        <p:pic>
          <p:nvPicPr>
            <p:cNvPr id="153" name="Picture 1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39568" y="5087366"/>
              <a:ext cx="494651" cy="475125"/>
            </a:xfrm>
            <a:prstGeom prst="rect">
              <a:avLst/>
            </a:prstGeom>
            <a:effectLst>
              <a:outerShdw blurRad="63500" sx="102000" sy="102000" algn="ctr" rotWithShape="0">
                <a:prstClr val="black">
                  <a:alpha val="40000"/>
                </a:prstClr>
              </a:outerShdw>
            </a:effectLst>
          </p:spPr>
        </p:pic>
        <p:pic>
          <p:nvPicPr>
            <p:cNvPr id="154" name="Picture 1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04934" y="2935439"/>
              <a:ext cx="494651" cy="475125"/>
            </a:xfrm>
            <a:prstGeom prst="rect">
              <a:avLst/>
            </a:prstGeom>
            <a:effectLst>
              <a:outerShdw blurRad="63500" sx="102000" sy="102000" algn="ctr" rotWithShape="0">
                <a:prstClr val="black">
                  <a:alpha val="40000"/>
                </a:prstClr>
              </a:outerShdw>
            </a:effectLst>
          </p:spPr>
        </p:pic>
        <p:pic>
          <p:nvPicPr>
            <p:cNvPr id="155" name="Picture 1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40520" y="3057338"/>
              <a:ext cx="494651" cy="475125"/>
            </a:xfrm>
            <a:prstGeom prst="rect">
              <a:avLst/>
            </a:prstGeom>
            <a:effectLst>
              <a:outerShdw blurRad="63500" sx="102000" sy="102000" algn="ctr" rotWithShape="0">
                <a:prstClr val="black">
                  <a:alpha val="40000"/>
                </a:prstClr>
              </a:outerShdw>
            </a:effectLst>
          </p:spPr>
        </p:pic>
        <p:pic>
          <p:nvPicPr>
            <p:cNvPr id="157"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20685" y="2777595"/>
              <a:ext cx="494651" cy="475125"/>
            </a:xfrm>
            <a:prstGeom prst="rect">
              <a:avLst/>
            </a:prstGeom>
            <a:effectLst>
              <a:outerShdw blurRad="63500" sx="102000" sy="102000" algn="ctr" rotWithShape="0">
                <a:prstClr val="black">
                  <a:alpha val="40000"/>
                </a:prstClr>
              </a:outerShdw>
            </a:effectLst>
          </p:spPr>
        </p:pic>
        <p:sp>
          <p:nvSpPr>
            <p:cNvPr id="165" name="Oval 164"/>
            <p:cNvSpPr/>
            <p:nvPr/>
          </p:nvSpPr>
          <p:spPr bwMode="auto">
            <a:xfrm>
              <a:off x="4755085" y="529312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2467745" y="344249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3195891" y="381841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solidFill>
                  <a:schemeClr val="accent1"/>
                </a:solidFill>
                <a:ea typeface="Segoe UI" pitchFamily="34" charset="0"/>
                <a:cs typeface="Segoe UI" pitchFamily="34" charset="0"/>
              </a:endParaRPr>
            </a:p>
          </p:txBody>
        </p:sp>
        <p:sp>
          <p:nvSpPr>
            <p:cNvPr id="168" name="Oval 167"/>
            <p:cNvSpPr/>
            <p:nvPr/>
          </p:nvSpPr>
          <p:spPr bwMode="auto">
            <a:xfrm>
              <a:off x="10356848" y="573970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0550685" y="56263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p:cNvSpPr/>
            <p:nvPr/>
          </p:nvSpPr>
          <p:spPr bwMode="auto">
            <a:xfrm>
              <a:off x="9124925" y="45475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9398962" y="397493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10121555" y="3568978"/>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Oval 173"/>
            <p:cNvSpPr/>
            <p:nvPr/>
          </p:nvSpPr>
          <p:spPr bwMode="auto">
            <a:xfrm>
              <a:off x="10199387" y="343947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p:cNvSpPr/>
            <p:nvPr/>
          </p:nvSpPr>
          <p:spPr bwMode="auto">
            <a:xfrm>
              <a:off x="8437608" y="42449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solidFill>
                  <a:srgbClr val="C00000"/>
                </a:solidFill>
                <a:ea typeface="Segoe UI" pitchFamily="34" charset="0"/>
                <a:cs typeface="Segoe UI" pitchFamily="34" charset="0"/>
              </a:endParaRPr>
            </a:p>
          </p:txBody>
        </p:sp>
        <p:sp>
          <p:nvSpPr>
            <p:cNvPr id="177" name="Oval 176"/>
            <p:cNvSpPr/>
            <p:nvPr/>
          </p:nvSpPr>
          <p:spPr bwMode="auto">
            <a:xfrm>
              <a:off x="9576768" y="3727217"/>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Oval 177"/>
            <p:cNvSpPr/>
            <p:nvPr/>
          </p:nvSpPr>
          <p:spPr bwMode="auto">
            <a:xfrm>
              <a:off x="9457238" y="345974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p:cNvSpPr/>
            <p:nvPr/>
          </p:nvSpPr>
          <p:spPr bwMode="auto">
            <a:xfrm>
              <a:off x="5842466" y="298611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p:cNvSpPr/>
            <p:nvPr/>
          </p:nvSpPr>
          <p:spPr bwMode="auto">
            <a:xfrm>
              <a:off x="6227579" y="3008491"/>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p:cNvSpPr/>
            <p:nvPr/>
          </p:nvSpPr>
          <p:spPr bwMode="auto">
            <a:xfrm>
              <a:off x="6341665" y="311006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p:cNvSpPr/>
            <p:nvPr/>
          </p:nvSpPr>
          <p:spPr bwMode="auto">
            <a:xfrm>
              <a:off x="6473708" y="302492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p:cNvSpPr/>
            <p:nvPr/>
          </p:nvSpPr>
          <p:spPr bwMode="auto">
            <a:xfrm>
              <a:off x="3751274" y="3258329"/>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solidFill>
                  <a:schemeClr val="accent4"/>
                </a:solidFill>
                <a:ea typeface="Segoe UI" pitchFamily="34" charset="0"/>
                <a:cs typeface="Segoe UI" pitchFamily="34" charset="0"/>
              </a:endParaRPr>
            </a:p>
          </p:txBody>
        </p:sp>
        <p:sp>
          <p:nvSpPr>
            <p:cNvPr id="191" name="Oval 190"/>
            <p:cNvSpPr/>
            <p:nvPr/>
          </p:nvSpPr>
          <p:spPr bwMode="auto">
            <a:xfrm>
              <a:off x="4015688" y="313643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20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3805" y="3310448"/>
              <a:ext cx="494651" cy="475125"/>
            </a:xfrm>
            <a:prstGeom prst="rect">
              <a:avLst/>
            </a:prstGeom>
            <a:effectLst>
              <a:outerShdw blurRad="63500" sx="102000" sy="102000" algn="ctr" rotWithShape="0">
                <a:prstClr val="black">
                  <a:alpha val="40000"/>
                </a:prstClr>
              </a:outerShdw>
            </a:effectLst>
          </p:spPr>
        </p:pic>
      </p:grpSp>
      <p:sp>
        <p:nvSpPr>
          <p:cNvPr id="207" name="Rectangle 206"/>
          <p:cNvSpPr/>
          <p:nvPr/>
        </p:nvSpPr>
        <p:spPr>
          <a:xfrm>
            <a:off x="539022" y="4261459"/>
            <a:ext cx="1707519" cy="2210477"/>
          </a:xfrm>
          <a:prstGeom prst="rect">
            <a:avLst/>
          </a:prstGeom>
        </p:spPr>
        <p:txBody>
          <a:bodyPr wrap="none">
            <a:spAutoFit/>
          </a:bodyPr>
          <a:lstStyle/>
          <a:p>
            <a:pPr defTabSz="932563">
              <a:lnSpc>
                <a:spcPct val="90000"/>
              </a:lnSpc>
              <a:defRPr/>
            </a:pPr>
            <a:r>
              <a:rPr lang="en-US" sz="11764" b="1" spc="-980" dirty="0">
                <a:gradFill>
                  <a:gsLst>
                    <a:gs pos="79464">
                      <a:srgbClr val="008272"/>
                    </a:gs>
                    <a:gs pos="48214">
                      <a:srgbClr val="008272"/>
                    </a:gs>
                  </a:gsLst>
                  <a:lin ang="5400000" scaled="0"/>
                </a:gradFill>
                <a:latin typeface="+mj-lt"/>
                <a:cs typeface="Segoe UI Semibold" panose="020B0702040204020203" pitchFamily="34" charset="0"/>
              </a:rPr>
              <a:t>3</a:t>
            </a:r>
            <a:r>
              <a:rPr lang="en-US" sz="11764" b="1" spc="-420" dirty="0">
                <a:gradFill>
                  <a:gsLst>
                    <a:gs pos="79464">
                      <a:srgbClr val="008272"/>
                    </a:gs>
                    <a:gs pos="48214">
                      <a:srgbClr val="008272"/>
                    </a:gs>
                  </a:gsLst>
                  <a:lin ang="5400000" scaled="0"/>
                </a:gradFill>
                <a:latin typeface="+mj-lt"/>
                <a:cs typeface="Segoe UI Semibold" panose="020B0702040204020203" pitchFamily="34" charset="0"/>
              </a:rPr>
              <a:t>4</a:t>
            </a:r>
            <a:r>
              <a:rPr lang="en-US" sz="3529" dirty="0">
                <a:gradFill>
                  <a:gsLst>
                    <a:gs pos="92857">
                      <a:schemeClr val="tx1"/>
                    </a:gs>
                    <a:gs pos="79464">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 </a:t>
            </a:r>
          </a:p>
          <a:p>
            <a:pPr defTabSz="932563">
              <a:lnSpc>
                <a:spcPct val="90000"/>
              </a:lnSpc>
              <a:defRPr/>
            </a:pPr>
            <a:r>
              <a:rPr lang="en-US" sz="3529" b="1" dirty="0">
                <a:gradFill>
                  <a:gsLst>
                    <a:gs pos="92857">
                      <a:schemeClr val="tx1"/>
                    </a:gs>
                    <a:gs pos="79464">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regions</a:t>
            </a:r>
            <a:endParaRPr lang="en-US" sz="3137" b="1"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endParaRPr>
          </a:p>
        </p:txBody>
      </p:sp>
      <p:sp>
        <p:nvSpPr>
          <p:cNvPr id="96" name="Oval 95"/>
          <p:cNvSpPr/>
          <p:nvPr/>
        </p:nvSpPr>
        <p:spPr bwMode="auto">
          <a:xfrm>
            <a:off x="3215556" y="333903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solidFill>
                <a:schemeClr val="accent1"/>
              </a:solidFill>
              <a:ea typeface="Segoe UI" pitchFamily="34" charset="0"/>
              <a:cs typeface="Segoe UI" pitchFamily="34" charset="0"/>
            </a:endParaRPr>
          </a:p>
        </p:txBody>
      </p:sp>
      <p:sp>
        <p:nvSpPr>
          <p:cNvPr id="97" name="Oval 96"/>
          <p:cNvSpPr/>
          <p:nvPr/>
        </p:nvSpPr>
        <p:spPr bwMode="auto">
          <a:xfrm>
            <a:off x="3335322" y="3423335"/>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solidFill>
                <a:schemeClr val="accent1"/>
              </a:solidFill>
              <a:ea typeface="Segoe UI" pitchFamily="34" charset="0"/>
              <a:cs typeface="Segoe UI" pitchFamily="34" charset="0"/>
            </a:endParaRPr>
          </a:p>
        </p:txBody>
      </p:sp>
      <p:sp>
        <p:nvSpPr>
          <p:cNvPr id="98" name="Oval 97"/>
          <p:cNvSpPr/>
          <p:nvPr/>
        </p:nvSpPr>
        <p:spPr bwMode="auto">
          <a:xfrm>
            <a:off x="3599767" y="3515596"/>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bwMode="auto">
          <a:xfrm>
            <a:off x="5875129" y="2991541"/>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9619618" y="3506538"/>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77774" y="3025942"/>
            <a:ext cx="484927" cy="465785"/>
          </a:xfrm>
          <a:prstGeom prst="rect">
            <a:avLst/>
          </a:prstGeom>
          <a:effectLst>
            <a:outerShdw blurRad="63500" sx="102000" sy="102000" algn="ctr" rotWithShape="0">
              <a:prstClr val="black">
                <a:alpha val="40000"/>
              </a:prstClr>
            </a:outerShdw>
          </a:effectLst>
        </p:spPr>
      </p:pic>
      <p:sp>
        <p:nvSpPr>
          <p:cNvPr id="62" name="Oval 61"/>
          <p:cNvSpPr/>
          <p:nvPr/>
        </p:nvSpPr>
        <p:spPr bwMode="auto">
          <a:xfrm>
            <a:off x="2384385" y="3227650"/>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03301" y="3185775"/>
            <a:ext cx="484927" cy="465785"/>
          </a:xfrm>
          <a:prstGeom prst="rect">
            <a:avLst/>
          </a:prstGeom>
          <a:effectLst>
            <a:outerShdw blurRad="63500" sx="102000" sy="102000" algn="ctr" rotWithShape="0">
              <a:prstClr val="black">
                <a:alpha val="40000"/>
              </a:prstClr>
            </a:outerShdw>
          </a:effectLst>
        </p:spPr>
      </p:pic>
      <p:sp>
        <p:nvSpPr>
          <p:cNvPr id="64" name="Oval 63"/>
          <p:cNvSpPr/>
          <p:nvPr/>
        </p:nvSpPr>
        <p:spPr bwMode="auto">
          <a:xfrm>
            <a:off x="2609912" y="338748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95662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p:cNvSpPr/>
          <p:nvPr/>
        </p:nvSpPr>
        <p:spPr bwMode="auto">
          <a:xfrm>
            <a:off x="1" y="487"/>
            <a:ext cx="12192000" cy="155679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89"/>
          <p:cNvGrpSpPr/>
          <p:nvPr/>
        </p:nvGrpSpPr>
        <p:grpSpPr>
          <a:xfrm>
            <a:off x="11111871" y="469293"/>
            <a:ext cx="644101" cy="644101"/>
            <a:chOff x="457580" y="5628520"/>
            <a:chExt cx="657017" cy="657017"/>
          </a:xfrm>
        </p:grpSpPr>
        <p:sp>
          <p:nvSpPr>
            <p:cNvPr id="91" name="Oval 90"/>
            <p:cNvSpPr/>
            <p:nvPr/>
          </p:nvSpPr>
          <p:spPr bwMode="auto">
            <a:xfrm>
              <a:off x="457580" y="5628520"/>
              <a:ext cx="657017" cy="657017"/>
            </a:xfrm>
            <a:prstGeom prst="ellipse">
              <a:avLst/>
            </a:prstGeom>
            <a:solidFill>
              <a:srgbClr val="008272"/>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grpSp>
        <p:nvGrpSpPr>
          <p:cNvPr id="12" name="Group 11"/>
          <p:cNvGrpSpPr/>
          <p:nvPr/>
        </p:nvGrpSpPr>
        <p:grpSpPr>
          <a:xfrm>
            <a:off x="269239" y="1636116"/>
            <a:ext cx="11653523" cy="4930336"/>
            <a:chOff x="274637" y="1668427"/>
            <a:chExt cx="11887200" cy="5029200"/>
          </a:xfrm>
        </p:grpSpPr>
        <p:sp>
          <p:nvSpPr>
            <p:cNvPr id="84" name="Rectangle 83"/>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sp>
          <p:nvSpPr>
            <p:cNvPr id="286" name="Rectangle 285"/>
            <p:cNvSpPr/>
            <p:nvPr/>
          </p:nvSpPr>
          <p:spPr bwMode="auto">
            <a:xfrm>
              <a:off x="457517" y="1851307"/>
              <a:ext cx="11521440" cy="1508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182854" rIns="365708" bIns="146284" numCol="1" spcCol="0" rtlCol="0" fromWordArt="0" anchor="t" anchorCtr="0" forceAA="0" compatLnSpc="1">
              <a:prstTxWarp prst="textNoShape">
                <a:avLst/>
              </a:prstTxWarp>
              <a:noAutofit/>
            </a:bodyPr>
            <a:lstStyle/>
            <a:p>
              <a:pPr algn="ctr">
                <a:lnSpc>
                  <a:spcPct val="90000"/>
                </a:lnSpc>
              </a:pPr>
              <a:endParaRPr lang="en-US" sz="2600" spc="-100" dirty="0">
                <a:ln w="3175">
                  <a:noFill/>
                </a:ln>
                <a:solidFill>
                  <a:srgbClr val="FFFFFF"/>
                </a:solidFill>
                <a:cs typeface="Segoe UI" pitchFamily="34" charset="0"/>
              </a:endParaRPr>
            </a:p>
          </p:txBody>
        </p:sp>
        <p:sp>
          <p:nvSpPr>
            <p:cNvPr id="291" name="Rectangle 290"/>
            <p:cNvSpPr/>
            <p:nvPr/>
          </p:nvSpPr>
          <p:spPr bwMode="auto">
            <a:xfrm>
              <a:off x="457517" y="3405781"/>
              <a:ext cx="11521440" cy="1508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182854" rIns="365708" bIns="146284" numCol="1" spcCol="0" rtlCol="0" fromWordArt="0" anchor="t" anchorCtr="0" forceAA="0" compatLnSpc="1">
              <a:prstTxWarp prst="textNoShape">
                <a:avLst/>
              </a:prstTxWarp>
              <a:noAutofit/>
            </a:bodyPr>
            <a:lstStyle/>
            <a:p>
              <a:pPr algn="ctr">
                <a:lnSpc>
                  <a:spcPct val="90000"/>
                </a:lnSpc>
              </a:pPr>
              <a:endParaRPr lang="en-US" sz="2600" spc="-100" dirty="0">
                <a:ln w="3175">
                  <a:noFill/>
                </a:ln>
                <a:solidFill>
                  <a:srgbClr val="FFFFFF"/>
                </a:solidFill>
                <a:cs typeface="Segoe UI" pitchFamily="34" charset="0"/>
              </a:endParaRPr>
            </a:p>
          </p:txBody>
        </p:sp>
        <p:sp>
          <p:nvSpPr>
            <p:cNvPr id="296" name="Rectangle 295"/>
            <p:cNvSpPr/>
            <p:nvPr/>
          </p:nvSpPr>
          <p:spPr bwMode="auto">
            <a:xfrm>
              <a:off x="457517" y="4960256"/>
              <a:ext cx="11521440" cy="15544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182854" rIns="365708" bIns="146284" numCol="1" spcCol="0" rtlCol="0" fromWordArt="0" anchor="t" anchorCtr="0" forceAA="0" compatLnSpc="1">
              <a:prstTxWarp prst="textNoShape">
                <a:avLst/>
              </a:prstTxWarp>
              <a:noAutofit/>
            </a:bodyPr>
            <a:lstStyle/>
            <a:p>
              <a:pPr algn="ctr">
                <a:lnSpc>
                  <a:spcPct val="90000"/>
                </a:lnSpc>
              </a:pPr>
              <a:endParaRPr lang="en-US" sz="2600" spc="-100" dirty="0">
                <a:ln w="3175">
                  <a:noFill/>
                </a:ln>
                <a:solidFill>
                  <a:srgbClr val="FFFFFF"/>
                </a:solidFill>
                <a:cs typeface="Segoe UI" pitchFamily="34" charset="0"/>
              </a:endParaRPr>
            </a:p>
          </p:txBody>
        </p:sp>
        <p:pic>
          <p:nvPicPr>
            <p:cNvPr id="403"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l="19912" r="16881" b="43417"/>
            <a:stretch/>
          </p:blipFill>
          <p:spPr>
            <a:xfrm>
              <a:off x="1805870" y="3617583"/>
              <a:ext cx="826635" cy="714531"/>
            </a:xfrm>
            <a:prstGeom prst="rect">
              <a:avLst/>
            </a:prstGeom>
          </p:spPr>
        </p:pic>
        <p:pic>
          <p:nvPicPr>
            <p:cNvPr id="406"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4126" y="3626794"/>
              <a:ext cx="724653" cy="696108"/>
            </a:xfrm>
            <a:prstGeom prst="rect">
              <a:avLst/>
            </a:prstGeom>
          </p:spPr>
        </p:pic>
        <p:pic>
          <p:nvPicPr>
            <p:cNvPr id="408" name="Picture 40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0702" y="3830311"/>
              <a:ext cx="738639" cy="289075"/>
            </a:xfrm>
            <a:prstGeom prst="rect">
              <a:avLst/>
            </a:prstGeom>
          </p:spPr>
        </p:pic>
        <p:pic>
          <p:nvPicPr>
            <p:cNvPr id="410" name="Picture 40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1576" y="3667936"/>
              <a:ext cx="632604" cy="613825"/>
            </a:xfrm>
            <a:prstGeom prst="rect">
              <a:avLst/>
            </a:prstGeom>
          </p:spPr>
        </p:pic>
        <p:pic>
          <p:nvPicPr>
            <p:cNvPr id="411" name="Picture 4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46375" y="3637245"/>
              <a:ext cx="695867" cy="675207"/>
            </a:xfrm>
            <a:prstGeom prst="rect">
              <a:avLst/>
            </a:prstGeom>
          </p:spPr>
        </p:pic>
        <p:pic>
          <p:nvPicPr>
            <p:cNvPr id="413" name="Picture 4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77394" y="3620906"/>
              <a:ext cx="729543" cy="707885"/>
            </a:xfrm>
            <a:prstGeom prst="rect">
              <a:avLst/>
            </a:prstGeom>
          </p:spPr>
        </p:pic>
        <p:pic>
          <p:nvPicPr>
            <p:cNvPr id="414" name="Picture 413" descr="http://1.bp.blogspot.com/-zsub2Ach6i8/T3qyuPps54I/AAAAAAAAAVY/2DAjv_gntto/s1600/irs-logo.jpeg.pn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36300" y="3623309"/>
              <a:ext cx="724590" cy="703078"/>
            </a:xfrm>
            <a:prstGeom prst="rect">
              <a:avLst/>
            </a:prstGeom>
            <a:noFill/>
            <a:ln>
              <a:noFill/>
            </a:ln>
          </p:spPr>
        </p:pic>
        <p:pic>
          <p:nvPicPr>
            <p:cNvPr id="415" name="Picture 414"/>
            <p:cNvPicPr>
              <a:picLocks noChangeAspect="1"/>
            </p:cNvPicPr>
            <p:nvPr/>
          </p:nvPicPr>
          <p:blipFill rotWithShape="1">
            <a:blip r:embed="rId10" cstate="print">
              <a:extLst>
                <a:ext uri="{28A0092B-C50C-407E-A947-70E740481C1C}">
                  <a14:useLocalDpi xmlns:a14="http://schemas.microsoft.com/office/drawing/2010/main" val="0"/>
                </a:ext>
              </a:extLst>
            </a:blip>
            <a:srcRect l="2855" t="2105" r="5136" b="14296"/>
            <a:stretch/>
          </p:blipFill>
          <p:spPr>
            <a:xfrm>
              <a:off x="560674" y="3689721"/>
              <a:ext cx="945835" cy="570255"/>
            </a:xfrm>
            <a:prstGeom prst="rect">
              <a:avLst/>
            </a:prstGeom>
          </p:spPr>
        </p:pic>
        <p:pic>
          <p:nvPicPr>
            <p:cNvPr id="416" name="Picture 4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74666" y="3619348"/>
              <a:ext cx="752146" cy="711000"/>
            </a:xfrm>
            <a:prstGeom prst="rect">
              <a:avLst/>
            </a:prstGeom>
          </p:spPr>
        </p:pic>
        <p:pic>
          <p:nvPicPr>
            <p:cNvPr id="421" name="Picture 6" descr="image00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41025" y="3601433"/>
              <a:ext cx="723714" cy="702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 name="Rectangle 403"/>
            <p:cNvSpPr>
              <a:spLocks/>
            </p:cNvSpPr>
            <p:nvPr/>
          </p:nvSpPr>
          <p:spPr>
            <a:xfrm>
              <a:off x="1609660" y="4457341"/>
              <a:ext cx="1152149" cy="457200"/>
            </a:xfrm>
            <a:prstGeom prst="rect">
              <a:avLst/>
            </a:prstGeom>
            <a:noFill/>
          </p:spPr>
          <p:txBody>
            <a:bodyPr wrap="square" lIns="0" tIns="0" rIns="0">
              <a:noAutofit/>
            </a:bodyPr>
            <a:lstStyle/>
            <a:p>
              <a:pPr algn="ctr" defTabSz="582215" eaLnBrk="0" fontAlgn="ctr" hangingPunct="0">
                <a:lnSpc>
                  <a:spcPct val="90000"/>
                </a:lnSpc>
                <a:defRPr/>
              </a:pPr>
              <a: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HIPAA/</a:t>
              </a:r>
              <a:b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br>
              <a: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HITECH</a:t>
              </a:r>
            </a:p>
          </p:txBody>
        </p:sp>
        <p:sp>
          <p:nvSpPr>
            <p:cNvPr id="405" name="Rectangle 404"/>
            <p:cNvSpPr>
              <a:spLocks/>
            </p:cNvSpPr>
            <p:nvPr/>
          </p:nvSpPr>
          <p:spPr>
            <a:xfrm>
              <a:off x="457517" y="4457341"/>
              <a:ext cx="1152149" cy="457200"/>
            </a:xfrm>
            <a:prstGeom prst="rect">
              <a:avLst/>
            </a:prstGeom>
            <a:noFill/>
          </p:spPr>
          <p:txBody>
            <a:bodyPr wrap="square" lIns="0" tIns="0" rIns="0">
              <a:noAutofit/>
            </a:bodyPr>
            <a:lstStyle/>
            <a:p>
              <a:pPr algn="ctr" defTabSz="582215" eaLnBrk="0" fontAlgn="ctr" hangingPunct="0">
                <a:lnSpc>
                  <a:spcPct val="90000"/>
                </a:lnSpc>
                <a:defRPr/>
              </a:pPr>
              <a:r>
                <a:rPr lang="en-US" sz="1078" dirty="0" err="1">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FedRAMP</a:t>
              </a:r>
              <a:endPar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endParaRPr>
            </a:p>
            <a:p>
              <a:pPr algn="ctr" defTabSz="582215" eaLnBrk="0" fontAlgn="ctr" hangingPunct="0">
                <a:lnSpc>
                  <a:spcPct val="90000"/>
                </a:lnSpc>
                <a:defRPr/>
              </a:pPr>
              <a: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JAB P-ATO</a:t>
              </a:r>
            </a:p>
          </p:txBody>
        </p:sp>
        <p:sp>
          <p:nvSpPr>
            <p:cNvPr id="407" name="Rectangle 406"/>
            <p:cNvSpPr>
              <a:spLocks/>
            </p:cNvSpPr>
            <p:nvPr/>
          </p:nvSpPr>
          <p:spPr>
            <a:xfrm>
              <a:off x="2761804" y="4457341"/>
              <a:ext cx="1152149" cy="457200"/>
            </a:xfrm>
            <a:prstGeom prst="rect">
              <a:avLst/>
            </a:prstGeom>
            <a:noFill/>
          </p:spPr>
          <p:txBody>
            <a:bodyPr wrap="none" lIns="0" tIns="0" rIns="0">
              <a:noAutofit/>
            </a:bodyPr>
            <a:lstStyle/>
            <a:p>
              <a:pPr algn="ctr" defTabSz="582215" eaLnBrk="0" fontAlgn="ctr" hangingPunct="0">
                <a:lnSpc>
                  <a:spcPct val="90000"/>
                </a:lnSpc>
                <a:defRPr/>
              </a:pPr>
              <a: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FIPS 140-2</a:t>
              </a:r>
            </a:p>
          </p:txBody>
        </p:sp>
        <p:sp>
          <p:nvSpPr>
            <p:cNvPr id="409" name="Rectangle 408"/>
            <p:cNvSpPr>
              <a:spLocks/>
            </p:cNvSpPr>
            <p:nvPr/>
          </p:nvSpPr>
          <p:spPr>
            <a:xfrm>
              <a:off x="5066091" y="4457341"/>
              <a:ext cx="1152149" cy="457200"/>
            </a:xfrm>
            <a:prstGeom prst="rect">
              <a:avLst/>
            </a:prstGeom>
            <a:noFill/>
          </p:spPr>
          <p:txBody>
            <a:bodyPr wrap="square" lIns="0" tIns="0" rIns="0">
              <a:noAutofit/>
            </a:bodyPr>
            <a:lstStyle/>
            <a:p>
              <a:pPr algn="ctr" defTabSz="582215" eaLnBrk="0" fontAlgn="ctr" hangingPunct="0">
                <a:lnSpc>
                  <a:spcPct val="90000"/>
                </a:lnSpc>
                <a:defRPr/>
              </a:pPr>
              <a: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FERPA</a:t>
              </a:r>
            </a:p>
          </p:txBody>
        </p:sp>
        <p:sp>
          <p:nvSpPr>
            <p:cNvPr id="412" name="Rectangle 411"/>
            <p:cNvSpPr>
              <a:spLocks/>
            </p:cNvSpPr>
            <p:nvPr/>
          </p:nvSpPr>
          <p:spPr>
            <a:xfrm>
              <a:off x="6218234" y="4457341"/>
              <a:ext cx="1152149" cy="457200"/>
            </a:xfrm>
            <a:prstGeom prst="rect">
              <a:avLst/>
            </a:prstGeom>
            <a:noFill/>
          </p:spPr>
          <p:txBody>
            <a:bodyPr wrap="none" lIns="0" tIns="0" rIns="0">
              <a:noAutofit/>
            </a:bodyPr>
            <a:lstStyle/>
            <a:p>
              <a:pPr algn="ctr" defTabSz="582215" eaLnBrk="0" fontAlgn="ctr" hangingPunct="0">
                <a:lnSpc>
                  <a:spcPct val="90000"/>
                </a:lnSpc>
                <a:defRPr/>
              </a:pPr>
              <a: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DISA Level 2</a:t>
              </a:r>
            </a:p>
          </p:txBody>
        </p:sp>
        <p:sp>
          <p:nvSpPr>
            <p:cNvPr id="417" name="Rectangle 416"/>
            <p:cNvSpPr>
              <a:spLocks/>
            </p:cNvSpPr>
            <p:nvPr/>
          </p:nvSpPr>
          <p:spPr>
            <a:xfrm>
              <a:off x="9674665" y="4457341"/>
              <a:ext cx="1152149" cy="457200"/>
            </a:xfrm>
            <a:prstGeom prst="rect">
              <a:avLst/>
            </a:prstGeom>
            <a:noFill/>
          </p:spPr>
          <p:txBody>
            <a:bodyPr wrap="none" lIns="0" tIns="0" rIns="0">
              <a:noAutofit/>
            </a:bodyPr>
            <a:lstStyle/>
            <a:p>
              <a:pPr algn="ctr" defTabSz="582215" eaLnBrk="0" fontAlgn="ctr" hangingPunct="0">
                <a:lnSpc>
                  <a:spcPct val="90000"/>
                </a:lnSpc>
                <a:defRPr/>
              </a:pPr>
              <a: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ITAR-ready</a:t>
              </a:r>
            </a:p>
          </p:txBody>
        </p:sp>
        <p:sp>
          <p:nvSpPr>
            <p:cNvPr id="418" name="Rectangle 417"/>
            <p:cNvSpPr>
              <a:spLocks/>
            </p:cNvSpPr>
            <p:nvPr/>
          </p:nvSpPr>
          <p:spPr>
            <a:xfrm>
              <a:off x="7370378" y="4457341"/>
              <a:ext cx="1152149" cy="457200"/>
            </a:xfrm>
            <a:prstGeom prst="rect">
              <a:avLst/>
            </a:prstGeom>
            <a:noFill/>
          </p:spPr>
          <p:txBody>
            <a:bodyPr wrap="none" lIns="0" tIns="0" rIns="0">
              <a:noAutofit/>
            </a:bodyPr>
            <a:lstStyle/>
            <a:p>
              <a:pPr algn="ctr" defTabSz="582215" eaLnBrk="0" fontAlgn="ctr" hangingPunct="0">
                <a:lnSpc>
                  <a:spcPct val="90000"/>
                </a:lnSpc>
                <a:defRPr/>
              </a:pPr>
              <a: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CJIS</a:t>
              </a:r>
            </a:p>
          </p:txBody>
        </p:sp>
        <p:sp>
          <p:nvSpPr>
            <p:cNvPr id="419" name="Rectangle 418"/>
            <p:cNvSpPr>
              <a:spLocks/>
            </p:cNvSpPr>
            <p:nvPr/>
          </p:nvSpPr>
          <p:spPr>
            <a:xfrm>
              <a:off x="3913947" y="4457341"/>
              <a:ext cx="1152149" cy="457200"/>
            </a:xfrm>
            <a:prstGeom prst="rect">
              <a:avLst/>
            </a:prstGeom>
            <a:noFill/>
          </p:spPr>
          <p:txBody>
            <a:bodyPr wrap="none" lIns="0" tIns="0" rIns="0">
              <a:noAutofit/>
            </a:bodyPr>
            <a:lstStyle/>
            <a:p>
              <a:pPr algn="ctr" defTabSz="582215" eaLnBrk="0" fontAlgn="ctr" hangingPunct="0">
                <a:lnSpc>
                  <a:spcPct val="90000"/>
                </a:lnSpc>
                <a:defRPr/>
              </a:pPr>
              <a: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21 CFR</a:t>
              </a:r>
            </a:p>
            <a:p>
              <a:pPr algn="ctr" defTabSz="582215" eaLnBrk="0" fontAlgn="ctr" hangingPunct="0">
                <a:lnSpc>
                  <a:spcPct val="90000"/>
                </a:lnSpc>
                <a:defRPr/>
              </a:pPr>
              <a: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Part 11</a:t>
              </a:r>
            </a:p>
          </p:txBody>
        </p:sp>
        <p:sp>
          <p:nvSpPr>
            <p:cNvPr id="420" name="Rectangle 419"/>
            <p:cNvSpPr>
              <a:spLocks/>
            </p:cNvSpPr>
            <p:nvPr/>
          </p:nvSpPr>
          <p:spPr>
            <a:xfrm>
              <a:off x="8522521" y="4457341"/>
              <a:ext cx="1152149" cy="457200"/>
            </a:xfrm>
            <a:prstGeom prst="rect">
              <a:avLst/>
            </a:prstGeom>
            <a:noFill/>
          </p:spPr>
          <p:txBody>
            <a:bodyPr wrap="none" lIns="0" tIns="0" rIns="0">
              <a:noAutofit/>
            </a:bodyPr>
            <a:lstStyle/>
            <a:p>
              <a:pPr algn="ctr" defTabSz="582215" eaLnBrk="0" fontAlgn="ctr" hangingPunct="0">
                <a:lnSpc>
                  <a:spcPct val="90000"/>
                </a:lnSpc>
                <a:defRPr/>
              </a:pPr>
              <a: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IRS 1075</a:t>
              </a:r>
            </a:p>
          </p:txBody>
        </p:sp>
        <p:sp>
          <p:nvSpPr>
            <p:cNvPr id="422" name="Rectangle 421"/>
            <p:cNvSpPr>
              <a:spLocks/>
            </p:cNvSpPr>
            <p:nvPr/>
          </p:nvSpPr>
          <p:spPr>
            <a:xfrm>
              <a:off x="10826808" y="4457341"/>
              <a:ext cx="1152149" cy="457200"/>
            </a:xfrm>
            <a:prstGeom prst="rect">
              <a:avLst/>
            </a:prstGeom>
            <a:noFill/>
          </p:spPr>
          <p:txBody>
            <a:bodyPr wrap="square" lIns="0" tIns="0" rIns="0">
              <a:noAutofit/>
            </a:bodyPr>
            <a:lstStyle/>
            <a:p>
              <a:pPr algn="ctr" defTabSz="582215" eaLnBrk="0" fontAlgn="ctr" hangingPunct="0">
                <a:lnSpc>
                  <a:spcPct val="90000"/>
                </a:lnSpc>
                <a:defRPr/>
              </a:pPr>
              <a: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Section </a:t>
              </a:r>
              <a:b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br>
              <a:r>
                <a:rPr lang="en-US" sz="1078" dirty="0">
                  <a:gradFill>
                    <a:gsLst>
                      <a:gs pos="92857">
                        <a:schemeClr val="tx1"/>
                      </a:gs>
                      <a:gs pos="79464">
                        <a:schemeClr val="tx1"/>
                      </a:gs>
                    </a:gsLst>
                    <a:lin ang="5400000" scaled="0"/>
                  </a:gradFill>
                  <a:latin typeface="Segoe UI" panose="020B0502040204020203" pitchFamily="34" charset="0"/>
                  <a:ea typeface="MS PGothic" panose="020B0600070205080204" pitchFamily="34" charset="-128"/>
                </a:rPr>
                <a:t>508 VPAT</a:t>
              </a:r>
            </a:p>
          </p:txBody>
        </p:sp>
        <p:pic>
          <p:nvPicPr>
            <p:cNvPr id="387" name="Picture 14" descr="http://www.theauditpeople.com/sites/default/files/pictures/iso-logo.png"/>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00916" y="2130324"/>
              <a:ext cx="755179" cy="553638"/>
            </a:xfrm>
            <a:prstGeom prst="rect">
              <a:avLst/>
            </a:prstGeom>
            <a:noFill/>
            <a:extLst>
              <a:ext uri="{909E8E84-426E-40DD-AFC4-6F175D3DCCD1}">
                <a14:hiddenFill xmlns:a14="http://schemas.microsoft.com/office/drawing/2010/main">
                  <a:solidFill>
                    <a:srgbClr val="FFFFFF"/>
                  </a:solidFill>
                </a14:hiddenFill>
              </a:ext>
            </a:extLst>
          </p:spPr>
        </p:pic>
        <p:pic>
          <p:nvPicPr>
            <p:cNvPr id="388" name="Picture 387"/>
            <p:cNvPicPr>
              <a:picLocks noChangeAspect="1"/>
            </p:cNvPicPr>
            <p:nvPr/>
          </p:nvPicPr>
          <p:blipFill>
            <a:blip r:embed="rId14"/>
            <a:stretch>
              <a:fillRect/>
            </a:stretch>
          </p:blipFill>
          <p:spPr>
            <a:xfrm>
              <a:off x="3680903" y="2072192"/>
              <a:ext cx="754130" cy="669902"/>
            </a:xfrm>
            <a:prstGeom prst="rect">
              <a:avLst/>
            </a:prstGeom>
          </p:spPr>
        </p:pic>
        <p:pic>
          <p:nvPicPr>
            <p:cNvPr id="389" name="Picture 388"/>
            <p:cNvPicPr>
              <a:picLocks noChangeAspect="1"/>
            </p:cNvPicPr>
            <p:nvPr/>
          </p:nvPicPr>
          <p:blipFill>
            <a:blip r:embed="rId15"/>
            <a:stretch>
              <a:fillRect/>
            </a:stretch>
          </p:blipFill>
          <p:spPr>
            <a:xfrm>
              <a:off x="833140" y="2072192"/>
              <a:ext cx="688940" cy="669902"/>
            </a:xfrm>
            <a:prstGeom prst="rect">
              <a:avLst/>
            </a:prstGeom>
          </p:spPr>
        </p:pic>
        <p:pic>
          <p:nvPicPr>
            <p:cNvPr id="390" name="Picture 389"/>
            <p:cNvPicPr>
              <a:picLocks noChangeAspect="1"/>
            </p:cNvPicPr>
            <p:nvPr/>
          </p:nvPicPr>
          <p:blipFill>
            <a:blip r:embed="rId14"/>
            <a:stretch>
              <a:fillRect/>
            </a:stretch>
          </p:blipFill>
          <p:spPr>
            <a:xfrm>
              <a:off x="2240724" y="2072192"/>
              <a:ext cx="754130" cy="669902"/>
            </a:xfrm>
            <a:prstGeom prst="rect">
              <a:avLst/>
            </a:prstGeom>
          </p:spPr>
        </p:pic>
        <p:pic>
          <p:nvPicPr>
            <p:cNvPr id="391" name="Picture 390"/>
            <p:cNvPicPr>
              <a:picLocks noChangeAspect="1"/>
            </p:cNvPicPr>
            <p:nvPr/>
          </p:nvPicPr>
          <p:blipFill>
            <a:blip r:embed="rId16"/>
            <a:stretch>
              <a:fillRect/>
            </a:stretch>
          </p:blipFill>
          <p:spPr>
            <a:xfrm>
              <a:off x="5108793" y="2173684"/>
              <a:ext cx="756406" cy="466918"/>
            </a:xfrm>
            <a:prstGeom prst="rect">
              <a:avLst/>
            </a:prstGeom>
          </p:spPr>
        </p:pic>
        <p:pic>
          <p:nvPicPr>
            <p:cNvPr id="392" name="Picture 391"/>
            <p:cNvPicPr>
              <a:picLocks noChangeAspect="1"/>
            </p:cNvPicPr>
            <p:nvPr/>
          </p:nvPicPr>
          <p:blipFill>
            <a:blip r:embed="rId17"/>
            <a:stretch>
              <a:fillRect/>
            </a:stretch>
          </p:blipFill>
          <p:spPr>
            <a:xfrm>
              <a:off x="6415338" y="2200116"/>
              <a:ext cx="1112882" cy="414054"/>
            </a:xfrm>
            <a:prstGeom prst="rect">
              <a:avLst/>
            </a:prstGeom>
          </p:spPr>
        </p:pic>
        <p:pic>
          <p:nvPicPr>
            <p:cNvPr id="393" name="Picture 39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473484" y="2072192"/>
              <a:ext cx="690401" cy="669902"/>
            </a:xfrm>
            <a:prstGeom prst="rect">
              <a:avLst/>
            </a:prstGeom>
          </p:spPr>
        </p:pic>
        <p:sp>
          <p:nvSpPr>
            <p:cNvPr id="394" name="Rectangle 393"/>
            <p:cNvSpPr>
              <a:spLocks/>
            </p:cNvSpPr>
            <p:nvPr/>
          </p:nvSpPr>
          <p:spPr>
            <a:xfrm>
              <a:off x="860392" y="2902867"/>
              <a:ext cx="634437" cy="152265"/>
            </a:xfrm>
            <a:prstGeom prst="rect">
              <a:avLst/>
            </a:prstGeom>
            <a:noFill/>
          </p:spPr>
          <p:txBody>
            <a:bodyPr wrap="none" lIns="0" tIns="0" rIns="0" bIns="0">
              <a:spAutoFit/>
            </a:bodyPr>
            <a:lstStyle/>
            <a:p>
              <a:pPr algn="ctr" defTabSz="597032" fontAlgn="ctr">
                <a:lnSpc>
                  <a:spcPct val="90000"/>
                </a:lnSpc>
                <a:defRPr/>
              </a:pPr>
              <a:r>
                <a:rPr lang="en-US" sz="1078" dirty="0">
                  <a:gradFill>
                    <a:gsLst>
                      <a:gs pos="92857">
                        <a:schemeClr val="tx1"/>
                      </a:gs>
                      <a:gs pos="79464">
                        <a:schemeClr val="tx1"/>
                      </a:gs>
                    </a:gsLst>
                    <a:lin ang="5400000" scaled="0"/>
                  </a:gradFill>
                  <a:latin typeface="Segoe UI"/>
                </a:rPr>
                <a:t>ISO 27001</a:t>
              </a:r>
            </a:p>
          </p:txBody>
        </p:sp>
        <p:sp>
          <p:nvSpPr>
            <p:cNvPr id="395" name="Rectangle 394"/>
            <p:cNvSpPr>
              <a:spLocks/>
            </p:cNvSpPr>
            <p:nvPr/>
          </p:nvSpPr>
          <p:spPr>
            <a:xfrm>
              <a:off x="5018232" y="2902867"/>
              <a:ext cx="959831" cy="152265"/>
            </a:xfrm>
            <a:prstGeom prst="rect">
              <a:avLst/>
            </a:prstGeom>
            <a:noFill/>
          </p:spPr>
          <p:txBody>
            <a:bodyPr wrap="none" lIns="0" tIns="0" rIns="0" bIns="0">
              <a:spAutoFit/>
            </a:bodyPr>
            <a:lstStyle/>
            <a:p>
              <a:pPr algn="ctr" defTabSz="597032" fontAlgn="ctr">
                <a:lnSpc>
                  <a:spcPct val="90000"/>
                </a:lnSpc>
                <a:defRPr/>
              </a:pPr>
              <a:r>
                <a:rPr lang="en-US" sz="1078" dirty="0">
                  <a:gradFill>
                    <a:gsLst>
                      <a:gs pos="92857">
                        <a:schemeClr val="tx1"/>
                      </a:gs>
                      <a:gs pos="79464">
                        <a:schemeClr val="tx1"/>
                      </a:gs>
                    </a:gsLst>
                    <a:lin ang="5400000" scaled="0"/>
                  </a:gradFill>
                  <a:latin typeface="Segoe UI"/>
                </a:rPr>
                <a:t>PCI DSS Level 1</a:t>
              </a:r>
            </a:p>
          </p:txBody>
        </p:sp>
        <p:sp>
          <p:nvSpPr>
            <p:cNvPr id="396" name="Rectangle 395"/>
            <p:cNvSpPr>
              <a:spLocks/>
            </p:cNvSpPr>
            <p:nvPr/>
          </p:nvSpPr>
          <p:spPr>
            <a:xfrm>
              <a:off x="2200009" y="2902867"/>
              <a:ext cx="835560" cy="152265"/>
            </a:xfrm>
            <a:prstGeom prst="rect">
              <a:avLst/>
            </a:prstGeom>
            <a:noFill/>
          </p:spPr>
          <p:txBody>
            <a:bodyPr wrap="none" lIns="0" tIns="0" rIns="0" bIns="0">
              <a:spAutoFit/>
            </a:bodyPr>
            <a:lstStyle/>
            <a:p>
              <a:pPr algn="ctr" defTabSz="597032" fontAlgn="ctr">
                <a:lnSpc>
                  <a:spcPct val="90000"/>
                </a:lnSpc>
                <a:defRPr/>
              </a:pPr>
              <a:r>
                <a:rPr lang="en-US" sz="1078" dirty="0">
                  <a:gradFill>
                    <a:gsLst>
                      <a:gs pos="92857">
                        <a:schemeClr val="tx1"/>
                      </a:gs>
                      <a:gs pos="79464">
                        <a:schemeClr val="tx1"/>
                      </a:gs>
                    </a:gsLst>
                    <a:lin ang="5400000" scaled="0"/>
                  </a:gradFill>
                  <a:latin typeface="Segoe UI"/>
                </a:rPr>
                <a:t>SOC 1 Type 2</a:t>
              </a:r>
            </a:p>
          </p:txBody>
        </p:sp>
        <p:sp>
          <p:nvSpPr>
            <p:cNvPr id="397" name="Rectangle 396"/>
            <p:cNvSpPr>
              <a:spLocks/>
            </p:cNvSpPr>
            <p:nvPr/>
          </p:nvSpPr>
          <p:spPr>
            <a:xfrm>
              <a:off x="3640188" y="2902867"/>
              <a:ext cx="835560" cy="152265"/>
            </a:xfrm>
            <a:prstGeom prst="rect">
              <a:avLst/>
            </a:prstGeom>
            <a:noFill/>
          </p:spPr>
          <p:txBody>
            <a:bodyPr wrap="none" lIns="0" tIns="0" rIns="0" bIns="0">
              <a:spAutoFit/>
            </a:bodyPr>
            <a:lstStyle/>
            <a:p>
              <a:pPr algn="ctr" defTabSz="597032" fontAlgn="ctr">
                <a:lnSpc>
                  <a:spcPct val="90000"/>
                </a:lnSpc>
                <a:defRPr/>
              </a:pPr>
              <a:r>
                <a:rPr lang="en-US" sz="1078" dirty="0">
                  <a:gradFill>
                    <a:gsLst>
                      <a:gs pos="92857">
                        <a:schemeClr val="tx1"/>
                      </a:gs>
                      <a:gs pos="79464">
                        <a:schemeClr val="tx1"/>
                      </a:gs>
                    </a:gsLst>
                    <a:lin ang="5400000" scaled="0"/>
                  </a:gradFill>
                  <a:latin typeface="Segoe UI"/>
                </a:rPr>
                <a:t>SOC 2 Type 2</a:t>
              </a:r>
            </a:p>
          </p:txBody>
        </p:sp>
        <p:sp>
          <p:nvSpPr>
            <p:cNvPr id="398" name="Rectangle 397"/>
            <p:cNvSpPr>
              <a:spLocks/>
            </p:cNvSpPr>
            <p:nvPr/>
          </p:nvSpPr>
          <p:spPr>
            <a:xfrm>
              <a:off x="8061287" y="2902867"/>
              <a:ext cx="634437" cy="152265"/>
            </a:xfrm>
            <a:prstGeom prst="rect">
              <a:avLst/>
            </a:prstGeom>
            <a:noFill/>
          </p:spPr>
          <p:txBody>
            <a:bodyPr wrap="none" lIns="0" tIns="0" rIns="0" bIns="0">
              <a:spAutoFit/>
            </a:bodyPr>
            <a:lstStyle/>
            <a:p>
              <a:pPr algn="ctr" defTabSz="597032" fontAlgn="ctr">
                <a:lnSpc>
                  <a:spcPct val="90000"/>
                </a:lnSpc>
                <a:defRPr/>
              </a:pPr>
              <a:r>
                <a:rPr lang="en-US" sz="1078" dirty="0">
                  <a:gradFill>
                    <a:gsLst>
                      <a:gs pos="92857">
                        <a:schemeClr val="tx1"/>
                      </a:gs>
                      <a:gs pos="79464">
                        <a:schemeClr val="tx1"/>
                      </a:gs>
                    </a:gsLst>
                    <a:lin ang="5400000" scaled="0"/>
                  </a:gradFill>
                  <a:latin typeface="Segoe UI"/>
                </a:rPr>
                <a:t>ISO 27018</a:t>
              </a:r>
            </a:p>
          </p:txBody>
        </p:sp>
        <p:sp>
          <p:nvSpPr>
            <p:cNvPr id="399" name="Rectangle 398"/>
            <p:cNvSpPr>
              <a:spLocks/>
            </p:cNvSpPr>
            <p:nvPr/>
          </p:nvSpPr>
          <p:spPr>
            <a:xfrm>
              <a:off x="6472309" y="2902867"/>
              <a:ext cx="932035" cy="304529"/>
            </a:xfrm>
            <a:prstGeom prst="rect">
              <a:avLst/>
            </a:prstGeom>
            <a:noFill/>
          </p:spPr>
          <p:txBody>
            <a:bodyPr wrap="none" lIns="0" tIns="0" rIns="0" bIns="0">
              <a:spAutoFit/>
            </a:bodyPr>
            <a:lstStyle/>
            <a:p>
              <a:pPr algn="ctr" defTabSz="597032" fontAlgn="ctr">
                <a:lnSpc>
                  <a:spcPct val="90000"/>
                </a:lnSpc>
                <a:defRPr/>
              </a:pPr>
              <a:r>
                <a:rPr lang="en-US" sz="1078" dirty="0">
                  <a:gradFill>
                    <a:gsLst>
                      <a:gs pos="92857">
                        <a:schemeClr val="tx1"/>
                      </a:gs>
                      <a:gs pos="79464">
                        <a:schemeClr val="tx1"/>
                      </a:gs>
                    </a:gsLst>
                    <a:lin ang="5400000" scaled="0"/>
                  </a:gradFill>
                  <a:latin typeface="Segoe UI"/>
                </a:rPr>
                <a:t>Cloud Controls</a:t>
              </a:r>
              <a:br>
                <a:rPr lang="en-US" sz="1078" dirty="0">
                  <a:gradFill>
                    <a:gsLst>
                      <a:gs pos="92857">
                        <a:schemeClr val="tx1"/>
                      </a:gs>
                      <a:gs pos="79464">
                        <a:schemeClr val="tx1"/>
                      </a:gs>
                    </a:gsLst>
                    <a:lin ang="5400000" scaled="0"/>
                  </a:gradFill>
                  <a:latin typeface="Segoe UI"/>
                </a:rPr>
              </a:br>
              <a:r>
                <a:rPr lang="en-US" sz="1078" dirty="0">
                  <a:gradFill>
                    <a:gsLst>
                      <a:gs pos="92857">
                        <a:schemeClr val="tx1"/>
                      </a:gs>
                      <a:gs pos="79464">
                        <a:schemeClr val="tx1"/>
                      </a:gs>
                    </a:gsLst>
                    <a:lin ang="5400000" scaled="0"/>
                  </a:gradFill>
                  <a:latin typeface="Segoe UI"/>
                </a:rPr>
                <a:t>Matrix</a:t>
              </a:r>
            </a:p>
          </p:txBody>
        </p:sp>
        <p:sp>
          <p:nvSpPr>
            <p:cNvPr id="400" name="Rectangle 399"/>
            <p:cNvSpPr>
              <a:spLocks/>
            </p:cNvSpPr>
            <p:nvPr/>
          </p:nvSpPr>
          <p:spPr>
            <a:xfrm>
              <a:off x="9162991" y="2902867"/>
              <a:ext cx="1311387" cy="304529"/>
            </a:xfrm>
            <a:prstGeom prst="rect">
              <a:avLst/>
            </a:prstGeom>
            <a:noFill/>
          </p:spPr>
          <p:txBody>
            <a:bodyPr wrap="none" lIns="0" tIns="0" rIns="0" bIns="0">
              <a:spAutoFit/>
            </a:bodyPr>
            <a:lstStyle/>
            <a:p>
              <a:pPr algn="ctr" defTabSz="597032" fontAlgn="ctr">
                <a:lnSpc>
                  <a:spcPct val="90000"/>
                </a:lnSpc>
                <a:defRPr/>
              </a:pPr>
              <a:r>
                <a:rPr lang="en-US" sz="1078" dirty="0">
                  <a:gradFill>
                    <a:gsLst>
                      <a:gs pos="92857">
                        <a:schemeClr val="tx1"/>
                      </a:gs>
                      <a:gs pos="79464">
                        <a:schemeClr val="tx1"/>
                      </a:gs>
                    </a:gsLst>
                    <a:lin ang="5400000" scaled="0"/>
                  </a:gradFill>
                  <a:latin typeface="Segoe UI"/>
                </a:rPr>
                <a:t>Content Delivery and</a:t>
              </a:r>
              <a:br>
                <a:rPr lang="en-US" sz="1078" dirty="0">
                  <a:gradFill>
                    <a:gsLst>
                      <a:gs pos="92857">
                        <a:schemeClr val="tx1"/>
                      </a:gs>
                      <a:gs pos="79464">
                        <a:schemeClr val="tx1"/>
                      </a:gs>
                    </a:gsLst>
                    <a:lin ang="5400000" scaled="0"/>
                  </a:gradFill>
                  <a:latin typeface="Segoe UI"/>
                </a:rPr>
              </a:br>
              <a:r>
                <a:rPr lang="en-US" sz="1078" dirty="0">
                  <a:gradFill>
                    <a:gsLst>
                      <a:gs pos="92857">
                        <a:schemeClr val="tx1"/>
                      </a:gs>
                      <a:gs pos="79464">
                        <a:schemeClr val="tx1"/>
                      </a:gs>
                    </a:gsLst>
                    <a:lin ang="5400000" scaled="0"/>
                  </a:gradFill>
                  <a:latin typeface="Segoe UI"/>
                </a:rPr>
                <a:t>Security Association</a:t>
              </a:r>
            </a:p>
          </p:txBody>
        </p:sp>
        <p:sp>
          <p:nvSpPr>
            <p:cNvPr id="401" name="Rectangle 400"/>
            <p:cNvSpPr>
              <a:spLocks/>
            </p:cNvSpPr>
            <p:nvPr/>
          </p:nvSpPr>
          <p:spPr>
            <a:xfrm>
              <a:off x="10863976" y="2902867"/>
              <a:ext cx="789776" cy="304529"/>
            </a:xfrm>
            <a:prstGeom prst="rect">
              <a:avLst/>
            </a:prstGeom>
            <a:noFill/>
          </p:spPr>
          <p:txBody>
            <a:bodyPr wrap="none" lIns="0" tIns="0" rIns="0" bIns="0">
              <a:spAutoFit/>
            </a:bodyPr>
            <a:lstStyle/>
            <a:p>
              <a:pPr algn="ctr" defTabSz="597032" fontAlgn="ctr">
                <a:lnSpc>
                  <a:spcPct val="90000"/>
                </a:lnSpc>
                <a:defRPr/>
              </a:pPr>
              <a:r>
                <a:rPr lang="en-US" sz="1078" dirty="0">
                  <a:gradFill>
                    <a:gsLst>
                      <a:gs pos="92857">
                        <a:schemeClr val="tx1"/>
                      </a:gs>
                      <a:gs pos="79464">
                        <a:schemeClr val="tx1"/>
                      </a:gs>
                    </a:gsLst>
                    <a:lin ang="5400000" scaled="0"/>
                  </a:gradFill>
                  <a:latin typeface="Segoe UI"/>
                </a:rPr>
                <a:t>Shared</a:t>
              </a:r>
            </a:p>
            <a:p>
              <a:pPr algn="ctr" defTabSz="597032" fontAlgn="ctr">
                <a:lnSpc>
                  <a:spcPct val="90000"/>
                </a:lnSpc>
                <a:defRPr/>
              </a:pPr>
              <a:r>
                <a:rPr lang="en-US" sz="1078" dirty="0">
                  <a:gradFill>
                    <a:gsLst>
                      <a:gs pos="92857">
                        <a:schemeClr val="tx1"/>
                      </a:gs>
                      <a:gs pos="79464">
                        <a:schemeClr val="tx1"/>
                      </a:gs>
                    </a:gsLst>
                    <a:lin ang="5400000" scaled="0"/>
                  </a:gradFill>
                  <a:latin typeface="Segoe UI"/>
                </a:rPr>
                <a:t>Assessments</a:t>
              </a:r>
            </a:p>
          </p:txBody>
        </p:sp>
        <p:pic>
          <p:nvPicPr>
            <p:cNvPr id="402" name="Picture 40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778201" y="2176323"/>
              <a:ext cx="961326" cy="461640"/>
            </a:xfrm>
            <a:prstGeom prst="rect">
              <a:avLst/>
            </a:prstGeom>
          </p:spPr>
        </p:pic>
        <p:pic>
          <p:nvPicPr>
            <p:cNvPr id="366" name="Picture 365"/>
            <p:cNvPicPr>
              <a:picLocks noChangeAspect="1"/>
            </p:cNvPicPr>
            <p:nvPr/>
          </p:nvPicPr>
          <p:blipFill rotWithShape="1">
            <a:blip r:embed="rId20" cstate="print">
              <a:extLst>
                <a:ext uri="{28A0092B-C50C-407E-A947-70E740481C1C}">
                  <a14:useLocalDpi xmlns:a14="http://schemas.microsoft.com/office/drawing/2010/main" val="0"/>
                </a:ext>
              </a:extLst>
            </a:blip>
            <a:srcRect/>
            <a:stretch/>
          </p:blipFill>
          <p:spPr>
            <a:xfrm>
              <a:off x="3797290" y="5227575"/>
              <a:ext cx="652283" cy="410768"/>
            </a:xfrm>
            <a:prstGeom prst="rect">
              <a:avLst/>
            </a:prstGeom>
          </p:spPr>
        </p:pic>
        <p:pic>
          <p:nvPicPr>
            <p:cNvPr id="368" name="Picture 36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799597" y="5284965"/>
              <a:ext cx="932084" cy="295989"/>
            </a:xfrm>
            <a:prstGeom prst="rect">
              <a:avLst/>
            </a:prstGeom>
          </p:spPr>
        </p:pic>
        <p:pic>
          <p:nvPicPr>
            <p:cNvPr id="370" name="Picture 4" descr="image002"/>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870015" y="5223238"/>
              <a:ext cx="696443" cy="41944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2" name="Picture 37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797416" y="5162618"/>
              <a:ext cx="557225" cy="540683"/>
            </a:xfrm>
            <a:prstGeom prst="rect">
              <a:avLst/>
            </a:prstGeom>
          </p:spPr>
        </p:pic>
        <p:pic>
          <p:nvPicPr>
            <p:cNvPr id="373" name="Picture 372" descr="http://ts1.mm.bing.net/th?&amp;id=HN.607999990459468225&amp;w=300&amp;h=300&amp;c=0&amp;pid=1.9&amp;rs=0&amp;p=0"/>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9061888" y="5152959"/>
              <a:ext cx="597115" cy="560001"/>
            </a:xfrm>
            <a:prstGeom prst="rect">
              <a:avLst/>
            </a:prstGeom>
            <a:noFill/>
            <a:ln>
              <a:noFill/>
            </a:ln>
          </p:spPr>
        </p:pic>
        <p:pic>
          <p:nvPicPr>
            <p:cNvPr id="374" name="Picture 373" descr="IRAP logo">
              <a:hlinkClick r:id="rId25"/>
            </p:cNvPr>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948023" y="5207747"/>
              <a:ext cx="730038" cy="450425"/>
            </a:xfrm>
            <a:prstGeom prst="rect">
              <a:avLst/>
            </a:prstGeom>
            <a:noFill/>
            <a:ln>
              <a:noFill/>
            </a:ln>
          </p:spPr>
        </p:pic>
        <p:pic>
          <p:nvPicPr>
            <p:cNvPr id="375" name="Picture 37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695104" y="5300161"/>
              <a:ext cx="667043" cy="265597"/>
            </a:xfrm>
            <a:prstGeom prst="rect">
              <a:avLst/>
            </a:prstGeom>
          </p:spPr>
        </p:pic>
        <p:pic>
          <p:nvPicPr>
            <p:cNvPr id="376" name="Picture 375" descr="FISC : The Center for Financial Industry Infomation System">
              <a:hlinkClick r:id="rId28" tooltip="&quot;FISC HOME&quot;"/>
            </p:cNvPr>
            <p:cNvPicPr>
              <a:picLocks noChangeAspect="1"/>
            </p:cNvPicPr>
            <p:nvPr/>
          </p:nvPicPr>
          <p:blipFill rotWithShape="1">
            <a:blip r:embed="rId29">
              <a:extLst>
                <a:ext uri="{28A0092B-C50C-407E-A947-70E740481C1C}">
                  <a14:useLocalDpi xmlns:a14="http://schemas.microsoft.com/office/drawing/2010/main" val="0"/>
                </a:ext>
              </a:extLst>
            </a:blip>
            <a:srcRect l="2842" t="10775" r="69960" b="10775"/>
            <a:stretch/>
          </p:blipFill>
          <p:spPr bwMode="auto">
            <a:xfrm>
              <a:off x="10106146" y="5322051"/>
              <a:ext cx="603405" cy="221816"/>
            </a:xfrm>
            <a:prstGeom prst="rect">
              <a:avLst/>
            </a:prstGeom>
            <a:noFill/>
            <a:ln>
              <a:noFill/>
            </a:ln>
          </p:spPr>
        </p:pic>
        <p:pic>
          <p:nvPicPr>
            <p:cNvPr id="378" name="Picture 8" descr="image00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57259" y="5128694"/>
              <a:ext cx="627148" cy="608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 name="Picture 382"/>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604173" y="5179434"/>
              <a:ext cx="754098" cy="507050"/>
            </a:xfrm>
            <a:prstGeom prst="rect">
              <a:avLst/>
            </a:prstGeom>
          </p:spPr>
        </p:pic>
        <p:sp>
          <p:nvSpPr>
            <p:cNvPr id="364" name="Rectangle 363"/>
            <p:cNvSpPr>
              <a:spLocks/>
            </p:cNvSpPr>
            <p:nvPr/>
          </p:nvSpPr>
          <p:spPr>
            <a:xfrm>
              <a:off x="457518" y="5874667"/>
              <a:ext cx="1047409" cy="640080"/>
            </a:xfrm>
            <a:prstGeom prst="rect">
              <a:avLst/>
            </a:prstGeom>
            <a:noFill/>
          </p:spPr>
          <p:txBody>
            <a:bodyPr wrap="square" lIns="0" tIns="0" rIns="0">
              <a:noAutofit/>
            </a:bodyPr>
            <a:lstStyle/>
            <a:p>
              <a:pPr algn="ctr" defTabSz="570855" fontAlgn="ctr">
                <a:lnSpc>
                  <a:spcPct val="90000"/>
                </a:lnSpc>
                <a:defRPr/>
              </a:pPr>
              <a:r>
                <a:rPr lang="en-US" sz="1078" dirty="0">
                  <a:gradFill>
                    <a:gsLst>
                      <a:gs pos="92857">
                        <a:schemeClr val="tx1"/>
                      </a:gs>
                      <a:gs pos="79464">
                        <a:schemeClr val="tx1"/>
                      </a:gs>
                    </a:gsLst>
                    <a:lin ang="5400000" scaled="0"/>
                  </a:gradFill>
                  <a:latin typeface="Segoe UI"/>
                </a:rPr>
                <a:t>European </a:t>
              </a:r>
              <a:br>
                <a:rPr lang="en-US" sz="1078" dirty="0">
                  <a:gradFill>
                    <a:gsLst>
                      <a:gs pos="92857">
                        <a:schemeClr val="tx1"/>
                      </a:gs>
                      <a:gs pos="79464">
                        <a:schemeClr val="tx1"/>
                      </a:gs>
                    </a:gsLst>
                    <a:lin ang="5400000" scaled="0"/>
                  </a:gradFill>
                  <a:latin typeface="Segoe UI"/>
                </a:rPr>
              </a:br>
              <a:r>
                <a:rPr lang="en-US" sz="1078" dirty="0">
                  <a:gradFill>
                    <a:gsLst>
                      <a:gs pos="92857">
                        <a:schemeClr val="tx1"/>
                      </a:gs>
                      <a:gs pos="79464">
                        <a:schemeClr val="tx1"/>
                      </a:gs>
                    </a:gsLst>
                    <a:lin ang="5400000" scaled="0"/>
                  </a:gradFill>
                  <a:latin typeface="Segoe UI"/>
                </a:rPr>
                <a:t>Union Model Clauses</a:t>
              </a:r>
            </a:p>
          </p:txBody>
        </p:sp>
        <p:sp>
          <p:nvSpPr>
            <p:cNvPr id="367" name="Rectangle 366"/>
            <p:cNvSpPr>
              <a:spLocks/>
            </p:cNvSpPr>
            <p:nvPr/>
          </p:nvSpPr>
          <p:spPr>
            <a:xfrm>
              <a:off x="2552324" y="5874667"/>
              <a:ext cx="1047409" cy="640080"/>
            </a:xfrm>
            <a:prstGeom prst="rect">
              <a:avLst/>
            </a:prstGeom>
            <a:noFill/>
          </p:spPr>
          <p:txBody>
            <a:bodyPr wrap="square" lIns="0" tIns="0" rIns="0">
              <a:noAutofit/>
            </a:bodyPr>
            <a:lstStyle/>
            <a:p>
              <a:pPr algn="ctr" defTabSz="570855" fontAlgn="ctr">
                <a:lnSpc>
                  <a:spcPct val="90000"/>
                </a:lnSpc>
                <a:defRPr/>
              </a:pPr>
              <a:r>
                <a:rPr lang="en-US" sz="1078" dirty="0">
                  <a:gradFill>
                    <a:gsLst>
                      <a:gs pos="92857">
                        <a:schemeClr val="tx1"/>
                      </a:gs>
                      <a:gs pos="79464">
                        <a:schemeClr val="tx1"/>
                      </a:gs>
                    </a:gsLst>
                    <a:lin ang="5400000" scaled="0"/>
                  </a:gradFill>
                  <a:latin typeface="Segoe UI"/>
                </a:rPr>
                <a:t>United Kingdom </a:t>
              </a:r>
            </a:p>
            <a:p>
              <a:pPr algn="ctr" defTabSz="570855" fontAlgn="ctr">
                <a:lnSpc>
                  <a:spcPct val="90000"/>
                </a:lnSpc>
                <a:defRPr/>
              </a:pPr>
              <a:r>
                <a:rPr lang="en-US" sz="1078" dirty="0">
                  <a:gradFill>
                    <a:gsLst>
                      <a:gs pos="92857">
                        <a:schemeClr val="tx1"/>
                      </a:gs>
                      <a:gs pos="79464">
                        <a:schemeClr val="tx1"/>
                      </a:gs>
                    </a:gsLst>
                    <a:lin ang="5400000" scaled="0"/>
                  </a:gradFill>
                  <a:latin typeface="Segoe UI"/>
                </a:rPr>
                <a:t>G-Cloud</a:t>
              </a:r>
            </a:p>
          </p:txBody>
        </p:sp>
        <p:sp>
          <p:nvSpPr>
            <p:cNvPr id="369" name="Rectangle 368"/>
            <p:cNvSpPr>
              <a:spLocks/>
            </p:cNvSpPr>
            <p:nvPr/>
          </p:nvSpPr>
          <p:spPr>
            <a:xfrm>
              <a:off x="6741935" y="5874667"/>
              <a:ext cx="1047409" cy="640080"/>
            </a:xfrm>
            <a:prstGeom prst="rect">
              <a:avLst/>
            </a:prstGeom>
            <a:noFill/>
          </p:spPr>
          <p:txBody>
            <a:bodyPr wrap="square" lIns="0" tIns="0" rIns="0">
              <a:noAutofit/>
            </a:bodyPr>
            <a:lstStyle/>
            <a:p>
              <a:pPr algn="ctr" defTabSz="570855" fontAlgn="ctr">
                <a:lnSpc>
                  <a:spcPct val="90000"/>
                </a:lnSpc>
                <a:defRPr/>
              </a:pPr>
              <a:r>
                <a:rPr lang="en-US" sz="1078" dirty="0">
                  <a:gradFill>
                    <a:gsLst>
                      <a:gs pos="92857">
                        <a:schemeClr val="tx1"/>
                      </a:gs>
                      <a:gs pos="79464">
                        <a:schemeClr val="tx1"/>
                      </a:gs>
                    </a:gsLst>
                    <a:lin ang="5400000" scaled="0"/>
                  </a:gradFill>
                  <a:latin typeface="Segoe UI"/>
                </a:rPr>
                <a:t>Singapore</a:t>
              </a:r>
            </a:p>
            <a:p>
              <a:pPr algn="ctr" defTabSz="570855" fontAlgn="ctr">
                <a:lnSpc>
                  <a:spcPct val="90000"/>
                </a:lnSpc>
                <a:defRPr/>
              </a:pPr>
              <a:r>
                <a:rPr lang="en-US" sz="1078" dirty="0">
                  <a:gradFill>
                    <a:gsLst>
                      <a:gs pos="92857">
                        <a:schemeClr val="tx1"/>
                      </a:gs>
                      <a:gs pos="79464">
                        <a:schemeClr val="tx1"/>
                      </a:gs>
                    </a:gsLst>
                    <a:lin ang="5400000" scaled="0"/>
                  </a:gradFill>
                  <a:latin typeface="Segoe UI"/>
                </a:rPr>
                <a:t>MTCS Level 3 </a:t>
              </a:r>
            </a:p>
          </p:txBody>
        </p:sp>
        <p:sp>
          <p:nvSpPr>
            <p:cNvPr id="371" name="Rectangle 370"/>
            <p:cNvSpPr>
              <a:spLocks/>
            </p:cNvSpPr>
            <p:nvPr/>
          </p:nvSpPr>
          <p:spPr>
            <a:xfrm>
              <a:off x="7789338" y="5874667"/>
              <a:ext cx="1047409" cy="640080"/>
            </a:xfrm>
            <a:prstGeom prst="rect">
              <a:avLst/>
            </a:prstGeom>
            <a:noFill/>
          </p:spPr>
          <p:txBody>
            <a:bodyPr wrap="square" lIns="0" tIns="0" rIns="0">
              <a:noAutofit/>
            </a:bodyPr>
            <a:lstStyle/>
            <a:p>
              <a:pPr algn="ctr" defTabSz="570855" fontAlgn="ctr">
                <a:lnSpc>
                  <a:spcPct val="90000"/>
                </a:lnSpc>
                <a:defRPr/>
              </a:pPr>
              <a:r>
                <a:rPr lang="en-US" sz="1078" dirty="0">
                  <a:gradFill>
                    <a:gsLst>
                      <a:gs pos="92857">
                        <a:schemeClr val="tx1"/>
                      </a:gs>
                      <a:gs pos="79464">
                        <a:schemeClr val="tx1"/>
                      </a:gs>
                    </a:gsLst>
                    <a:lin ang="5400000" scaled="0"/>
                  </a:gradFill>
                  <a:latin typeface="Segoe UI"/>
                </a:rPr>
                <a:t>Australia</a:t>
              </a:r>
            </a:p>
            <a:p>
              <a:pPr algn="ctr" defTabSz="570855" fontAlgn="ctr">
                <a:lnSpc>
                  <a:spcPct val="90000"/>
                </a:lnSpc>
                <a:defRPr/>
              </a:pPr>
              <a:r>
                <a:rPr lang="en-US" sz="1078" dirty="0">
                  <a:gradFill>
                    <a:gsLst>
                      <a:gs pos="92857">
                        <a:schemeClr val="tx1"/>
                      </a:gs>
                      <a:gs pos="79464">
                        <a:schemeClr val="tx1"/>
                      </a:gs>
                    </a:gsLst>
                    <a:lin ang="5400000" scaled="0"/>
                  </a:gradFill>
                  <a:latin typeface="Segoe UI"/>
                </a:rPr>
                <a:t> Signals </a:t>
              </a:r>
            </a:p>
            <a:p>
              <a:pPr algn="ctr" defTabSz="570855" fontAlgn="ctr">
                <a:lnSpc>
                  <a:spcPct val="90000"/>
                </a:lnSpc>
                <a:defRPr/>
              </a:pPr>
              <a:r>
                <a:rPr lang="en-US" sz="1078" dirty="0">
                  <a:gradFill>
                    <a:gsLst>
                      <a:gs pos="92857">
                        <a:schemeClr val="tx1"/>
                      </a:gs>
                      <a:gs pos="79464">
                        <a:schemeClr val="tx1"/>
                      </a:gs>
                    </a:gsLst>
                    <a:lin ang="5400000" scaled="0"/>
                  </a:gradFill>
                  <a:latin typeface="Segoe UI"/>
                </a:rPr>
                <a:t>Directorate</a:t>
              </a:r>
            </a:p>
          </p:txBody>
        </p:sp>
        <p:sp>
          <p:nvSpPr>
            <p:cNvPr id="377" name="Rectangle 376"/>
            <p:cNvSpPr>
              <a:spLocks/>
            </p:cNvSpPr>
            <p:nvPr/>
          </p:nvSpPr>
          <p:spPr>
            <a:xfrm>
              <a:off x="9884144" y="5874667"/>
              <a:ext cx="1047409" cy="640080"/>
            </a:xfrm>
            <a:prstGeom prst="rect">
              <a:avLst/>
            </a:prstGeom>
            <a:noFill/>
          </p:spPr>
          <p:txBody>
            <a:bodyPr wrap="square" lIns="0" tIns="0" rIns="0">
              <a:noAutofit/>
            </a:bodyPr>
            <a:lstStyle/>
            <a:p>
              <a:pPr algn="ctr" defTabSz="570855" fontAlgn="ctr">
                <a:lnSpc>
                  <a:spcPct val="90000"/>
                </a:lnSpc>
                <a:defRPr/>
              </a:pPr>
              <a:r>
                <a:rPr lang="en-US" sz="1078" dirty="0">
                  <a:gradFill>
                    <a:gsLst>
                      <a:gs pos="92857">
                        <a:schemeClr val="tx1"/>
                      </a:gs>
                      <a:gs pos="79464">
                        <a:schemeClr val="tx1"/>
                      </a:gs>
                    </a:gsLst>
                    <a:lin ang="5400000" scaled="0"/>
                  </a:gradFill>
                  <a:latin typeface="Segoe UI"/>
                </a:rPr>
                <a:t>Japan</a:t>
              </a:r>
            </a:p>
            <a:p>
              <a:pPr algn="ctr" defTabSz="570855" fontAlgn="ctr">
                <a:lnSpc>
                  <a:spcPct val="90000"/>
                </a:lnSpc>
                <a:defRPr/>
              </a:pPr>
              <a:r>
                <a:rPr lang="en-US" sz="1078" dirty="0">
                  <a:gradFill>
                    <a:gsLst>
                      <a:gs pos="92857">
                        <a:schemeClr val="tx1"/>
                      </a:gs>
                      <a:gs pos="79464">
                        <a:schemeClr val="tx1"/>
                      </a:gs>
                    </a:gsLst>
                    <a:lin ang="5400000" scaled="0"/>
                  </a:gradFill>
                  <a:latin typeface="Segoe UI"/>
                </a:rPr>
                <a:t>Financial Services</a:t>
              </a:r>
            </a:p>
          </p:txBody>
        </p:sp>
        <p:sp>
          <p:nvSpPr>
            <p:cNvPr id="379" name="Rectangle 378"/>
            <p:cNvSpPr>
              <a:spLocks/>
            </p:cNvSpPr>
            <p:nvPr/>
          </p:nvSpPr>
          <p:spPr>
            <a:xfrm>
              <a:off x="3599727" y="5874667"/>
              <a:ext cx="1047409" cy="640080"/>
            </a:xfrm>
            <a:prstGeom prst="rect">
              <a:avLst/>
            </a:prstGeom>
            <a:noFill/>
          </p:spPr>
          <p:txBody>
            <a:bodyPr wrap="square" lIns="0" tIns="0" rIns="0">
              <a:noAutofit/>
            </a:bodyPr>
            <a:lstStyle/>
            <a:p>
              <a:pPr algn="ctr" defTabSz="570855" fontAlgn="ctr">
                <a:lnSpc>
                  <a:spcPct val="90000"/>
                </a:lnSpc>
                <a:defRPr/>
              </a:pPr>
              <a:r>
                <a:rPr lang="en-US" sz="1078" dirty="0">
                  <a:gradFill>
                    <a:gsLst>
                      <a:gs pos="92857">
                        <a:schemeClr val="tx1"/>
                      </a:gs>
                      <a:gs pos="79464">
                        <a:schemeClr val="tx1"/>
                      </a:gs>
                    </a:gsLst>
                    <a:lin ang="5400000" scaled="0"/>
                  </a:gradFill>
                  <a:latin typeface="Segoe UI"/>
                </a:rPr>
                <a:t>China Multi</a:t>
              </a:r>
            </a:p>
            <a:p>
              <a:pPr algn="ctr" defTabSz="570855" fontAlgn="ctr">
                <a:lnSpc>
                  <a:spcPct val="90000"/>
                </a:lnSpc>
                <a:defRPr/>
              </a:pPr>
              <a:r>
                <a:rPr lang="en-US" sz="1078" dirty="0">
                  <a:gradFill>
                    <a:gsLst>
                      <a:gs pos="92857">
                        <a:schemeClr val="tx1"/>
                      </a:gs>
                      <a:gs pos="79464">
                        <a:schemeClr val="tx1"/>
                      </a:gs>
                    </a:gsLst>
                    <a:lin ang="5400000" scaled="0"/>
                  </a:gradFill>
                  <a:latin typeface="Segoe UI"/>
                </a:rPr>
                <a:t>Layer Protection</a:t>
              </a:r>
            </a:p>
            <a:p>
              <a:pPr algn="ctr" defTabSz="570855" fontAlgn="ctr">
                <a:lnSpc>
                  <a:spcPct val="90000"/>
                </a:lnSpc>
                <a:defRPr/>
              </a:pPr>
              <a:r>
                <a:rPr lang="en-US" sz="1078" dirty="0">
                  <a:gradFill>
                    <a:gsLst>
                      <a:gs pos="92857">
                        <a:schemeClr val="tx1"/>
                      </a:gs>
                      <a:gs pos="79464">
                        <a:schemeClr val="tx1"/>
                      </a:gs>
                    </a:gsLst>
                    <a:lin ang="5400000" scaled="0"/>
                  </a:gradFill>
                  <a:latin typeface="Segoe UI"/>
                </a:rPr>
                <a:t>Scheme</a:t>
              </a:r>
            </a:p>
          </p:txBody>
        </p:sp>
        <p:sp>
          <p:nvSpPr>
            <p:cNvPr id="380" name="Rectangle 379"/>
            <p:cNvSpPr>
              <a:spLocks/>
            </p:cNvSpPr>
            <p:nvPr/>
          </p:nvSpPr>
          <p:spPr>
            <a:xfrm>
              <a:off x="5694532" y="5874667"/>
              <a:ext cx="1047409" cy="640080"/>
            </a:xfrm>
            <a:prstGeom prst="rect">
              <a:avLst/>
            </a:prstGeom>
            <a:noFill/>
          </p:spPr>
          <p:txBody>
            <a:bodyPr wrap="square" lIns="0" tIns="0" rIns="0">
              <a:noAutofit/>
            </a:bodyPr>
            <a:lstStyle/>
            <a:p>
              <a:pPr algn="ctr" defTabSz="570855" fontAlgn="ctr">
                <a:lnSpc>
                  <a:spcPct val="90000"/>
                </a:lnSpc>
                <a:defRPr/>
              </a:pPr>
              <a:r>
                <a:rPr lang="en-US" sz="1078" dirty="0">
                  <a:gradFill>
                    <a:gsLst>
                      <a:gs pos="92857">
                        <a:schemeClr val="tx1"/>
                      </a:gs>
                      <a:gs pos="79464">
                        <a:schemeClr val="tx1"/>
                      </a:gs>
                    </a:gsLst>
                    <a:lin ang="5400000" scaled="0"/>
                  </a:gradFill>
                  <a:latin typeface="Segoe UI"/>
                </a:rPr>
                <a:t>China</a:t>
              </a:r>
            </a:p>
            <a:p>
              <a:pPr algn="ctr" defTabSz="570855" fontAlgn="ctr">
                <a:lnSpc>
                  <a:spcPct val="90000"/>
                </a:lnSpc>
                <a:defRPr/>
              </a:pPr>
              <a:r>
                <a:rPr lang="en-US" sz="1078" dirty="0">
                  <a:gradFill>
                    <a:gsLst>
                      <a:gs pos="92857">
                        <a:schemeClr val="tx1"/>
                      </a:gs>
                      <a:gs pos="79464">
                        <a:schemeClr val="tx1"/>
                      </a:gs>
                    </a:gsLst>
                    <a:lin ang="5400000" scaled="0"/>
                  </a:gradFill>
                  <a:latin typeface="Segoe UI"/>
                </a:rPr>
                <a:t>CCCPPF</a:t>
              </a:r>
            </a:p>
          </p:txBody>
        </p:sp>
        <p:sp>
          <p:nvSpPr>
            <p:cNvPr id="381" name="Rectangle 380"/>
            <p:cNvSpPr>
              <a:spLocks/>
            </p:cNvSpPr>
            <p:nvPr/>
          </p:nvSpPr>
          <p:spPr>
            <a:xfrm>
              <a:off x="8836741" y="5874667"/>
              <a:ext cx="1047409" cy="640080"/>
            </a:xfrm>
            <a:prstGeom prst="rect">
              <a:avLst/>
            </a:prstGeom>
            <a:noFill/>
          </p:spPr>
          <p:txBody>
            <a:bodyPr wrap="square" lIns="0" tIns="0" rIns="0">
              <a:noAutofit/>
            </a:bodyPr>
            <a:lstStyle/>
            <a:p>
              <a:pPr algn="ctr" defTabSz="570855" fontAlgn="ctr">
                <a:lnSpc>
                  <a:spcPct val="90000"/>
                </a:lnSpc>
                <a:defRPr/>
              </a:pPr>
              <a:r>
                <a:rPr lang="en-US" sz="1078" dirty="0">
                  <a:gradFill>
                    <a:gsLst>
                      <a:gs pos="92857">
                        <a:schemeClr val="tx1"/>
                      </a:gs>
                      <a:gs pos="79464">
                        <a:schemeClr val="tx1"/>
                      </a:gs>
                    </a:gsLst>
                    <a:lin ang="5400000" scaled="0"/>
                  </a:gradFill>
                  <a:latin typeface="Segoe UI"/>
                </a:rPr>
                <a:t> New </a:t>
              </a:r>
            </a:p>
            <a:p>
              <a:pPr algn="ctr" defTabSz="570855" fontAlgn="ctr">
                <a:lnSpc>
                  <a:spcPct val="90000"/>
                </a:lnSpc>
                <a:defRPr/>
              </a:pPr>
              <a:r>
                <a:rPr lang="en-US" sz="1078" dirty="0">
                  <a:gradFill>
                    <a:gsLst>
                      <a:gs pos="92857">
                        <a:schemeClr val="tx1"/>
                      </a:gs>
                      <a:gs pos="79464">
                        <a:schemeClr val="tx1"/>
                      </a:gs>
                    </a:gsLst>
                    <a:lin ang="5400000" scaled="0"/>
                  </a:gradFill>
                  <a:latin typeface="Segoe UI"/>
                </a:rPr>
                <a:t>Zealand </a:t>
              </a:r>
              <a:br>
                <a:rPr lang="en-US" sz="1078" dirty="0">
                  <a:gradFill>
                    <a:gsLst>
                      <a:gs pos="92857">
                        <a:schemeClr val="tx1"/>
                      </a:gs>
                      <a:gs pos="79464">
                        <a:schemeClr val="tx1"/>
                      </a:gs>
                    </a:gsLst>
                    <a:lin ang="5400000" scaled="0"/>
                  </a:gradFill>
                  <a:latin typeface="Segoe UI"/>
                </a:rPr>
              </a:br>
              <a:r>
                <a:rPr lang="en-US" sz="1078" dirty="0">
                  <a:gradFill>
                    <a:gsLst>
                      <a:gs pos="92857">
                        <a:schemeClr val="tx1"/>
                      </a:gs>
                      <a:gs pos="79464">
                        <a:schemeClr val="tx1"/>
                      </a:gs>
                    </a:gsLst>
                    <a:lin ang="5400000" scaled="0"/>
                  </a:gradFill>
                  <a:latin typeface="Segoe UI"/>
                </a:rPr>
                <a:t>GCIO</a:t>
              </a:r>
            </a:p>
          </p:txBody>
        </p:sp>
        <p:sp>
          <p:nvSpPr>
            <p:cNvPr id="382" name="Rectangle 381"/>
            <p:cNvSpPr>
              <a:spLocks/>
            </p:cNvSpPr>
            <p:nvPr/>
          </p:nvSpPr>
          <p:spPr>
            <a:xfrm>
              <a:off x="4647129" y="5874667"/>
              <a:ext cx="1047409" cy="640080"/>
            </a:xfrm>
            <a:prstGeom prst="rect">
              <a:avLst/>
            </a:prstGeom>
            <a:noFill/>
          </p:spPr>
          <p:txBody>
            <a:bodyPr wrap="square" lIns="0" tIns="0" rIns="0">
              <a:noAutofit/>
            </a:bodyPr>
            <a:lstStyle/>
            <a:p>
              <a:pPr algn="ctr" defTabSz="570855" fontAlgn="ctr">
                <a:lnSpc>
                  <a:spcPct val="90000"/>
                </a:lnSpc>
                <a:defRPr/>
              </a:pPr>
              <a:r>
                <a:rPr lang="en-US" sz="1078" dirty="0">
                  <a:gradFill>
                    <a:gsLst>
                      <a:gs pos="92857">
                        <a:schemeClr val="tx1"/>
                      </a:gs>
                      <a:gs pos="79464">
                        <a:schemeClr val="tx1"/>
                      </a:gs>
                    </a:gsLst>
                    <a:lin ang="5400000" scaled="0"/>
                  </a:gradFill>
                  <a:latin typeface="Segoe UI"/>
                </a:rPr>
                <a:t>China</a:t>
              </a:r>
            </a:p>
            <a:p>
              <a:pPr algn="ctr" defTabSz="570855" fontAlgn="ctr">
                <a:lnSpc>
                  <a:spcPct val="90000"/>
                </a:lnSpc>
                <a:defRPr/>
              </a:pPr>
              <a:r>
                <a:rPr lang="en-US" sz="1078" dirty="0">
                  <a:gradFill>
                    <a:gsLst>
                      <a:gs pos="92857">
                        <a:schemeClr val="tx1"/>
                      </a:gs>
                      <a:gs pos="79464">
                        <a:schemeClr val="tx1"/>
                      </a:gs>
                    </a:gsLst>
                    <a:lin ang="5400000" scaled="0"/>
                  </a:gradFill>
                  <a:latin typeface="Segoe UI"/>
                </a:rPr>
                <a:t>GB 18030</a:t>
              </a:r>
            </a:p>
          </p:txBody>
        </p:sp>
        <p:sp>
          <p:nvSpPr>
            <p:cNvPr id="384" name="Rectangle 383"/>
            <p:cNvSpPr>
              <a:spLocks/>
            </p:cNvSpPr>
            <p:nvPr/>
          </p:nvSpPr>
          <p:spPr>
            <a:xfrm>
              <a:off x="1504921" y="5874667"/>
              <a:ext cx="1047409" cy="640080"/>
            </a:xfrm>
            <a:prstGeom prst="rect">
              <a:avLst/>
            </a:prstGeom>
            <a:noFill/>
          </p:spPr>
          <p:txBody>
            <a:bodyPr wrap="square" lIns="0" tIns="0" rIns="0">
              <a:noAutofit/>
            </a:bodyPr>
            <a:lstStyle/>
            <a:p>
              <a:pPr algn="ctr" defTabSz="570855" fontAlgn="ctr">
                <a:lnSpc>
                  <a:spcPct val="90000"/>
                </a:lnSpc>
                <a:defRPr/>
              </a:pPr>
              <a:r>
                <a:rPr lang="en-US" sz="1078" dirty="0">
                  <a:gradFill>
                    <a:gsLst>
                      <a:gs pos="92857">
                        <a:schemeClr val="tx1"/>
                      </a:gs>
                      <a:gs pos="79464">
                        <a:schemeClr val="tx1"/>
                      </a:gs>
                    </a:gsLst>
                    <a:lin ang="5400000" scaled="0"/>
                  </a:gradFill>
                  <a:latin typeface="Segoe UI"/>
                </a:rPr>
                <a:t>EU Safe </a:t>
              </a:r>
              <a:br>
                <a:rPr lang="en-US" sz="1078" dirty="0">
                  <a:gradFill>
                    <a:gsLst>
                      <a:gs pos="92857">
                        <a:schemeClr val="tx1"/>
                      </a:gs>
                      <a:gs pos="79464">
                        <a:schemeClr val="tx1"/>
                      </a:gs>
                    </a:gsLst>
                    <a:lin ang="5400000" scaled="0"/>
                  </a:gradFill>
                  <a:latin typeface="Segoe UI"/>
                </a:rPr>
              </a:br>
              <a:r>
                <a:rPr lang="en-US" sz="1078" dirty="0">
                  <a:gradFill>
                    <a:gsLst>
                      <a:gs pos="92857">
                        <a:schemeClr val="tx1"/>
                      </a:gs>
                      <a:gs pos="79464">
                        <a:schemeClr val="tx1"/>
                      </a:gs>
                    </a:gsLst>
                    <a:lin ang="5400000" scaled="0"/>
                  </a:gradFill>
                  <a:latin typeface="Segoe UI"/>
                </a:rPr>
                <a:t>Harbor</a:t>
              </a:r>
            </a:p>
          </p:txBody>
        </p:sp>
        <p:sp>
          <p:nvSpPr>
            <p:cNvPr id="385" name="Rectangle 384"/>
            <p:cNvSpPr>
              <a:spLocks/>
            </p:cNvSpPr>
            <p:nvPr/>
          </p:nvSpPr>
          <p:spPr>
            <a:xfrm>
              <a:off x="10931549" y="5874667"/>
              <a:ext cx="1047409" cy="640080"/>
            </a:xfrm>
            <a:prstGeom prst="rect">
              <a:avLst/>
            </a:prstGeom>
            <a:noFill/>
          </p:spPr>
          <p:txBody>
            <a:bodyPr wrap="square" lIns="0" tIns="0" rIns="0">
              <a:noAutofit/>
            </a:bodyPr>
            <a:lstStyle/>
            <a:p>
              <a:pPr algn="ctr" defTabSz="570855" fontAlgn="ctr">
                <a:lnSpc>
                  <a:spcPct val="90000"/>
                </a:lnSpc>
                <a:defRPr/>
              </a:pPr>
              <a:r>
                <a:rPr lang="en-US" sz="1078" dirty="0">
                  <a:gradFill>
                    <a:gsLst>
                      <a:gs pos="92857">
                        <a:schemeClr val="tx1"/>
                      </a:gs>
                      <a:gs pos="79464">
                        <a:schemeClr val="tx1"/>
                      </a:gs>
                    </a:gsLst>
                    <a:lin ang="5400000" scaled="0"/>
                  </a:gradFill>
                  <a:latin typeface="Segoe UI"/>
                </a:rPr>
                <a:t>ENISA</a:t>
              </a:r>
            </a:p>
            <a:p>
              <a:pPr algn="ctr" defTabSz="570855" fontAlgn="ctr">
                <a:lnSpc>
                  <a:spcPct val="90000"/>
                </a:lnSpc>
                <a:defRPr/>
              </a:pPr>
              <a:r>
                <a:rPr lang="en-US" sz="1078" dirty="0">
                  <a:gradFill>
                    <a:gsLst>
                      <a:gs pos="92857">
                        <a:schemeClr val="tx1"/>
                      </a:gs>
                      <a:gs pos="79464">
                        <a:schemeClr val="tx1"/>
                      </a:gs>
                    </a:gsLst>
                    <a:lin ang="5400000" scaled="0"/>
                  </a:gradFill>
                  <a:latin typeface="Segoe UI"/>
                </a:rPr>
                <a:t>IAF</a:t>
              </a:r>
            </a:p>
          </p:txBody>
        </p:sp>
        <p:pic>
          <p:nvPicPr>
            <p:cNvPr id="386" name="Picture 385"/>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156127" y="5158967"/>
              <a:ext cx="598253" cy="547985"/>
            </a:xfrm>
            <a:prstGeom prst="rect">
              <a:avLst/>
            </a:prstGeom>
          </p:spPr>
        </p:pic>
      </p:grpSp>
      <p:sp>
        <p:nvSpPr>
          <p:cNvPr id="2" name="Title 1"/>
          <p:cNvSpPr>
            <a:spLocks noGrp="1"/>
          </p:cNvSpPr>
          <p:nvPr>
            <p:ph type="title"/>
          </p:nvPr>
        </p:nvSpPr>
        <p:spPr/>
        <p:txBody>
          <a:bodyPr/>
          <a:lstStyle/>
          <a:p>
            <a:pPr lvl="0">
              <a:defRPr/>
            </a:pPr>
            <a:r>
              <a:rPr lang="en-US" sz="4313" dirty="0">
                <a:gradFill>
                  <a:gsLst>
                    <a:gs pos="1250">
                      <a:schemeClr val="bg1"/>
                    </a:gs>
                    <a:gs pos="100000">
                      <a:schemeClr val="bg1"/>
                    </a:gs>
                  </a:gsLst>
                  <a:lin ang="5400000" scaled="0"/>
                </a:gradFill>
              </a:rPr>
              <a:t>Benefit from relentless business commitment</a:t>
            </a:r>
          </a:p>
        </p:txBody>
      </p:sp>
    </p:spTree>
    <p:extLst>
      <p:ext uri="{BB962C8B-B14F-4D97-AF65-F5344CB8AC3E}">
        <p14:creationId xmlns:p14="http://schemas.microsoft.com/office/powerpoint/2010/main" val="1446356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00" fill="hold"/>
                                        <p:tgtEl>
                                          <p:spTgt spid="12"/>
                                        </p:tgtEl>
                                        <p:attrNameLst>
                                          <p:attrName>ppt_x</p:attrName>
                                        </p:attrNameLst>
                                      </p:cBhvr>
                                      <p:tavLst>
                                        <p:tav tm="0">
                                          <p:val>
                                            <p:strVal val="1+#ppt_w/2"/>
                                          </p:val>
                                        </p:tav>
                                        <p:tav tm="100000">
                                          <p:val>
                                            <p:strVal val="#ppt_x"/>
                                          </p:val>
                                        </p:tav>
                                      </p:tavLst>
                                    </p:anim>
                                    <p:anim calcmode="lin" valueType="num">
                                      <p:cBhvr additive="base">
                                        <p:cTn id="8" dur="8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635468" y="3406254"/>
            <a:ext cx="4213197" cy="914231"/>
          </a:xfrm>
          <a:prstGeom prst="rect">
            <a:avLst/>
          </a:prstGeom>
        </p:spPr>
        <p:txBody>
          <a:bodyPr wrap="square" lIns="179285" tIns="143428" rIns="179285" bIns="143428">
            <a:spAutoFit/>
          </a:bodyPr>
          <a:lstStyle/>
          <a:p>
            <a:pPr defTabSz="914139">
              <a:lnSpc>
                <a:spcPct val="90000"/>
              </a:lnSpc>
              <a:defRPr/>
            </a:pPr>
            <a:r>
              <a:rPr lang="en-US" sz="2745"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14139">
              <a:lnSpc>
                <a:spcPct val="90000"/>
              </a:lnSpc>
              <a:defRPr/>
            </a:pPr>
            <a:r>
              <a:rPr lang="en-US" sz="1765"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635468" y="2249397"/>
            <a:ext cx="4121890" cy="914231"/>
          </a:xfrm>
          <a:prstGeom prst="rect">
            <a:avLst/>
          </a:prstGeom>
        </p:spPr>
        <p:txBody>
          <a:bodyPr wrap="square" lIns="179285" tIns="143428" rIns="179285" bIns="143428">
            <a:spAutoFit/>
          </a:bodyPr>
          <a:lstStyle/>
          <a:p>
            <a:pPr defTabSz="914139">
              <a:lnSpc>
                <a:spcPct val="90000"/>
              </a:lnSpc>
              <a:defRPr/>
            </a:pPr>
            <a:r>
              <a:rPr lang="en-US" sz="2745"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14139">
              <a:lnSpc>
                <a:spcPct val="90000"/>
              </a:lnSpc>
              <a:defRPr/>
            </a:pPr>
            <a:r>
              <a:rPr lang="en-US" sz="1765"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635469" y="4563112"/>
            <a:ext cx="2745198" cy="914231"/>
          </a:xfrm>
          <a:prstGeom prst="rect">
            <a:avLst/>
          </a:prstGeom>
        </p:spPr>
        <p:txBody>
          <a:bodyPr wrap="square" lIns="179285" tIns="143428" rIns="179285" bIns="143428">
            <a:spAutoFit/>
          </a:bodyPr>
          <a:lstStyle/>
          <a:p>
            <a:pPr defTabSz="914139">
              <a:lnSpc>
                <a:spcPct val="90000"/>
              </a:lnSpc>
              <a:defRPr/>
            </a:pPr>
            <a:r>
              <a:rPr lang="en-US" sz="2745"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14139">
              <a:lnSpc>
                <a:spcPct val="90000"/>
              </a:lnSpc>
              <a:defRPr/>
            </a:pPr>
            <a:r>
              <a:rPr lang="en-US" sz="1765"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635468" y="1092541"/>
            <a:ext cx="4659739" cy="914231"/>
          </a:xfrm>
          <a:prstGeom prst="rect">
            <a:avLst/>
          </a:prstGeom>
        </p:spPr>
        <p:txBody>
          <a:bodyPr wrap="square" lIns="179285" tIns="143428" rIns="179285" bIns="143428">
            <a:spAutoFit/>
          </a:bodyPr>
          <a:lstStyle/>
          <a:p>
            <a:pPr defTabSz="914139">
              <a:lnSpc>
                <a:spcPct val="90000"/>
              </a:lnSpc>
              <a:defRPr/>
            </a:pPr>
            <a:r>
              <a:rPr lang="en-US" sz="2745"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14139">
              <a:lnSpc>
                <a:spcPct val="90000"/>
              </a:lnSpc>
              <a:defRPr/>
            </a:pPr>
            <a:r>
              <a:rPr lang="en-US" sz="1765"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5889612" y="2384464"/>
            <a:ext cx="644101" cy="644101"/>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grpSp>
        <p:nvGrpSpPr>
          <p:cNvPr id="30" name="Group 29"/>
          <p:cNvGrpSpPr/>
          <p:nvPr/>
        </p:nvGrpSpPr>
        <p:grpSpPr>
          <a:xfrm>
            <a:off x="5889612" y="4698178"/>
            <a:ext cx="644101" cy="644101"/>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grpSp>
        <p:nvGrpSpPr>
          <p:cNvPr id="33" name="Group 32"/>
          <p:cNvGrpSpPr/>
          <p:nvPr/>
        </p:nvGrpSpPr>
        <p:grpSpPr>
          <a:xfrm>
            <a:off x="5889612" y="3541320"/>
            <a:ext cx="644101" cy="644101"/>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grpSp>
        <p:nvGrpSpPr>
          <p:cNvPr id="41" name="Group 40"/>
          <p:cNvGrpSpPr/>
          <p:nvPr/>
        </p:nvGrpSpPr>
        <p:grpSpPr>
          <a:xfrm>
            <a:off x="5889612" y="1227607"/>
            <a:ext cx="644101" cy="644101"/>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21" name="Rectangle 20"/>
          <p:cNvSpPr/>
          <p:nvPr/>
        </p:nvSpPr>
        <p:spPr bwMode="auto">
          <a:xfrm>
            <a:off x="1" y="487"/>
            <a:ext cx="5199584"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solidFill>
                <a:schemeClr val="tx1"/>
              </a:solidFill>
              <a:ea typeface="Segoe UI" pitchFamily="34" charset="0"/>
              <a:cs typeface="Segoe UI" pitchFamily="34" charset="0"/>
            </a:endParaRPr>
          </a:p>
        </p:txBody>
      </p:sp>
      <p:sp>
        <p:nvSpPr>
          <p:cNvPr id="25" name="Title 1"/>
          <p:cNvSpPr txBox="1">
            <a:spLocks/>
          </p:cNvSpPr>
          <p:nvPr/>
        </p:nvSpPr>
        <p:spPr>
          <a:xfrm>
            <a:off x="269241" y="2971885"/>
            <a:ext cx="5378548" cy="914231"/>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5294" spc="-39"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79067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grpSp>
        <p:nvGrpSpPr>
          <p:cNvPr id="9" name="Group 8"/>
          <p:cNvGrpSpPr/>
          <p:nvPr/>
        </p:nvGrpSpPr>
        <p:grpSpPr>
          <a:xfrm>
            <a:off x="269239" y="4101283"/>
            <a:ext cx="3540878" cy="2465168"/>
            <a:chOff x="274637" y="4183026"/>
            <a:chExt cx="3611880" cy="2514600"/>
          </a:xfrm>
        </p:grpSpPr>
        <p:sp>
          <p:nvSpPr>
            <p:cNvPr id="79" name="TextBox 78"/>
            <p:cNvSpPr txBox="1"/>
            <p:nvPr/>
          </p:nvSpPr>
          <p:spPr>
            <a:xfrm>
              <a:off x="274637" y="4183026"/>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715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million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Active</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Directory users</a:t>
              </a:r>
            </a:p>
            <a:p>
              <a:pPr defTabSz="914016">
                <a:lnSpc>
                  <a:spcPct val="90000"/>
                </a:lnSpc>
                <a:defRPr/>
              </a:pPr>
              <a:endParaRPr lang="en-US" sz="1372" kern="0" dirty="0">
                <a:gradFill>
                  <a:gsLst>
                    <a:gs pos="92857">
                      <a:schemeClr val="tx1"/>
                    </a:gs>
                    <a:gs pos="79464">
                      <a:schemeClr val="tx1"/>
                    </a:gs>
                  </a:gsLst>
                  <a:lin ang="5400000" scaled="0"/>
                </a:gradFill>
                <a:latin typeface="+mj-lt"/>
                <a:cs typeface="Segoe UI Semilight" panose="020B0402040204020203" pitchFamily="34" charset="0"/>
              </a:endParaRPr>
            </a:p>
          </p:txBody>
        </p:sp>
        <p:sp>
          <p:nvSpPr>
            <p:cNvPr id="21" name="Freeform 13"/>
            <p:cNvSpPr>
              <a:spLocks noChangeAspect="1" noEditPoints="1"/>
            </p:cNvSpPr>
            <p:nvPr/>
          </p:nvSpPr>
          <p:spPr bwMode="auto">
            <a:xfrm>
              <a:off x="500009" y="6149380"/>
              <a:ext cx="517637" cy="319647"/>
            </a:xfrm>
            <a:custGeom>
              <a:avLst/>
              <a:gdLst>
                <a:gd name="T0" fmla="*/ 20 w 75"/>
                <a:gd name="T1" fmla="*/ 0 h 45"/>
                <a:gd name="T2" fmla="*/ 5 w 75"/>
                <a:gd name="T3" fmla="*/ 15 h 45"/>
                <a:gd name="T4" fmla="*/ 11 w 75"/>
                <a:gd name="T5" fmla="*/ 27 h 45"/>
                <a:gd name="T6" fmla="*/ 0 w 75"/>
                <a:gd name="T7" fmla="*/ 45 h 45"/>
                <a:gd name="T8" fmla="*/ 5 w 75"/>
                <a:gd name="T9" fmla="*/ 45 h 45"/>
                <a:gd name="T10" fmla="*/ 20 w 75"/>
                <a:gd name="T11" fmla="*/ 30 h 45"/>
                <a:gd name="T12" fmla="*/ 35 w 75"/>
                <a:gd name="T13" fmla="*/ 45 h 45"/>
                <a:gd name="T14" fmla="*/ 40 w 75"/>
                <a:gd name="T15" fmla="*/ 45 h 45"/>
                <a:gd name="T16" fmla="*/ 55 w 75"/>
                <a:gd name="T17" fmla="*/ 30 h 45"/>
                <a:gd name="T18" fmla="*/ 70 w 75"/>
                <a:gd name="T19" fmla="*/ 45 h 45"/>
                <a:gd name="T20" fmla="*/ 75 w 75"/>
                <a:gd name="T21" fmla="*/ 45 h 45"/>
                <a:gd name="T22" fmla="*/ 64 w 75"/>
                <a:gd name="T23" fmla="*/ 27 h 45"/>
                <a:gd name="T24" fmla="*/ 70 w 75"/>
                <a:gd name="T25" fmla="*/ 15 h 45"/>
                <a:gd name="T26" fmla="*/ 55 w 75"/>
                <a:gd name="T27" fmla="*/ 0 h 45"/>
                <a:gd name="T28" fmla="*/ 40 w 75"/>
                <a:gd name="T29" fmla="*/ 15 h 45"/>
                <a:gd name="T30" fmla="*/ 46 w 75"/>
                <a:gd name="T31" fmla="*/ 27 h 45"/>
                <a:gd name="T32" fmla="*/ 38 w 75"/>
                <a:gd name="T33" fmla="*/ 36 h 45"/>
                <a:gd name="T34" fmla="*/ 29 w 75"/>
                <a:gd name="T35" fmla="*/ 27 h 45"/>
                <a:gd name="T36" fmla="*/ 35 w 75"/>
                <a:gd name="T37" fmla="*/ 15 h 45"/>
                <a:gd name="T38" fmla="*/ 20 w 75"/>
                <a:gd name="T39" fmla="*/ 0 h 45"/>
                <a:gd name="T40" fmla="*/ 20 w 75"/>
                <a:gd name="T41" fmla="*/ 5 h 45"/>
                <a:gd name="T42" fmla="*/ 30 w 75"/>
                <a:gd name="T43" fmla="*/ 15 h 45"/>
                <a:gd name="T44" fmla="*/ 20 w 75"/>
                <a:gd name="T45" fmla="*/ 25 h 45"/>
                <a:gd name="T46" fmla="*/ 10 w 75"/>
                <a:gd name="T47" fmla="*/ 15 h 45"/>
                <a:gd name="T48" fmla="*/ 20 w 75"/>
                <a:gd name="T49" fmla="*/ 5 h 45"/>
                <a:gd name="T50" fmla="*/ 55 w 75"/>
                <a:gd name="T51" fmla="*/ 5 h 45"/>
                <a:gd name="T52" fmla="*/ 65 w 75"/>
                <a:gd name="T53" fmla="*/ 15 h 45"/>
                <a:gd name="T54" fmla="*/ 55 w 75"/>
                <a:gd name="T55" fmla="*/ 25 h 45"/>
                <a:gd name="T56" fmla="*/ 45 w 75"/>
                <a:gd name="T57" fmla="*/ 15 h 45"/>
                <a:gd name="T58" fmla="*/ 55 w 75"/>
                <a:gd name="T5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45">
                  <a:moveTo>
                    <a:pt x="20" y="0"/>
                  </a:moveTo>
                  <a:cubicBezTo>
                    <a:pt x="12" y="0"/>
                    <a:pt x="5" y="7"/>
                    <a:pt x="5" y="15"/>
                  </a:cubicBezTo>
                  <a:cubicBezTo>
                    <a:pt x="5" y="20"/>
                    <a:pt x="7" y="25"/>
                    <a:pt x="11" y="27"/>
                  </a:cubicBezTo>
                  <a:cubicBezTo>
                    <a:pt x="5" y="31"/>
                    <a:pt x="0" y="37"/>
                    <a:pt x="0" y="45"/>
                  </a:cubicBezTo>
                  <a:cubicBezTo>
                    <a:pt x="5" y="45"/>
                    <a:pt x="5" y="45"/>
                    <a:pt x="5" y="45"/>
                  </a:cubicBezTo>
                  <a:cubicBezTo>
                    <a:pt x="5" y="37"/>
                    <a:pt x="12" y="30"/>
                    <a:pt x="20" y="30"/>
                  </a:cubicBezTo>
                  <a:cubicBezTo>
                    <a:pt x="28" y="30"/>
                    <a:pt x="35" y="37"/>
                    <a:pt x="35" y="45"/>
                  </a:cubicBezTo>
                  <a:cubicBezTo>
                    <a:pt x="40" y="45"/>
                    <a:pt x="40" y="45"/>
                    <a:pt x="40" y="45"/>
                  </a:cubicBezTo>
                  <a:cubicBezTo>
                    <a:pt x="40" y="37"/>
                    <a:pt x="47" y="30"/>
                    <a:pt x="55" y="30"/>
                  </a:cubicBezTo>
                  <a:cubicBezTo>
                    <a:pt x="63" y="30"/>
                    <a:pt x="70" y="37"/>
                    <a:pt x="70" y="45"/>
                  </a:cubicBezTo>
                  <a:cubicBezTo>
                    <a:pt x="75" y="45"/>
                    <a:pt x="75" y="45"/>
                    <a:pt x="75" y="45"/>
                  </a:cubicBezTo>
                  <a:cubicBezTo>
                    <a:pt x="75" y="37"/>
                    <a:pt x="70" y="31"/>
                    <a:pt x="64" y="27"/>
                  </a:cubicBezTo>
                  <a:cubicBezTo>
                    <a:pt x="68" y="25"/>
                    <a:pt x="70" y="20"/>
                    <a:pt x="70" y="15"/>
                  </a:cubicBezTo>
                  <a:cubicBezTo>
                    <a:pt x="70" y="7"/>
                    <a:pt x="63" y="0"/>
                    <a:pt x="55" y="0"/>
                  </a:cubicBezTo>
                  <a:cubicBezTo>
                    <a:pt x="47" y="0"/>
                    <a:pt x="40" y="7"/>
                    <a:pt x="40" y="15"/>
                  </a:cubicBezTo>
                  <a:cubicBezTo>
                    <a:pt x="40" y="20"/>
                    <a:pt x="42" y="25"/>
                    <a:pt x="46" y="27"/>
                  </a:cubicBezTo>
                  <a:cubicBezTo>
                    <a:pt x="43" y="29"/>
                    <a:pt x="40" y="32"/>
                    <a:pt x="38" y="36"/>
                  </a:cubicBezTo>
                  <a:cubicBezTo>
                    <a:pt x="36" y="32"/>
                    <a:pt x="33" y="29"/>
                    <a:pt x="29" y="27"/>
                  </a:cubicBezTo>
                  <a:cubicBezTo>
                    <a:pt x="33" y="25"/>
                    <a:pt x="35" y="20"/>
                    <a:pt x="35" y="15"/>
                  </a:cubicBezTo>
                  <a:cubicBezTo>
                    <a:pt x="35" y="7"/>
                    <a:pt x="28" y="0"/>
                    <a:pt x="20" y="0"/>
                  </a:cubicBezTo>
                  <a:close/>
                  <a:moveTo>
                    <a:pt x="20" y="5"/>
                  </a:moveTo>
                  <a:cubicBezTo>
                    <a:pt x="26" y="5"/>
                    <a:pt x="30" y="10"/>
                    <a:pt x="30" y="15"/>
                  </a:cubicBezTo>
                  <a:cubicBezTo>
                    <a:pt x="30" y="21"/>
                    <a:pt x="26" y="25"/>
                    <a:pt x="20" y="25"/>
                  </a:cubicBezTo>
                  <a:cubicBezTo>
                    <a:pt x="14" y="25"/>
                    <a:pt x="10" y="21"/>
                    <a:pt x="10" y="15"/>
                  </a:cubicBezTo>
                  <a:cubicBezTo>
                    <a:pt x="10" y="10"/>
                    <a:pt x="14" y="5"/>
                    <a:pt x="20" y="5"/>
                  </a:cubicBezTo>
                  <a:moveTo>
                    <a:pt x="55" y="5"/>
                  </a:moveTo>
                  <a:cubicBezTo>
                    <a:pt x="61" y="5"/>
                    <a:pt x="65" y="10"/>
                    <a:pt x="65" y="15"/>
                  </a:cubicBezTo>
                  <a:cubicBezTo>
                    <a:pt x="65" y="21"/>
                    <a:pt x="61" y="25"/>
                    <a:pt x="55" y="25"/>
                  </a:cubicBezTo>
                  <a:cubicBezTo>
                    <a:pt x="49" y="25"/>
                    <a:pt x="45" y="21"/>
                    <a:pt x="45" y="15"/>
                  </a:cubicBezTo>
                  <a:cubicBezTo>
                    <a:pt x="45" y="10"/>
                    <a:pt x="49" y="5"/>
                    <a:pt x="55" y="5"/>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grpSp>
        <p:nvGrpSpPr>
          <p:cNvPr id="8" name="Group 7"/>
          <p:cNvGrpSpPr/>
          <p:nvPr/>
        </p:nvGrpSpPr>
        <p:grpSpPr>
          <a:xfrm>
            <a:off x="269238" y="1636116"/>
            <a:ext cx="3540878" cy="2420347"/>
            <a:chOff x="274636" y="1668427"/>
            <a:chExt cx="3611880" cy="2468880"/>
          </a:xfrm>
        </p:grpSpPr>
        <p:sp>
          <p:nvSpPr>
            <p:cNvPr id="72" name="TextBox 71"/>
            <p:cNvSpPr txBox="1"/>
            <p:nvPr/>
          </p:nvSpPr>
          <p:spPr>
            <a:xfrm>
              <a:off x="274636"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120,000</a:t>
              </a:r>
              <a:r>
                <a:rPr lang="en-US" sz="3921" b="1" kern="0" dirty="0">
                  <a:gradFill>
                    <a:gsLst>
                      <a:gs pos="14286">
                        <a:schemeClr val="accent1"/>
                      </a:gs>
                      <a:gs pos="41964">
                        <a:schemeClr val="accent1"/>
                      </a:gs>
                    </a:gsLst>
                    <a:lin ang="5400000" scaled="0"/>
                  </a:gradFill>
                  <a:latin typeface="+mj-lt"/>
                  <a:cs typeface="Segoe UI Semibold" panose="020B0702040204020203" pitchFamily="34" charset="0"/>
                </a:rPr>
                <a:t>     </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New Azure customer subscriptions/month</a:t>
              </a:r>
            </a:p>
          </p:txBody>
        </p:sp>
        <p:sp>
          <p:nvSpPr>
            <p:cNvPr id="22" name="Freeform 26"/>
            <p:cNvSpPr>
              <a:spLocks noChangeAspect="1" noEditPoints="1"/>
            </p:cNvSpPr>
            <p:nvPr/>
          </p:nvSpPr>
          <p:spPr bwMode="auto">
            <a:xfrm>
              <a:off x="506313" y="3529770"/>
              <a:ext cx="378937" cy="378937"/>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grpSp>
        <p:nvGrpSpPr>
          <p:cNvPr id="6" name="Group 5"/>
          <p:cNvGrpSpPr/>
          <p:nvPr/>
        </p:nvGrpSpPr>
        <p:grpSpPr>
          <a:xfrm>
            <a:off x="3854938" y="4101284"/>
            <a:ext cx="3540878" cy="2465168"/>
            <a:chOff x="3932237" y="4183027"/>
            <a:chExt cx="3611880" cy="2514600"/>
          </a:xfrm>
        </p:grpSpPr>
        <p:sp>
          <p:nvSpPr>
            <p:cNvPr id="78" name="TextBox 77"/>
            <p:cNvSpPr txBox="1"/>
            <p:nvPr/>
          </p:nvSpPr>
          <p:spPr>
            <a:xfrm>
              <a:off x="3932237" y="4183027"/>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endParaRPr lang="en-US" sz="5294" b="1" kern="0" dirty="0">
                <a:gradFill>
                  <a:gsLst>
                    <a:gs pos="14286">
                      <a:schemeClr val="accent1"/>
                    </a:gs>
                    <a:gs pos="41964">
                      <a:schemeClr val="accent1"/>
                    </a:gs>
                  </a:gsLst>
                  <a:lin ang="5400000" scaled="0"/>
                </a:gradFill>
                <a:latin typeface="+mj-lt"/>
                <a:cs typeface="Segoe UI Semibold" panose="020B0702040204020203" pitchFamily="34" charset="0"/>
              </a:endParaRP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Hits to websites run on </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Web App Service</a:t>
              </a:r>
            </a:p>
          </p:txBody>
        </p:sp>
        <p:sp>
          <p:nvSpPr>
            <p:cNvPr id="23" name="Freeform 21"/>
            <p:cNvSpPr>
              <a:spLocks noEditPoints="1"/>
            </p:cNvSpPr>
            <p:nvPr/>
          </p:nvSpPr>
          <p:spPr bwMode="auto">
            <a:xfrm>
              <a:off x="4130338" y="6125242"/>
              <a:ext cx="361950" cy="343785"/>
            </a:xfrm>
            <a:custGeom>
              <a:avLst/>
              <a:gdLst>
                <a:gd name="T0" fmla="*/ 112 w 112"/>
                <a:gd name="T1" fmla="*/ 8 h 96"/>
                <a:gd name="T2" fmla="*/ 112 w 112"/>
                <a:gd name="T3" fmla="*/ 4 h 96"/>
                <a:gd name="T4" fmla="*/ 112 w 112"/>
                <a:gd name="T5" fmla="*/ 0 h 96"/>
                <a:gd name="T6" fmla="*/ 0 w 112"/>
                <a:gd name="T7" fmla="*/ 0 h 96"/>
                <a:gd name="T8" fmla="*/ 0 w 112"/>
                <a:gd name="T9" fmla="*/ 4 h 96"/>
                <a:gd name="T10" fmla="*/ 0 w 112"/>
                <a:gd name="T11" fmla="*/ 8 h 96"/>
                <a:gd name="T12" fmla="*/ 0 w 112"/>
                <a:gd name="T13" fmla="*/ 88 h 96"/>
                <a:gd name="T14" fmla="*/ 0 w 112"/>
                <a:gd name="T15" fmla="*/ 92 h 96"/>
                <a:gd name="T16" fmla="*/ 0 w 112"/>
                <a:gd name="T17" fmla="*/ 96 h 96"/>
                <a:gd name="T18" fmla="*/ 104 w 112"/>
                <a:gd name="T19" fmla="*/ 96 h 96"/>
                <a:gd name="T20" fmla="*/ 108 w 112"/>
                <a:gd name="T21" fmla="*/ 96 h 96"/>
                <a:gd name="T22" fmla="*/ 112 w 112"/>
                <a:gd name="T23" fmla="*/ 96 h 96"/>
                <a:gd name="T24" fmla="*/ 112 w 112"/>
                <a:gd name="T25" fmla="*/ 8 h 96"/>
                <a:gd name="T26" fmla="*/ 104 w 112"/>
                <a:gd name="T27" fmla="*/ 8 h 96"/>
                <a:gd name="T28" fmla="*/ 104 w 112"/>
                <a:gd name="T29" fmla="*/ 24 h 96"/>
                <a:gd name="T30" fmla="*/ 8 w 112"/>
                <a:gd name="T31" fmla="*/ 24 h 96"/>
                <a:gd name="T32" fmla="*/ 8 w 112"/>
                <a:gd name="T33" fmla="*/ 8 h 96"/>
                <a:gd name="T34" fmla="*/ 104 w 112"/>
                <a:gd name="T35" fmla="*/ 8 h 96"/>
                <a:gd name="T36" fmla="*/ 8 w 112"/>
                <a:gd name="T37" fmla="*/ 88 h 96"/>
                <a:gd name="T38" fmla="*/ 8 w 112"/>
                <a:gd name="T39" fmla="*/ 32 h 96"/>
                <a:gd name="T40" fmla="*/ 104 w 112"/>
                <a:gd name="T41" fmla="*/ 32 h 96"/>
                <a:gd name="T42" fmla="*/ 104 w 112"/>
                <a:gd name="T43" fmla="*/ 88 h 96"/>
                <a:gd name="T44" fmla="*/ 8 w 112"/>
                <a:gd name="T45" fmla="*/ 88 h 96"/>
                <a:gd name="T46" fmla="*/ 92 w 112"/>
                <a:gd name="T47" fmla="*/ 20 h 96"/>
                <a:gd name="T48" fmla="*/ 96 w 112"/>
                <a:gd name="T49" fmla="*/ 16 h 96"/>
                <a:gd name="T50" fmla="*/ 92 w 112"/>
                <a:gd name="T51" fmla="*/ 12 h 96"/>
                <a:gd name="T52" fmla="*/ 88 w 112"/>
                <a:gd name="T53" fmla="*/ 16 h 96"/>
                <a:gd name="T54" fmla="*/ 92 w 112"/>
                <a:gd name="T55" fmla="*/ 20 h 96"/>
                <a:gd name="T56" fmla="*/ 80 w 112"/>
                <a:gd name="T57" fmla="*/ 20 h 96"/>
                <a:gd name="T58" fmla="*/ 84 w 112"/>
                <a:gd name="T59" fmla="*/ 16 h 96"/>
                <a:gd name="T60" fmla="*/ 80 w 112"/>
                <a:gd name="T61" fmla="*/ 12 h 96"/>
                <a:gd name="T62" fmla="*/ 76 w 112"/>
                <a:gd name="T63" fmla="*/ 16 h 96"/>
                <a:gd name="T64" fmla="*/ 80 w 112"/>
                <a:gd name="T65" fmla="*/ 20 h 96"/>
                <a:gd name="T66" fmla="*/ 68 w 112"/>
                <a:gd name="T67" fmla="*/ 20 h 96"/>
                <a:gd name="T68" fmla="*/ 72 w 112"/>
                <a:gd name="T69" fmla="*/ 16 h 96"/>
                <a:gd name="T70" fmla="*/ 68 w 112"/>
                <a:gd name="T71" fmla="*/ 12 h 96"/>
                <a:gd name="T72" fmla="*/ 64 w 112"/>
                <a:gd name="T73" fmla="*/ 16 h 96"/>
                <a:gd name="T74" fmla="*/ 68 w 112"/>
                <a:gd name="T75"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96">
                  <a:moveTo>
                    <a:pt x="112" y="8"/>
                  </a:moveTo>
                  <a:cubicBezTo>
                    <a:pt x="112" y="4"/>
                    <a:pt x="112" y="4"/>
                    <a:pt x="112" y="4"/>
                  </a:cubicBezTo>
                  <a:cubicBezTo>
                    <a:pt x="112" y="0"/>
                    <a:pt x="112" y="0"/>
                    <a:pt x="112" y="0"/>
                  </a:cubicBezTo>
                  <a:cubicBezTo>
                    <a:pt x="0" y="0"/>
                    <a:pt x="0" y="0"/>
                    <a:pt x="0" y="0"/>
                  </a:cubicBezTo>
                  <a:cubicBezTo>
                    <a:pt x="0" y="4"/>
                    <a:pt x="0" y="4"/>
                    <a:pt x="0" y="4"/>
                  </a:cubicBezTo>
                  <a:cubicBezTo>
                    <a:pt x="0" y="8"/>
                    <a:pt x="0" y="8"/>
                    <a:pt x="0" y="8"/>
                  </a:cubicBezTo>
                  <a:cubicBezTo>
                    <a:pt x="0" y="88"/>
                    <a:pt x="0" y="88"/>
                    <a:pt x="0" y="88"/>
                  </a:cubicBezTo>
                  <a:cubicBezTo>
                    <a:pt x="0" y="92"/>
                    <a:pt x="0" y="92"/>
                    <a:pt x="0" y="92"/>
                  </a:cubicBezTo>
                  <a:cubicBezTo>
                    <a:pt x="0" y="96"/>
                    <a:pt x="0" y="96"/>
                    <a:pt x="0" y="96"/>
                  </a:cubicBezTo>
                  <a:cubicBezTo>
                    <a:pt x="104" y="96"/>
                    <a:pt x="104" y="96"/>
                    <a:pt x="104" y="96"/>
                  </a:cubicBezTo>
                  <a:cubicBezTo>
                    <a:pt x="108" y="96"/>
                    <a:pt x="108" y="96"/>
                    <a:pt x="108" y="96"/>
                  </a:cubicBezTo>
                  <a:cubicBezTo>
                    <a:pt x="112" y="96"/>
                    <a:pt x="112" y="96"/>
                    <a:pt x="112" y="96"/>
                  </a:cubicBezTo>
                  <a:lnTo>
                    <a:pt x="112" y="8"/>
                  </a:lnTo>
                  <a:close/>
                  <a:moveTo>
                    <a:pt x="104" y="8"/>
                  </a:moveTo>
                  <a:cubicBezTo>
                    <a:pt x="104" y="24"/>
                    <a:pt x="104" y="24"/>
                    <a:pt x="104" y="24"/>
                  </a:cubicBezTo>
                  <a:cubicBezTo>
                    <a:pt x="8" y="24"/>
                    <a:pt x="8" y="24"/>
                    <a:pt x="8" y="24"/>
                  </a:cubicBezTo>
                  <a:cubicBezTo>
                    <a:pt x="8" y="8"/>
                    <a:pt x="8" y="8"/>
                    <a:pt x="8" y="8"/>
                  </a:cubicBezTo>
                  <a:lnTo>
                    <a:pt x="104" y="8"/>
                  </a:lnTo>
                  <a:close/>
                  <a:moveTo>
                    <a:pt x="8" y="88"/>
                  </a:moveTo>
                  <a:cubicBezTo>
                    <a:pt x="8" y="32"/>
                    <a:pt x="8" y="32"/>
                    <a:pt x="8" y="32"/>
                  </a:cubicBezTo>
                  <a:cubicBezTo>
                    <a:pt x="104" y="32"/>
                    <a:pt x="104" y="32"/>
                    <a:pt x="104" y="32"/>
                  </a:cubicBezTo>
                  <a:cubicBezTo>
                    <a:pt x="104" y="88"/>
                    <a:pt x="104" y="88"/>
                    <a:pt x="104" y="88"/>
                  </a:cubicBezTo>
                  <a:lnTo>
                    <a:pt x="8" y="88"/>
                  </a:lnTo>
                  <a:close/>
                  <a:moveTo>
                    <a:pt x="92" y="20"/>
                  </a:moveTo>
                  <a:cubicBezTo>
                    <a:pt x="94" y="20"/>
                    <a:pt x="96" y="18"/>
                    <a:pt x="96" y="16"/>
                  </a:cubicBezTo>
                  <a:cubicBezTo>
                    <a:pt x="96" y="14"/>
                    <a:pt x="94" y="12"/>
                    <a:pt x="92" y="12"/>
                  </a:cubicBezTo>
                  <a:cubicBezTo>
                    <a:pt x="90" y="12"/>
                    <a:pt x="88" y="14"/>
                    <a:pt x="88" y="16"/>
                  </a:cubicBezTo>
                  <a:cubicBezTo>
                    <a:pt x="88" y="18"/>
                    <a:pt x="90" y="20"/>
                    <a:pt x="92" y="20"/>
                  </a:cubicBezTo>
                  <a:close/>
                  <a:moveTo>
                    <a:pt x="80" y="20"/>
                  </a:moveTo>
                  <a:cubicBezTo>
                    <a:pt x="82" y="20"/>
                    <a:pt x="84" y="18"/>
                    <a:pt x="84" y="16"/>
                  </a:cubicBezTo>
                  <a:cubicBezTo>
                    <a:pt x="84" y="14"/>
                    <a:pt x="82" y="12"/>
                    <a:pt x="80" y="12"/>
                  </a:cubicBezTo>
                  <a:cubicBezTo>
                    <a:pt x="78" y="12"/>
                    <a:pt x="76" y="14"/>
                    <a:pt x="76" y="16"/>
                  </a:cubicBezTo>
                  <a:cubicBezTo>
                    <a:pt x="76" y="18"/>
                    <a:pt x="78" y="20"/>
                    <a:pt x="80" y="20"/>
                  </a:cubicBezTo>
                  <a:close/>
                  <a:moveTo>
                    <a:pt x="68" y="20"/>
                  </a:moveTo>
                  <a:cubicBezTo>
                    <a:pt x="70" y="20"/>
                    <a:pt x="72" y="18"/>
                    <a:pt x="72" y="16"/>
                  </a:cubicBezTo>
                  <a:cubicBezTo>
                    <a:pt x="72" y="14"/>
                    <a:pt x="70" y="12"/>
                    <a:pt x="68" y="12"/>
                  </a:cubicBezTo>
                  <a:cubicBezTo>
                    <a:pt x="66" y="12"/>
                    <a:pt x="64" y="14"/>
                    <a:pt x="64" y="16"/>
                  </a:cubicBezTo>
                  <a:cubicBezTo>
                    <a:pt x="64" y="18"/>
                    <a:pt x="66" y="20"/>
                    <a:pt x="68" y="2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grpSp>
        <p:nvGrpSpPr>
          <p:cNvPr id="7" name="Group 6"/>
          <p:cNvGrpSpPr/>
          <p:nvPr/>
        </p:nvGrpSpPr>
        <p:grpSpPr>
          <a:xfrm>
            <a:off x="3854938" y="1636116"/>
            <a:ext cx="3540878" cy="2420347"/>
            <a:chOff x="3932237" y="1668427"/>
            <a:chExt cx="3611880" cy="2468880"/>
          </a:xfrm>
        </p:grpSpPr>
        <p:sp>
          <p:nvSpPr>
            <p:cNvPr id="76" name="TextBox 75"/>
            <p:cNvSpPr txBox="1"/>
            <p:nvPr/>
          </p:nvSpPr>
          <p:spPr>
            <a:xfrm>
              <a:off x="3932237"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150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SQL query requests processed/day</a:t>
              </a:r>
            </a:p>
          </p:txBody>
        </p:sp>
        <p:sp>
          <p:nvSpPr>
            <p:cNvPr id="24" name="Freeform 5"/>
            <p:cNvSpPr>
              <a:spLocks noChangeAspect="1" noEditPoints="1"/>
            </p:cNvSpPr>
            <p:nvPr/>
          </p:nvSpPr>
          <p:spPr bwMode="auto">
            <a:xfrm>
              <a:off x="4130338" y="3412777"/>
              <a:ext cx="265021" cy="49593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grpSp>
        <p:nvGrpSpPr>
          <p:cNvPr id="3" name="Group 2"/>
          <p:cNvGrpSpPr/>
          <p:nvPr/>
        </p:nvGrpSpPr>
        <p:grpSpPr>
          <a:xfrm>
            <a:off x="7440639" y="1636116"/>
            <a:ext cx="4482123" cy="4930336"/>
            <a:chOff x="7589838" y="1668427"/>
            <a:chExt cx="4571999" cy="5029200"/>
          </a:xfrm>
        </p:grpSpPr>
        <p:sp>
          <p:nvSpPr>
            <p:cNvPr id="87" name="Rectangle 86"/>
            <p:cNvSpPr/>
            <p:nvPr/>
          </p:nvSpPr>
          <p:spPr>
            <a:xfrm>
              <a:off x="7589838" y="1668427"/>
              <a:ext cx="4571999" cy="5029200"/>
            </a:xfrm>
            <a:prstGeom prst="rect">
              <a:avLst/>
            </a:prstGeom>
            <a:solidFill>
              <a:schemeClr val="accent1"/>
            </a:solidFill>
          </p:spPr>
          <p:txBody>
            <a:bodyPr wrap="square" lIns="179285" tIns="143428" rIns="179285" bIns="143428">
              <a:noAutofit/>
            </a:bodyPr>
            <a:lstStyle/>
            <a:p>
              <a:pPr defTabSz="932384">
                <a:lnSpc>
                  <a:spcPct val="90000"/>
                </a:lnSpc>
                <a:defRPr/>
              </a:pPr>
              <a:r>
                <a:rPr lang="en-US" sz="5294"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&gt;</a:t>
              </a:r>
              <a:r>
                <a:rPr lang="en-US" sz="8627"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85</a:t>
              </a:r>
              <a:r>
                <a:rPr lang="en-US" sz="5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t>
              </a:r>
              <a:r>
                <a:rPr lang="en-US" sz="8627"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3529" dirty="0">
                <a:gradFill>
                  <a:gsLst>
                    <a:gs pos="41964">
                      <a:schemeClr val="bg1"/>
                    </a:gs>
                    <a:gs pos="65000">
                      <a:schemeClr val="bg1"/>
                    </a:gs>
                  </a:gsLst>
                  <a:lin ang="5400000" scaled="0"/>
                </a:gradFill>
                <a:latin typeface="Segoe UI Semilight"/>
                <a:ea typeface="MS PGothic" panose="020B0600070205080204" pitchFamily="34" charset="-128"/>
                <a:cs typeface="Segoe UI Semibold" panose="020B0702040204020203" pitchFamily="34" charset="0"/>
              </a:endParaRPr>
            </a:p>
            <a:p>
              <a:pPr defTabSz="932384">
                <a:lnSpc>
                  <a:spcPct val="90000"/>
                </a:lnSpc>
                <a:defRPr/>
              </a:pPr>
              <a:r>
                <a:rPr lang="en-US" sz="3137"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of Fortune 500 use Microsoft Cloud</a:t>
              </a:r>
              <a:endParaRPr lang="en-US" sz="2353"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25" name="Freeform 13"/>
            <p:cNvSpPr>
              <a:spLocks noChangeAspect="1" noEditPoints="1"/>
            </p:cNvSpPr>
            <p:nvPr/>
          </p:nvSpPr>
          <p:spPr bwMode="auto">
            <a:xfrm>
              <a:off x="7829142" y="6129301"/>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9503809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800" fill="hold"/>
                                        <p:tgtEl>
                                          <p:spTgt spid="9"/>
                                        </p:tgtEl>
                                        <p:attrNameLst>
                                          <p:attrName>ppt_x</p:attrName>
                                        </p:attrNameLst>
                                      </p:cBhvr>
                                      <p:tavLst>
                                        <p:tav tm="0">
                                          <p:val>
                                            <p:strVal val="1+#ppt_w/2"/>
                                          </p:val>
                                        </p:tav>
                                        <p:tav tm="100000">
                                          <p:val>
                                            <p:strVal val="#ppt_x"/>
                                          </p:val>
                                        </p:tav>
                                      </p:tavLst>
                                    </p:anim>
                                    <p:anim calcmode="lin" valueType="num">
                                      <p:cBhvr additive="base">
                                        <p:cTn id="12" dur="8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800" fill="hold"/>
                                        <p:tgtEl>
                                          <p:spTgt spid="7"/>
                                        </p:tgtEl>
                                        <p:attrNameLst>
                                          <p:attrName>ppt_x</p:attrName>
                                        </p:attrNameLst>
                                      </p:cBhvr>
                                      <p:tavLst>
                                        <p:tav tm="0">
                                          <p:val>
                                            <p:strVal val="1+#ppt_w/2"/>
                                          </p:val>
                                        </p:tav>
                                        <p:tav tm="100000">
                                          <p:val>
                                            <p:strVal val="#ppt_x"/>
                                          </p:val>
                                        </p:tav>
                                      </p:tavLst>
                                    </p:anim>
                                    <p:anim calcmode="lin" valueType="num">
                                      <p:cBhvr additive="base">
                                        <p:cTn id="16" dur="8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4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800" fill="hold"/>
                                        <p:tgtEl>
                                          <p:spTgt spid="3"/>
                                        </p:tgtEl>
                                        <p:attrNameLst>
                                          <p:attrName>ppt_x</p:attrName>
                                        </p:attrNameLst>
                                      </p:cBhvr>
                                      <p:tavLst>
                                        <p:tav tm="0">
                                          <p:val>
                                            <p:strVal val="1+#ppt_w/2"/>
                                          </p:val>
                                        </p:tav>
                                        <p:tav tm="100000">
                                          <p:val>
                                            <p:strVal val="#ppt_x"/>
                                          </p:val>
                                        </p:tav>
                                      </p:tavLst>
                                    </p:anim>
                                    <p:anim calcmode="lin" valueType="num">
                                      <p:cBhvr additive="base">
                                        <p:cTn id="24" dur="8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50783" y="3279596"/>
            <a:ext cx="1971855" cy="19718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59" tIns="143407" rIns="179259" bIns="143407" numCol="1" spcCol="0" rtlCol="0" fromWordArt="0" anchor="ctr" anchorCtr="0" forceAA="0" compatLnSpc="1">
            <a:prstTxWarp prst="textNoShape">
              <a:avLst/>
            </a:prstTxWarp>
            <a:noAutofit/>
          </a:bodyPr>
          <a:lstStyle/>
          <a:p>
            <a:pPr algn="ctr" defTabSz="914225">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12902" y="3279596"/>
            <a:ext cx="1971855" cy="19718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59" tIns="143407" rIns="179259" bIns="143407" numCol="1" spcCol="0" rtlCol="0" fromWordArt="0" anchor="ctr" anchorCtr="0" forceAA="0" compatLnSpc="1">
            <a:prstTxWarp prst="textNoShape">
              <a:avLst/>
            </a:prstTxWarp>
            <a:noAutofit/>
          </a:bodyPr>
          <a:lstStyle/>
          <a:p>
            <a:pPr algn="ctr" defTabSz="914225">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4975019" y="3279596"/>
            <a:ext cx="1971855" cy="19718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59" tIns="143407" rIns="179259" bIns="143407" numCol="1" spcCol="0" rtlCol="0" fromWordArt="0" anchor="ctr" anchorCtr="0" forceAA="0" compatLnSpc="1">
            <a:prstTxWarp prst="textNoShape">
              <a:avLst/>
            </a:prstTxWarp>
            <a:noAutofit/>
          </a:bodyPr>
          <a:lstStyle/>
          <a:p>
            <a:pPr algn="ctr" defTabSz="914225">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237136" y="3279596"/>
            <a:ext cx="1971855" cy="19718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59" tIns="143407" rIns="179259" bIns="143407" numCol="1" spcCol="0" rtlCol="0" fromWordArt="0" anchor="ctr" anchorCtr="0" forceAA="0" compatLnSpc="1">
            <a:prstTxWarp prst="textNoShape">
              <a:avLst/>
            </a:prstTxWarp>
            <a:noAutofit/>
          </a:bodyPr>
          <a:lstStyle/>
          <a:p>
            <a:pPr algn="ctr" defTabSz="914225">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499251" y="3279596"/>
            <a:ext cx="1971855" cy="19718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59" tIns="143407" rIns="179259" bIns="143407" numCol="1" spcCol="0" rtlCol="0" fromWordArt="0" anchor="ctr" anchorCtr="0" forceAA="0" compatLnSpc="1">
            <a:prstTxWarp prst="textNoShape">
              <a:avLst/>
            </a:prstTxWarp>
            <a:noAutofit/>
          </a:bodyPr>
          <a:lstStyle/>
          <a:p>
            <a:pPr algn="ctr" defTabSz="914225">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0066" y="289957"/>
            <a:ext cx="11654187"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US" sz="4704" dirty="0"/>
              <a:t>Microsoft Cloud</a:t>
            </a:r>
          </a:p>
        </p:txBody>
      </p:sp>
      <p:sp>
        <p:nvSpPr>
          <p:cNvPr id="51" name="Business apps"/>
          <p:cNvSpPr/>
          <p:nvPr/>
        </p:nvSpPr>
        <p:spPr>
          <a:xfrm>
            <a:off x="2901139" y="2006344"/>
            <a:ext cx="1595378" cy="470693"/>
          </a:xfrm>
          <a:prstGeom prst="rect">
            <a:avLst/>
          </a:prstGeom>
        </p:spPr>
        <p:txBody>
          <a:bodyPr wrap="none">
            <a:spAutoFit/>
          </a:bodyPr>
          <a:lstStyle/>
          <a:p>
            <a:pPr defTabSz="932563">
              <a:lnSpc>
                <a:spcPct val="90000"/>
              </a:lnSpc>
              <a:spcBef>
                <a:spcPct val="20000"/>
              </a:spcBef>
              <a:buSzPct val="90000"/>
              <a:defRPr/>
            </a:pPr>
            <a:r>
              <a:rPr lang="en-US" sz="2745" dirty="0">
                <a:gradFill>
                  <a:gsLst>
                    <a:gs pos="34821">
                      <a:schemeClr val="tx1"/>
                    </a:gs>
                    <a:gs pos="48000">
                      <a:schemeClr val="tx1"/>
                    </a:gs>
                  </a:gsLst>
                  <a:lin ang="5400000" scaled="0"/>
                </a:gradFill>
                <a:latin typeface="+mj-lt"/>
              </a:rPr>
              <a:t>Dynamics</a:t>
            </a:r>
          </a:p>
        </p:txBody>
      </p:sp>
      <p:sp>
        <p:nvSpPr>
          <p:cNvPr id="61" name="Business apps"/>
          <p:cNvSpPr/>
          <p:nvPr/>
        </p:nvSpPr>
        <p:spPr>
          <a:xfrm>
            <a:off x="592661" y="2006344"/>
            <a:ext cx="1688096" cy="470693"/>
          </a:xfrm>
          <a:prstGeom prst="rect">
            <a:avLst/>
          </a:prstGeom>
        </p:spPr>
        <p:txBody>
          <a:bodyPr wrap="none">
            <a:spAutoFit/>
          </a:bodyPr>
          <a:lstStyle/>
          <a:p>
            <a:pPr defTabSz="932563">
              <a:lnSpc>
                <a:spcPct val="90000"/>
              </a:lnSpc>
              <a:spcBef>
                <a:spcPct val="20000"/>
              </a:spcBef>
              <a:buSzPct val="90000"/>
              <a:defRPr/>
            </a:pPr>
            <a:r>
              <a:rPr lang="en-US" sz="2745" dirty="0">
                <a:gradFill>
                  <a:gsLst>
                    <a:gs pos="34821">
                      <a:schemeClr val="tx1"/>
                    </a:gs>
                    <a:gs pos="48000">
                      <a:schemeClr val="tx1"/>
                    </a:gs>
                  </a:gsLst>
                  <a:lin ang="5400000" scaled="0"/>
                </a:gradFill>
                <a:latin typeface="+mj-lt"/>
              </a:rPr>
              <a:t>Office 365</a:t>
            </a:r>
          </a:p>
        </p:txBody>
      </p:sp>
      <p:sp>
        <p:nvSpPr>
          <p:cNvPr id="74" name="Business apps"/>
          <p:cNvSpPr/>
          <p:nvPr/>
        </p:nvSpPr>
        <p:spPr>
          <a:xfrm>
            <a:off x="4579393" y="704421"/>
            <a:ext cx="2763105" cy="2457852"/>
          </a:xfrm>
          <a:prstGeom prst="rect">
            <a:avLst/>
          </a:prstGeom>
        </p:spPr>
        <p:txBody>
          <a:bodyPr wrap="square">
            <a:spAutoFit/>
          </a:bodyPr>
          <a:lstStyle/>
          <a:p>
            <a:pPr algn="ctr" defTabSz="932563">
              <a:lnSpc>
                <a:spcPct val="90000"/>
              </a:lnSpc>
              <a:spcBef>
                <a:spcPct val="20000"/>
              </a:spcBef>
              <a:buSzPct val="90000"/>
              <a:defRPr/>
            </a:pPr>
            <a:r>
              <a:rPr lang="en-US" sz="2745" dirty="0">
                <a:gradFill>
                  <a:gsLst>
                    <a:gs pos="34821">
                      <a:schemeClr val="tx1"/>
                    </a:gs>
                    <a:gs pos="48000">
                      <a:schemeClr val="tx1"/>
                    </a:gs>
                  </a:gsLst>
                  <a:lin ang="5400000" scaled="0"/>
                </a:gradFill>
                <a:latin typeface="+mj-lt"/>
              </a:rPr>
              <a:t>Secure Productive Enterprise &amp;</a:t>
            </a:r>
          </a:p>
          <a:p>
            <a:pPr algn="ctr" defTabSz="932563">
              <a:lnSpc>
                <a:spcPct val="90000"/>
              </a:lnSpc>
              <a:spcBef>
                <a:spcPct val="20000"/>
              </a:spcBef>
              <a:buSzPct val="90000"/>
              <a:defRPr/>
            </a:pPr>
            <a:r>
              <a:rPr lang="en-US" sz="2745"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209200" y="1626169"/>
            <a:ext cx="2175964" cy="1231043"/>
          </a:xfrm>
          <a:prstGeom prst="rect">
            <a:avLst/>
          </a:prstGeom>
        </p:spPr>
        <p:txBody>
          <a:bodyPr wrap="square">
            <a:spAutoFit/>
          </a:bodyPr>
          <a:lstStyle/>
          <a:p>
            <a:pPr algn="ctr" defTabSz="932563">
              <a:lnSpc>
                <a:spcPct val="90000"/>
              </a:lnSpc>
              <a:spcBef>
                <a:spcPct val="20000"/>
              </a:spcBef>
              <a:buSzPct val="90000"/>
              <a:defRPr/>
            </a:pPr>
            <a:r>
              <a:rPr lang="en-US" sz="2745"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9924293" y="1944323"/>
            <a:ext cx="1041460" cy="512935"/>
          </a:xfrm>
          <a:prstGeom prst="rect">
            <a:avLst/>
          </a:prstGeom>
        </p:spPr>
        <p:txBody>
          <a:bodyPr wrap="none">
            <a:spAutoFit/>
          </a:bodyPr>
          <a:lstStyle/>
          <a:p>
            <a:pPr algn="ctr" defTabSz="914225">
              <a:defRPr/>
            </a:pPr>
            <a:r>
              <a:rPr lang="en-US" sz="2745"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2022031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Mobile"/>
          <p:cNvGrpSpPr/>
          <p:nvPr/>
        </p:nvGrpSpPr>
        <p:grpSpPr>
          <a:xfrm>
            <a:off x="1260773" y="3716940"/>
            <a:ext cx="635434" cy="635434"/>
            <a:chOff x="3103446" y="3910351"/>
            <a:chExt cx="648268" cy="648268"/>
          </a:xfrm>
          <a:solidFill>
            <a:schemeClr val="accent1"/>
          </a:solidFill>
        </p:grpSpPr>
        <p:sp>
          <p:nvSpPr>
            <p:cNvPr id="144" name="Oval 143"/>
            <p:cNvSpPr/>
            <p:nvPr/>
          </p:nvSpPr>
          <p:spPr bwMode="auto">
            <a:xfrm>
              <a:off x="3103446" y="3910351"/>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pic>
          <p:nvPicPr>
            <p:cNvPr id="145" name="Picture 144"/>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3186940" y="4106650"/>
              <a:ext cx="484632" cy="243821"/>
            </a:xfrm>
            <a:prstGeom prst="rect">
              <a:avLst/>
            </a:prstGeom>
            <a:grpFill/>
          </p:spPr>
        </p:pic>
      </p:grpSp>
      <p:grpSp>
        <p:nvGrpSpPr>
          <p:cNvPr id="146" name="Group 145"/>
          <p:cNvGrpSpPr/>
          <p:nvPr/>
        </p:nvGrpSpPr>
        <p:grpSpPr>
          <a:xfrm>
            <a:off x="1548573" y="1979998"/>
            <a:ext cx="635434" cy="635434"/>
            <a:chOff x="948711" y="2441942"/>
            <a:chExt cx="648268" cy="648268"/>
          </a:xfrm>
          <a:solidFill>
            <a:schemeClr val="accent1"/>
          </a:solidFill>
        </p:grpSpPr>
        <p:sp>
          <p:nvSpPr>
            <p:cNvPr id="147" name="Oval 146"/>
            <p:cNvSpPr/>
            <p:nvPr/>
          </p:nvSpPr>
          <p:spPr bwMode="auto">
            <a:xfrm>
              <a:off x="948711" y="2441942"/>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nvGrpSpPr>
            <p:cNvPr id="148" name="Group 147"/>
            <p:cNvGrpSpPr/>
            <p:nvPr/>
          </p:nvGrpSpPr>
          <p:grpSpPr>
            <a:xfrm>
              <a:off x="1177028" y="2597223"/>
              <a:ext cx="191634" cy="337706"/>
              <a:chOff x="2185022" y="1374442"/>
              <a:chExt cx="191634" cy="337706"/>
            </a:xfrm>
            <a:grpFill/>
          </p:grpSpPr>
          <p:sp>
            <p:nvSpPr>
              <p:cNvPr id="149" name="Rectangle 148"/>
              <p:cNvSpPr/>
              <p:nvPr/>
            </p:nvSpPr>
            <p:spPr bwMode="auto">
              <a:xfrm>
                <a:off x="2185022" y="1374442"/>
                <a:ext cx="191634" cy="337706"/>
              </a:xfrm>
              <a:prstGeom prst="rect">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dirty="0" err="1">
                  <a:solidFill>
                    <a:srgbClr val="505050"/>
                  </a:solidFill>
                </a:endParaRPr>
              </a:p>
            </p:txBody>
          </p:sp>
          <p:cxnSp>
            <p:nvCxnSpPr>
              <p:cNvPr id="150" name="Straight Connector 149"/>
              <p:cNvCxnSpPr/>
              <p:nvPr/>
            </p:nvCxnSpPr>
            <p:spPr>
              <a:xfrm>
                <a:off x="2185022" y="1402801"/>
                <a:ext cx="191634" cy="0"/>
              </a:xfrm>
              <a:prstGeom prst="line">
                <a:avLst/>
              </a:prstGeom>
              <a:grpFill/>
              <a:ln w="12700" cap="flat">
                <a:solidFill>
                  <a:schemeClr val="bg1"/>
                </a:solidFill>
                <a:prstDash val="solid"/>
                <a:miter lim="800000"/>
                <a:headEnd/>
                <a:tailEnd/>
              </a:ln>
              <a:extLst/>
            </p:spPr>
          </p:cxnSp>
          <p:cxnSp>
            <p:nvCxnSpPr>
              <p:cNvPr id="151" name="Straight Connector 150"/>
              <p:cNvCxnSpPr/>
              <p:nvPr/>
            </p:nvCxnSpPr>
            <p:spPr>
              <a:xfrm>
                <a:off x="2185022" y="1652833"/>
                <a:ext cx="191634" cy="0"/>
              </a:xfrm>
              <a:prstGeom prst="line">
                <a:avLst/>
              </a:prstGeom>
              <a:grpFill/>
              <a:ln w="12700" cap="flat">
                <a:solidFill>
                  <a:schemeClr val="bg1"/>
                </a:solidFill>
                <a:prstDash val="solid"/>
                <a:miter lim="800000"/>
                <a:headEnd/>
                <a:tailEnd/>
              </a:ln>
              <a:extLst/>
            </p:spPr>
          </p:cxnSp>
          <p:cxnSp>
            <p:nvCxnSpPr>
              <p:cNvPr id="152" name="Straight Connector 151"/>
              <p:cNvCxnSpPr/>
              <p:nvPr/>
            </p:nvCxnSpPr>
            <p:spPr>
              <a:xfrm>
                <a:off x="2267675" y="1682127"/>
                <a:ext cx="26329" cy="0"/>
              </a:xfrm>
              <a:prstGeom prst="line">
                <a:avLst/>
              </a:prstGeom>
              <a:grpFill/>
              <a:ln w="12700" cap="flat">
                <a:solidFill>
                  <a:schemeClr val="bg1"/>
                </a:solidFill>
                <a:prstDash val="solid"/>
                <a:miter lim="800000"/>
                <a:headEnd/>
                <a:tailEnd/>
              </a:ln>
              <a:extLst/>
            </p:spPr>
          </p:cxnSp>
        </p:grpSp>
      </p:grpSp>
      <p:grpSp>
        <p:nvGrpSpPr>
          <p:cNvPr id="153" name="Group 152"/>
          <p:cNvGrpSpPr/>
          <p:nvPr/>
        </p:nvGrpSpPr>
        <p:grpSpPr>
          <a:xfrm>
            <a:off x="4481459" y="1461545"/>
            <a:ext cx="635434" cy="635434"/>
            <a:chOff x="4388901" y="2804545"/>
            <a:chExt cx="648268" cy="648268"/>
          </a:xfrm>
          <a:solidFill>
            <a:schemeClr val="accent1"/>
          </a:solidFill>
        </p:grpSpPr>
        <p:sp>
          <p:nvSpPr>
            <p:cNvPr id="159" name="Oval 158"/>
            <p:cNvSpPr/>
            <p:nvPr/>
          </p:nvSpPr>
          <p:spPr bwMode="auto">
            <a:xfrm>
              <a:off x="4388901" y="2804545"/>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nvGrpSpPr>
            <p:cNvPr id="160" name="Group 159"/>
            <p:cNvGrpSpPr/>
            <p:nvPr/>
          </p:nvGrpSpPr>
          <p:grpSpPr>
            <a:xfrm>
              <a:off x="4584799" y="2988980"/>
              <a:ext cx="256473" cy="279398"/>
              <a:chOff x="3364252" y="3706912"/>
              <a:chExt cx="256473" cy="279398"/>
            </a:xfrm>
            <a:grpFill/>
          </p:grpSpPr>
          <p:sp>
            <p:nvSpPr>
              <p:cNvPr id="161" name="Oval 113"/>
              <p:cNvSpPr>
                <a:spLocks noChangeArrowheads="1"/>
              </p:cNvSpPr>
              <p:nvPr/>
            </p:nvSpPr>
            <p:spPr bwMode="auto">
              <a:xfrm>
                <a:off x="3417266" y="3706912"/>
                <a:ext cx="151878" cy="149012"/>
              </a:xfrm>
              <a:prstGeom prst="ellipse">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endParaRPr>
              </a:p>
            </p:txBody>
          </p:sp>
          <p:sp>
            <p:nvSpPr>
              <p:cNvPr id="162" name="Freeform 114"/>
              <p:cNvSpPr>
                <a:spLocks/>
              </p:cNvSpPr>
              <p:nvPr/>
            </p:nvSpPr>
            <p:spPr bwMode="auto">
              <a:xfrm>
                <a:off x="3364252" y="3858790"/>
                <a:ext cx="256473" cy="127520"/>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endParaRPr>
              </a:p>
            </p:txBody>
          </p:sp>
        </p:grpSp>
      </p:grpSp>
      <p:grpSp>
        <p:nvGrpSpPr>
          <p:cNvPr id="170" name="Group 169"/>
          <p:cNvGrpSpPr/>
          <p:nvPr/>
        </p:nvGrpSpPr>
        <p:grpSpPr>
          <a:xfrm>
            <a:off x="2589787" y="754004"/>
            <a:ext cx="635434" cy="635434"/>
            <a:chOff x="1608419" y="1103152"/>
            <a:chExt cx="648268" cy="648268"/>
          </a:xfrm>
          <a:solidFill>
            <a:schemeClr val="accent1"/>
          </a:solidFill>
        </p:grpSpPr>
        <p:sp>
          <p:nvSpPr>
            <p:cNvPr id="171" name="Oval 170"/>
            <p:cNvSpPr/>
            <p:nvPr/>
          </p:nvSpPr>
          <p:spPr bwMode="auto">
            <a:xfrm>
              <a:off x="1608419" y="1103152"/>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nvGrpSpPr>
            <p:cNvPr id="172" name="Group 171"/>
            <p:cNvGrpSpPr/>
            <p:nvPr/>
          </p:nvGrpSpPr>
          <p:grpSpPr>
            <a:xfrm>
              <a:off x="1778647" y="1301093"/>
              <a:ext cx="307813" cy="252387"/>
              <a:chOff x="2107086" y="1452805"/>
              <a:chExt cx="307813" cy="252387"/>
            </a:xfrm>
            <a:grpFill/>
          </p:grpSpPr>
          <p:sp>
            <p:nvSpPr>
              <p:cNvPr id="175" name="Rectangle 174"/>
              <p:cNvSpPr/>
              <p:nvPr/>
            </p:nvSpPr>
            <p:spPr bwMode="auto">
              <a:xfrm>
                <a:off x="2107086" y="1596776"/>
                <a:ext cx="108416" cy="108416"/>
              </a:xfrm>
              <a:prstGeom prst="rect">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dirty="0" err="1">
                  <a:solidFill>
                    <a:srgbClr val="505050"/>
                  </a:solidFill>
                </a:endParaRPr>
              </a:p>
            </p:txBody>
          </p:sp>
          <p:sp>
            <p:nvSpPr>
              <p:cNvPr id="176" name="Rectangle 175"/>
              <p:cNvSpPr/>
              <p:nvPr/>
            </p:nvSpPr>
            <p:spPr bwMode="auto">
              <a:xfrm>
                <a:off x="2252041" y="1452805"/>
                <a:ext cx="162858" cy="162858"/>
              </a:xfrm>
              <a:prstGeom prst="rect">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dirty="0" err="1">
                  <a:solidFill>
                    <a:srgbClr val="505050"/>
                  </a:solidFill>
                </a:endParaRPr>
              </a:p>
            </p:txBody>
          </p:sp>
          <p:sp>
            <p:nvSpPr>
              <p:cNvPr id="177" name="Rectangle 176"/>
              <p:cNvSpPr/>
              <p:nvPr/>
            </p:nvSpPr>
            <p:spPr bwMode="auto">
              <a:xfrm>
                <a:off x="2107086" y="1453330"/>
                <a:ext cx="108416" cy="108416"/>
              </a:xfrm>
              <a:prstGeom prst="rect">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dirty="0" err="1">
                  <a:solidFill>
                    <a:srgbClr val="505050"/>
                  </a:solidFill>
                </a:endParaRPr>
              </a:p>
            </p:txBody>
          </p:sp>
          <p:sp>
            <p:nvSpPr>
              <p:cNvPr id="178" name="Rectangle 177"/>
              <p:cNvSpPr/>
              <p:nvPr/>
            </p:nvSpPr>
            <p:spPr bwMode="auto">
              <a:xfrm>
                <a:off x="2253489" y="1652588"/>
                <a:ext cx="159337" cy="51699"/>
              </a:xfrm>
              <a:prstGeom prst="rect">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dirty="0" err="1">
                  <a:solidFill>
                    <a:srgbClr val="505050"/>
                  </a:solidFill>
                </a:endParaRPr>
              </a:p>
            </p:txBody>
          </p:sp>
        </p:grpSp>
        <p:cxnSp>
          <p:nvCxnSpPr>
            <p:cNvPr id="173" name="Straight Connector 172"/>
            <p:cNvCxnSpPr/>
            <p:nvPr/>
          </p:nvCxnSpPr>
          <p:spPr>
            <a:xfrm>
              <a:off x="1979319" y="1500876"/>
              <a:ext cx="0" cy="51699"/>
            </a:xfrm>
            <a:prstGeom prst="line">
              <a:avLst/>
            </a:prstGeom>
            <a:grpFill/>
            <a:ln w="12700" cap="flat">
              <a:solidFill>
                <a:schemeClr val="bg1"/>
              </a:solidFill>
              <a:prstDash val="solid"/>
              <a:miter lim="800000"/>
              <a:headEnd/>
              <a:tailEnd/>
            </a:ln>
            <a:extLst/>
          </p:spPr>
        </p:cxnSp>
        <p:cxnSp>
          <p:nvCxnSpPr>
            <p:cNvPr id="174" name="Straight Connector 173"/>
            <p:cNvCxnSpPr/>
            <p:nvPr/>
          </p:nvCxnSpPr>
          <p:spPr>
            <a:xfrm>
              <a:off x="2031707" y="1500876"/>
              <a:ext cx="0" cy="51699"/>
            </a:xfrm>
            <a:prstGeom prst="line">
              <a:avLst/>
            </a:prstGeom>
            <a:grpFill/>
            <a:ln w="12700" cap="flat">
              <a:solidFill>
                <a:schemeClr val="bg1"/>
              </a:solidFill>
              <a:prstDash val="solid"/>
              <a:miter lim="800000"/>
              <a:headEnd/>
              <a:tailEnd/>
            </a:ln>
            <a:extLst/>
          </p:spPr>
        </p:cxnSp>
      </p:grpSp>
      <p:grpSp>
        <p:nvGrpSpPr>
          <p:cNvPr id="179" name="Group 178"/>
          <p:cNvGrpSpPr/>
          <p:nvPr/>
        </p:nvGrpSpPr>
        <p:grpSpPr>
          <a:xfrm>
            <a:off x="5778284" y="487686"/>
            <a:ext cx="635434" cy="635434"/>
            <a:chOff x="7217120" y="1485211"/>
            <a:chExt cx="648268" cy="648268"/>
          </a:xfrm>
          <a:solidFill>
            <a:schemeClr val="accent1"/>
          </a:solidFill>
        </p:grpSpPr>
        <p:sp>
          <p:nvSpPr>
            <p:cNvPr id="180" name="Oval 179"/>
            <p:cNvSpPr/>
            <p:nvPr/>
          </p:nvSpPr>
          <p:spPr bwMode="auto">
            <a:xfrm>
              <a:off x="7217120" y="1485211"/>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nvGrpSpPr>
            <p:cNvPr id="181" name="Group 4"/>
            <p:cNvGrpSpPr>
              <a:grpSpLocks noChangeAspect="1"/>
            </p:cNvGrpSpPr>
            <p:nvPr/>
          </p:nvGrpSpPr>
          <p:grpSpPr bwMode="auto">
            <a:xfrm>
              <a:off x="7338682" y="1674602"/>
              <a:ext cx="405145" cy="269486"/>
              <a:chOff x="4840" y="550"/>
              <a:chExt cx="221" cy="147"/>
            </a:xfrm>
            <a:grpFill/>
          </p:grpSpPr>
          <p:sp>
            <p:nvSpPr>
              <p:cNvPr id="182" name="Freeform 181"/>
              <p:cNvSpPr>
                <a:spLocks/>
              </p:cNvSpPr>
              <p:nvPr/>
            </p:nvSpPr>
            <p:spPr bwMode="auto">
              <a:xfrm>
                <a:off x="4840" y="550"/>
                <a:ext cx="151" cy="84"/>
              </a:xfrm>
              <a:custGeom>
                <a:avLst/>
                <a:gdLst>
                  <a:gd name="T0" fmla="*/ 33 w 77"/>
                  <a:gd name="T1" fmla="*/ 30 h 43"/>
                  <a:gd name="T2" fmla="*/ 49 w 77"/>
                  <a:gd name="T3" fmla="*/ 27 h 43"/>
                  <a:gd name="T4" fmla="*/ 54 w 77"/>
                  <a:gd name="T5" fmla="*/ 17 h 43"/>
                  <a:gd name="T6" fmla="*/ 70 w 77"/>
                  <a:gd name="T7" fmla="*/ 22 h 43"/>
                  <a:gd name="T8" fmla="*/ 77 w 77"/>
                  <a:gd name="T9" fmla="*/ 15 h 43"/>
                  <a:gd name="T10" fmla="*/ 45 w 77"/>
                  <a:gd name="T11" fmla="*/ 5 h 43"/>
                  <a:gd name="T12" fmla="*/ 36 w 77"/>
                  <a:gd name="T13" fmla="*/ 7 h 43"/>
                  <a:gd name="T14" fmla="*/ 14 w 77"/>
                  <a:gd name="T15" fmla="*/ 0 h 43"/>
                  <a:gd name="T16" fmla="*/ 0 w 77"/>
                  <a:gd name="T17" fmla="*/ 37 h 43"/>
                  <a:gd name="T18" fmla="*/ 17 w 77"/>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3">
                    <a:moveTo>
                      <a:pt x="33" y="30"/>
                    </a:moveTo>
                    <a:cubicBezTo>
                      <a:pt x="33" y="30"/>
                      <a:pt x="44" y="32"/>
                      <a:pt x="49" y="27"/>
                    </a:cubicBezTo>
                    <a:cubicBezTo>
                      <a:pt x="54" y="21"/>
                      <a:pt x="54" y="17"/>
                      <a:pt x="54" y="17"/>
                    </a:cubicBezTo>
                    <a:cubicBezTo>
                      <a:pt x="54" y="17"/>
                      <a:pt x="70" y="22"/>
                      <a:pt x="70" y="22"/>
                    </a:cubicBezTo>
                    <a:cubicBezTo>
                      <a:pt x="70" y="22"/>
                      <a:pt x="77" y="22"/>
                      <a:pt x="77" y="15"/>
                    </a:cubicBezTo>
                    <a:cubicBezTo>
                      <a:pt x="45" y="5"/>
                      <a:pt x="45" y="5"/>
                      <a:pt x="45" y="5"/>
                    </a:cubicBezTo>
                    <a:cubicBezTo>
                      <a:pt x="45" y="5"/>
                      <a:pt x="41" y="3"/>
                      <a:pt x="36" y="7"/>
                    </a:cubicBezTo>
                    <a:cubicBezTo>
                      <a:pt x="31" y="10"/>
                      <a:pt x="14" y="0"/>
                      <a:pt x="14" y="0"/>
                    </a:cubicBezTo>
                    <a:cubicBezTo>
                      <a:pt x="0" y="37"/>
                      <a:pt x="0" y="37"/>
                      <a:pt x="0" y="37"/>
                    </a:cubicBezTo>
                    <a:cubicBezTo>
                      <a:pt x="17" y="43"/>
                      <a:pt x="17" y="43"/>
                      <a:pt x="17" y="43"/>
                    </a:cubicBezTo>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endParaRPr>
              </a:p>
            </p:txBody>
          </p:sp>
          <p:sp>
            <p:nvSpPr>
              <p:cNvPr id="183" name="Freeform 182"/>
              <p:cNvSpPr>
                <a:spLocks/>
              </p:cNvSpPr>
              <p:nvPr/>
            </p:nvSpPr>
            <p:spPr bwMode="auto">
              <a:xfrm>
                <a:off x="4918" y="554"/>
                <a:ext cx="143" cy="143"/>
              </a:xfrm>
              <a:custGeom>
                <a:avLst/>
                <a:gdLst>
                  <a:gd name="T0" fmla="*/ 43 w 73"/>
                  <a:gd name="T1" fmla="*/ 7 h 73"/>
                  <a:gd name="T2" fmla="*/ 57 w 73"/>
                  <a:gd name="T3" fmla="*/ 0 h 73"/>
                  <a:gd name="T4" fmla="*/ 73 w 73"/>
                  <a:gd name="T5" fmla="*/ 34 h 73"/>
                  <a:gd name="T6" fmla="*/ 60 w 73"/>
                  <a:gd name="T7" fmla="*/ 40 h 73"/>
                  <a:gd name="T8" fmla="*/ 45 w 73"/>
                  <a:gd name="T9" fmla="*/ 53 h 73"/>
                  <a:gd name="T10" fmla="*/ 9 w 73"/>
                  <a:gd name="T11" fmla="*/ 72 h 73"/>
                  <a:gd name="T12" fmla="*/ 3 w 73"/>
                  <a:gd name="T13" fmla="*/ 71 h 73"/>
                  <a:gd name="T14" fmla="*/ 4 w 73"/>
                  <a:gd name="T15" fmla="*/ 64 h 73"/>
                  <a:gd name="T16" fmla="*/ 32 w 73"/>
                  <a:gd name="T17" fmla="*/ 4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43" y="7"/>
                    </a:moveTo>
                    <a:cubicBezTo>
                      <a:pt x="57" y="0"/>
                      <a:pt x="57" y="0"/>
                      <a:pt x="57" y="0"/>
                    </a:cubicBezTo>
                    <a:cubicBezTo>
                      <a:pt x="73" y="34"/>
                      <a:pt x="73" y="34"/>
                      <a:pt x="73" y="34"/>
                    </a:cubicBezTo>
                    <a:cubicBezTo>
                      <a:pt x="60" y="40"/>
                      <a:pt x="60" y="40"/>
                      <a:pt x="60" y="40"/>
                    </a:cubicBezTo>
                    <a:cubicBezTo>
                      <a:pt x="60" y="40"/>
                      <a:pt x="49" y="51"/>
                      <a:pt x="45" y="53"/>
                    </a:cubicBezTo>
                    <a:cubicBezTo>
                      <a:pt x="41" y="55"/>
                      <a:pt x="9" y="72"/>
                      <a:pt x="9" y="72"/>
                    </a:cubicBezTo>
                    <a:cubicBezTo>
                      <a:pt x="9" y="72"/>
                      <a:pt x="5" y="73"/>
                      <a:pt x="3" y="71"/>
                    </a:cubicBezTo>
                    <a:cubicBezTo>
                      <a:pt x="0" y="67"/>
                      <a:pt x="4" y="64"/>
                      <a:pt x="4" y="64"/>
                    </a:cubicBezTo>
                    <a:cubicBezTo>
                      <a:pt x="32" y="49"/>
                      <a:pt x="32" y="49"/>
                      <a:pt x="32" y="49"/>
                    </a:cubicBezTo>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endParaRPr>
              </a:p>
            </p:txBody>
          </p:sp>
          <p:sp>
            <p:nvSpPr>
              <p:cNvPr id="184" name="Freeform 183"/>
              <p:cNvSpPr>
                <a:spLocks/>
              </p:cNvSpPr>
              <p:nvPr/>
            </p:nvSpPr>
            <p:spPr bwMode="auto">
              <a:xfrm>
                <a:off x="4899" y="634"/>
                <a:ext cx="74" cy="55"/>
              </a:xfrm>
              <a:custGeom>
                <a:avLst/>
                <a:gdLst>
                  <a:gd name="T0" fmla="*/ 38 w 38"/>
                  <a:gd name="T1" fmla="*/ 0 h 28"/>
                  <a:gd name="T2" fmla="*/ 2 w 38"/>
                  <a:gd name="T3" fmla="*/ 18 h 28"/>
                  <a:gd name="T4" fmla="*/ 2 w 38"/>
                  <a:gd name="T5" fmla="*/ 24 h 28"/>
                  <a:gd name="T6" fmla="*/ 14 w 38"/>
                  <a:gd name="T7" fmla="*/ 23 h 28"/>
                </a:gdLst>
                <a:ahLst/>
                <a:cxnLst>
                  <a:cxn ang="0">
                    <a:pos x="T0" y="T1"/>
                  </a:cxn>
                  <a:cxn ang="0">
                    <a:pos x="T2" y="T3"/>
                  </a:cxn>
                  <a:cxn ang="0">
                    <a:pos x="T4" y="T5"/>
                  </a:cxn>
                  <a:cxn ang="0">
                    <a:pos x="T6" y="T7"/>
                  </a:cxn>
                </a:cxnLst>
                <a:rect l="0" t="0" r="r" b="b"/>
                <a:pathLst>
                  <a:path w="38" h="28">
                    <a:moveTo>
                      <a:pt x="38" y="0"/>
                    </a:moveTo>
                    <a:cubicBezTo>
                      <a:pt x="2" y="18"/>
                      <a:pt x="2" y="18"/>
                      <a:pt x="2" y="18"/>
                    </a:cubicBezTo>
                    <a:cubicBezTo>
                      <a:pt x="2" y="18"/>
                      <a:pt x="0" y="21"/>
                      <a:pt x="2" y="24"/>
                    </a:cubicBezTo>
                    <a:cubicBezTo>
                      <a:pt x="4" y="28"/>
                      <a:pt x="11" y="25"/>
                      <a:pt x="14" y="23"/>
                    </a:cubicBezTo>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505050"/>
                  </a:solidFill>
                </a:endParaRPr>
              </a:p>
            </p:txBody>
          </p:sp>
          <p:sp>
            <p:nvSpPr>
              <p:cNvPr id="185" name="Freeform 184"/>
              <p:cNvSpPr>
                <a:spLocks/>
              </p:cNvSpPr>
              <p:nvPr/>
            </p:nvSpPr>
            <p:spPr bwMode="auto">
              <a:xfrm>
                <a:off x="4885" y="618"/>
                <a:ext cx="78" cy="57"/>
              </a:xfrm>
              <a:custGeom>
                <a:avLst/>
                <a:gdLst>
                  <a:gd name="T0" fmla="*/ 40 w 40"/>
                  <a:gd name="T1" fmla="*/ 0 h 29"/>
                  <a:gd name="T2" fmla="*/ 2 w 40"/>
                  <a:gd name="T3" fmla="*/ 19 h 29"/>
                  <a:gd name="T4" fmla="*/ 1 w 40"/>
                  <a:gd name="T5" fmla="*/ 25 h 29"/>
                  <a:gd name="T6" fmla="*/ 14 w 40"/>
                  <a:gd name="T7" fmla="*/ 24 h 29"/>
                </a:gdLst>
                <a:ahLst/>
                <a:cxnLst>
                  <a:cxn ang="0">
                    <a:pos x="T0" y="T1"/>
                  </a:cxn>
                  <a:cxn ang="0">
                    <a:pos x="T2" y="T3"/>
                  </a:cxn>
                  <a:cxn ang="0">
                    <a:pos x="T4" y="T5"/>
                  </a:cxn>
                  <a:cxn ang="0">
                    <a:pos x="T6" y="T7"/>
                  </a:cxn>
                </a:cxnLst>
                <a:rect l="0" t="0" r="r" b="b"/>
                <a:pathLst>
                  <a:path w="40" h="29">
                    <a:moveTo>
                      <a:pt x="40" y="0"/>
                    </a:moveTo>
                    <a:cubicBezTo>
                      <a:pt x="2" y="19"/>
                      <a:pt x="2" y="19"/>
                      <a:pt x="2" y="19"/>
                    </a:cubicBezTo>
                    <a:cubicBezTo>
                      <a:pt x="2" y="19"/>
                      <a:pt x="0" y="22"/>
                      <a:pt x="1" y="25"/>
                    </a:cubicBezTo>
                    <a:cubicBezTo>
                      <a:pt x="4" y="29"/>
                      <a:pt x="11" y="26"/>
                      <a:pt x="14" y="24"/>
                    </a:cubicBezTo>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endParaRPr>
              </a:p>
            </p:txBody>
          </p:sp>
          <p:sp>
            <p:nvSpPr>
              <p:cNvPr id="190" name="Freeform 189"/>
              <p:cNvSpPr>
                <a:spLocks/>
              </p:cNvSpPr>
              <p:nvPr/>
            </p:nvSpPr>
            <p:spPr bwMode="auto">
              <a:xfrm>
                <a:off x="4881" y="622"/>
                <a:ext cx="31" cy="34"/>
              </a:xfrm>
              <a:custGeom>
                <a:avLst/>
                <a:gdLst>
                  <a:gd name="T0" fmla="*/ 16 w 16"/>
                  <a:gd name="T1" fmla="*/ 0 h 17"/>
                  <a:gd name="T2" fmla="*/ 2 w 16"/>
                  <a:gd name="T3" fmla="*/ 8 h 17"/>
                  <a:gd name="T4" fmla="*/ 1 w 16"/>
                  <a:gd name="T5" fmla="*/ 13 h 17"/>
                  <a:gd name="T6" fmla="*/ 14 w 16"/>
                  <a:gd name="T7" fmla="*/ 12 h 17"/>
                </a:gdLst>
                <a:ahLst/>
                <a:cxnLst>
                  <a:cxn ang="0">
                    <a:pos x="T0" y="T1"/>
                  </a:cxn>
                  <a:cxn ang="0">
                    <a:pos x="T2" y="T3"/>
                  </a:cxn>
                  <a:cxn ang="0">
                    <a:pos x="T4" y="T5"/>
                  </a:cxn>
                  <a:cxn ang="0">
                    <a:pos x="T6" y="T7"/>
                  </a:cxn>
                </a:cxnLst>
                <a:rect l="0" t="0" r="r" b="b"/>
                <a:pathLst>
                  <a:path w="16" h="17">
                    <a:moveTo>
                      <a:pt x="16" y="0"/>
                    </a:moveTo>
                    <a:cubicBezTo>
                      <a:pt x="2" y="8"/>
                      <a:pt x="2" y="8"/>
                      <a:pt x="2" y="8"/>
                    </a:cubicBezTo>
                    <a:cubicBezTo>
                      <a:pt x="2" y="8"/>
                      <a:pt x="0" y="10"/>
                      <a:pt x="1" y="13"/>
                    </a:cubicBezTo>
                    <a:cubicBezTo>
                      <a:pt x="4" y="17"/>
                      <a:pt x="11" y="14"/>
                      <a:pt x="14" y="12"/>
                    </a:cubicBezTo>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endParaRPr>
              </a:p>
            </p:txBody>
          </p:sp>
        </p:grpSp>
      </p:grpSp>
      <p:grpSp>
        <p:nvGrpSpPr>
          <p:cNvPr id="191" name="Cloud"/>
          <p:cNvGrpSpPr/>
          <p:nvPr/>
        </p:nvGrpSpPr>
        <p:grpSpPr>
          <a:xfrm>
            <a:off x="7075108" y="1456781"/>
            <a:ext cx="635434" cy="635434"/>
            <a:chOff x="1455950" y="2494303"/>
            <a:chExt cx="648268" cy="648268"/>
          </a:xfrm>
          <a:solidFill>
            <a:schemeClr val="accent1"/>
          </a:solidFill>
        </p:grpSpPr>
        <p:sp>
          <p:nvSpPr>
            <p:cNvPr id="192" name="Oval 191"/>
            <p:cNvSpPr/>
            <p:nvPr/>
          </p:nvSpPr>
          <p:spPr bwMode="auto">
            <a:xfrm>
              <a:off x="1455950" y="2494303"/>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94" name="Freeform 5"/>
            <p:cNvSpPr>
              <a:spLocks/>
            </p:cNvSpPr>
            <p:nvPr/>
          </p:nvSpPr>
          <p:spPr bwMode="auto">
            <a:xfrm>
              <a:off x="1560166" y="2686982"/>
              <a:ext cx="439836" cy="229354"/>
            </a:xfrm>
            <a:custGeom>
              <a:avLst/>
              <a:gdLst>
                <a:gd name="T0" fmla="*/ 74 w 188"/>
                <a:gd name="T1" fmla="*/ 97 h 97"/>
                <a:gd name="T2" fmla="*/ 149 w 188"/>
                <a:gd name="T3" fmla="*/ 97 h 97"/>
                <a:gd name="T4" fmla="*/ 152 w 188"/>
                <a:gd name="T5" fmla="*/ 97 h 97"/>
                <a:gd name="T6" fmla="*/ 188 w 188"/>
                <a:gd name="T7" fmla="*/ 62 h 97"/>
                <a:gd name="T8" fmla="*/ 152 w 188"/>
                <a:gd name="T9" fmla="*/ 26 h 97"/>
                <a:gd name="T10" fmla="*/ 127 w 188"/>
                <a:gd name="T11" fmla="*/ 36 h 97"/>
                <a:gd name="T12" fmla="*/ 126 w 188"/>
                <a:gd name="T13" fmla="*/ 37 h 97"/>
                <a:gd name="T14" fmla="*/ 124 w 188"/>
                <a:gd name="T15" fmla="*/ 30 h 97"/>
                <a:gd name="T16" fmla="*/ 79 w 188"/>
                <a:gd name="T17" fmla="*/ 0 h 97"/>
                <a:gd name="T18" fmla="*/ 79 w 188"/>
                <a:gd name="T19" fmla="*/ 0 h 97"/>
                <a:gd name="T20" fmla="*/ 32 w 188"/>
                <a:gd name="T21" fmla="*/ 39 h 97"/>
                <a:gd name="T22" fmla="*/ 31 w 188"/>
                <a:gd name="T23" fmla="*/ 46 h 97"/>
                <a:gd name="T24" fmla="*/ 26 w 188"/>
                <a:gd name="T25" fmla="*/ 45 h 97"/>
                <a:gd name="T26" fmla="*/ 0 w 188"/>
                <a:gd name="T27" fmla="*/ 71 h 97"/>
                <a:gd name="T28" fmla="*/ 21 w 188"/>
                <a:gd name="T29" fmla="*/ 97 h 97"/>
                <a:gd name="T30" fmla="*/ 26 w 188"/>
                <a:gd name="T31" fmla="*/ 97 h 97"/>
                <a:gd name="T32" fmla="*/ 26 w 188"/>
                <a:gd name="T33" fmla="*/ 97 h 97"/>
                <a:gd name="T34" fmla="*/ 76 w 188"/>
                <a:gd name="T3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97">
                  <a:moveTo>
                    <a:pt x="74" y="97"/>
                  </a:moveTo>
                  <a:cubicBezTo>
                    <a:pt x="149" y="97"/>
                    <a:pt x="149" y="97"/>
                    <a:pt x="149" y="97"/>
                  </a:cubicBezTo>
                  <a:cubicBezTo>
                    <a:pt x="152" y="97"/>
                    <a:pt x="152" y="97"/>
                    <a:pt x="152" y="97"/>
                  </a:cubicBezTo>
                  <a:cubicBezTo>
                    <a:pt x="172" y="97"/>
                    <a:pt x="188" y="81"/>
                    <a:pt x="188" y="62"/>
                  </a:cubicBezTo>
                  <a:cubicBezTo>
                    <a:pt x="188" y="42"/>
                    <a:pt x="172" y="26"/>
                    <a:pt x="152" y="26"/>
                  </a:cubicBezTo>
                  <a:cubicBezTo>
                    <a:pt x="142" y="26"/>
                    <a:pt x="133" y="30"/>
                    <a:pt x="127" y="36"/>
                  </a:cubicBezTo>
                  <a:cubicBezTo>
                    <a:pt x="126" y="37"/>
                    <a:pt x="126" y="37"/>
                    <a:pt x="126" y="37"/>
                  </a:cubicBezTo>
                  <a:cubicBezTo>
                    <a:pt x="124" y="30"/>
                    <a:pt x="124" y="30"/>
                    <a:pt x="124" y="30"/>
                  </a:cubicBezTo>
                  <a:cubicBezTo>
                    <a:pt x="117" y="13"/>
                    <a:pt x="99" y="0"/>
                    <a:pt x="79" y="0"/>
                  </a:cubicBezTo>
                  <a:cubicBezTo>
                    <a:pt x="79" y="0"/>
                    <a:pt x="79" y="0"/>
                    <a:pt x="79" y="0"/>
                  </a:cubicBezTo>
                  <a:cubicBezTo>
                    <a:pt x="56" y="0"/>
                    <a:pt x="36" y="17"/>
                    <a:pt x="32" y="39"/>
                  </a:cubicBezTo>
                  <a:cubicBezTo>
                    <a:pt x="31" y="46"/>
                    <a:pt x="31" y="46"/>
                    <a:pt x="31" y="46"/>
                  </a:cubicBezTo>
                  <a:cubicBezTo>
                    <a:pt x="26" y="45"/>
                    <a:pt x="26" y="45"/>
                    <a:pt x="26" y="45"/>
                  </a:cubicBezTo>
                  <a:cubicBezTo>
                    <a:pt x="12" y="45"/>
                    <a:pt x="0" y="57"/>
                    <a:pt x="0" y="71"/>
                  </a:cubicBezTo>
                  <a:cubicBezTo>
                    <a:pt x="0" y="84"/>
                    <a:pt x="9" y="94"/>
                    <a:pt x="21" y="97"/>
                  </a:cubicBezTo>
                  <a:cubicBezTo>
                    <a:pt x="26" y="97"/>
                    <a:pt x="26" y="97"/>
                    <a:pt x="26" y="97"/>
                  </a:cubicBezTo>
                  <a:cubicBezTo>
                    <a:pt x="26" y="97"/>
                    <a:pt x="26" y="97"/>
                    <a:pt x="26" y="97"/>
                  </a:cubicBezTo>
                  <a:cubicBezTo>
                    <a:pt x="76" y="97"/>
                    <a:pt x="76" y="97"/>
                    <a:pt x="76" y="97"/>
                  </a:cubicBezTo>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endParaRPr>
            </a:p>
          </p:txBody>
        </p:sp>
      </p:grpSp>
      <p:grpSp>
        <p:nvGrpSpPr>
          <p:cNvPr id="196" name="On Premise"/>
          <p:cNvGrpSpPr/>
          <p:nvPr/>
        </p:nvGrpSpPr>
        <p:grpSpPr>
          <a:xfrm>
            <a:off x="10008931" y="1979998"/>
            <a:ext cx="635434" cy="635434"/>
            <a:chOff x="10123177" y="1394851"/>
            <a:chExt cx="648268" cy="648268"/>
          </a:xfrm>
          <a:solidFill>
            <a:schemeClr val="accent1"/>
          </a:solidFill>
        </p:grpSpPr>
        <p:sp>
          <p:nvSpPr>
            <p:cNvPr id="205" name="Oval 204"/>
            <p:cNvSpPr/>
            <p:nvPr/>
          </p:nvSpPr>
          <p:spPr bwMode="auto">
            <a:xfrm>
              <a:off x="10123177" y="1394851"/>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pic>
          <p:nvPicPr>
            <p:cNvPr id="207" name="Picture 206"/>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10278147" y="1549821"/>
              <a:ext cx="338328" cy="338328"/>
            </a:xfrm>
            <a:prstGeom prst="rect">
              <a:avLst/>
            </a:prstGeom>
            <a:grpFill/>
          </p:spPr>
        </p:pic>
      </p:grpSp>
      <p:grpSp>
        <p:nvGrpSpPr>
          <p:cNvPr id="135" name="Market"/>
          <p:cNvGrpSpPr/>
          <p:nvPr/>
        </p:nvGrpSpPr>
        <p:grpSpPr>
          <a:xfrm>
            <a:off x="4537750" y="6143657"/>
            <a:ext cx="635434" cy="635434"/>
            <a:chOff x="4046126" y="4296959"/>
            <a:chExt cx="648268" cy="648268"/>
          </a:xfrm>
          <a:solidFill>
            <a:schemeClr val="accent1"/>
          </a:solidFill>
        </p:grpSpPr>
        <p:sp>
          <p:nvSpPr>
            <p:cNvPr id="136" name="Oval 135"/>
            <p:cNvSpPr/>
            <p:nvPr/>
          </p:nvSpPr>
          <p:spPr bwMode="auto">
            <a:xfrm>
              <a:off x="4046126" y="4296959"/>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nvGrpSpPr>
            <p:cNvPr id="137" name="Group 136"/>
            <p:cNvGrpSpPr/>
            <p:nvPr/>
          </p:nvGrpSpPr>
          <p:grpSpPr>
            <a:xfrm>
              <a:off x="4164733" y="4500034"/>
              <a:ext cx="386831" cy="278455"/>
              <a:chOff x="5337907" y="4693239"/>
              <a:chExt cx="537723" cy="387073"/>
            </a:xfrm>
            <a:grpFill/>
          </p:grpSpPr>
          <p:sp>
            <p:nvSpPr>
              <p:cNvPr id="138" name="Freeform 9"/>
              <p:cNvSpPr>
                <a:spLocks/>
              </p:cNvSpPr>
              <p:nvPr/>
            </p:nvSpPr>
            <p:spPr bwMode="auto">
              <a:xfrm>
                <a:off x="5337907" y="4693239"/>
                <a:ext cx="451807" cy="264477"/>
              </a:xfrm>
              <a:custGeom>
                <a:avLst/>
                <a:gdLst>
                  <a:gd name="T0" fmla="*/ 0 w 328"/>
                  <a:gd name="T1" fmla="*/ 0 h 192"/>
                  <a:gd name="T2" fmla="*/ 54 w 328"/>
                  <a:gd name="T3" fmla="*/ 0 h 192"/>
                  <a:gd name="T4" fmla="*/ 137 w 328"/>
                  <a:gd name="T5" fmla="*/ 192 h 192"/>
                  <a:gd name="T6" fmla="*/ 328 w 328"/>
                  <a:gd name="T7" fmla="*/ 192 h 192"/>
                </a:gdLst>
                <a:ahLst/>
                <a:cxnLst>
                  <a:cxn ang="0">
                    <a:pos x="T0" y="T1"/>
                  </a:cxn>
                  <a:cxn ang="0">
                    <a:pos x="T2" y="T3"/>
                  </a:cxn>
                  <a:cxn ang="0">
                    <a:pos x="T4" y="T5"/>
                  </a:cxn>
                  <a:cxn ang="0">
                    <a:pos x="T6" y="T7"/>
                  </a:cxn>
                </a:cxnLst>
                <a:rect l="0" t="0" r="r" b="b"/>
                <a:pathLst>
                  <a:path w="328" h="192">
                    <a:moveTo>
                      <a:pt x="0" y="0"/>
                    </a:moveTo>
                    <a:lnTo>
                      <a:pt x="54" y="0"/>
                    </a:lnTo>
                    <a:lnTo>
                      <a:pt x="137" y="192"/>
                    </a:lnTo>
                    <a:lnTo>
                      <a:pt x="328" y="192"/>
                    </a:lnTo>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endParaRPr>
              </a:p>
            </p:txBody>
          </p:sp>
          <p:sp>
            <p:nvSpPr>
              <p:cNvPr id="139" name="Freeform 10"/>
              <p:cNvSpPr>
                <a:spLocks/>
              </p:cNvSpPr>
              <p:nvPr/>
            </p:nvSpPr>
            <p:spPr bwMode="auto">
              <a:xfrm>
                <a:off x="5491317" y="4733361"/>
                <a:ext cx="384313" cy="166675"/>
              </a:xfrm>
              <a:custGeom>
                <a:avLst/>
                <a:gdLst>
                  <a:gd name="T0" fmla="*/ 0 w 279"/>
                  <a:gd name="T1" fmla="*/ 0 h 121"/>
                  <a:gd name="T2" fmla="*/ 48 w 279"/>
                  <a:gd name="T3" fmla="*/ 121 h 121"/>
                  <a:gd name="T4" fmla="*/ 225 w 279"/>
                  <a:gd name="T5" fmla="*/ 121 h 121"/>
                  <a:gd name="T6" fmla="*/ 279 w 279"/>
                  <a:gd name="T7" fmla="*/ 0 h 121"/>
                  <a:gd name="T8" fmla="*/ 0 w 279"/>
                  <a:gd name="T9" fmla="*/ 0 h 121"/>
                </a:gdLst>
                <a:ahLst/>
                <a:cxnLst>
                  <a:cxn ang="0">
                    <a:pos x="T0" y="T1"/>
                  </a:cxn>
                  <a:cxn ang="0">
                    <a:pos x="T2" y="T3"/>
                  </a:cxn>
                  <a:cxn ang="0">
                    <a:pos x="T4" y="T5"/>
                  </a:cxn>
                  <a:cxn ang="0">
                    <a:pos x="T6" y="T7"/>
                  </a:cxn>
                  <a:cxn ang="0">
                    <a:pos x="T8" y="T9"/>
                  </a:cxn>
                </a:cxnLst>
                <a:rect l="0" t="0" r="r" b="b"/>
                <a:pathLst>
                  <a:path w="279" h="121">
                    <a:moveTo>
                      <a:pt x="0" y="0"/>
                    </a:moveTo>
                    <a:lnTo>
                      <a:pt x="48" y="121"/>
                    </a:lnTo>
                    <a:lnTo>
                      <a:pt x="225" y="121"/>
                    </a:lnTo>
                    <a:lnTo>
                      <a:pt x="279" y="0"/>
                    </a:lnTo>
                    <a:lnTo>
                      <a:pt x="0" y="0"/>
                    </a:lnTo>
                    <a:close/>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endParaRPr>
              </a:p>
            </p:txBody>
          </p:sp>
          <p:sp>
            <p:nvSpPr>
              <p:cNvPr id="140" name="Oval 11"/>
              <p:cNvSpPr>
                <a:spLocks noChangeArrowheads="1"/>
              </p:cNvSpPr>
              <p:nvPr/>
            </p:nvSpPr>
            <p:spPr bwMode="auto">
              <a:xfrm>
                <a:off x="5533506" y="5010060"/>
                <a:ext cx="71628" cy="70252"/>
              </a:xfrm>
              <a:prstGeom prst="ellipse">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endParaRPr>
              </a:p>
            </p:txBody>
          </p:sp>
          <p:sp>
            <p:nvSpPr>
              <p:cNvPr id="141" name="Oval 12"/>
              <p:cNvSpPr>
                <a:spLocks noChangeArrowheads="1"/>
              </p:cNvSpPr>
              <p:nvPr/>
            </p:nvSpPr>
            <p:spPr bwMode="auto">
              <a:xfrm>
                <a:off x="5708444" y="5010060"/>
                <a:ext cx="73005" cy="70252"/>
              </a:xfrm>
              <a:prstGeom prst="ellipse">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endParaRPr>
              </a:p>
            </p:txBody>
          </p:sp>
        </p:grpSp>
      </p:grpSp>
      <p:grpSp>
        <p:nvGrpSpPr>
          <p:cNvPr id="212" name="Group 211"/>
          <p:cNvGrpSpPr/>
          <p:nvPr/>
        </p:nvGrpSpPr>
        <p:grpSpPr>
          <a:xfrm>
            <a:off x="7134193" y="6112050"/>
            <a:ext cx="635434" cy="635434"/>
            <a:chOff x="6900011" y="5339250"/>
            <a:chExt cx="648268" cy="648268"/>
          </a:xfrm>
          <a:solidFill>
            <a:schemeClr val="accent1"/>
          </a:solidFill>
        </p:grpSpPr>
        <p:sp>
          <p:nvSpPr>
            <p:cNvPr id="214" name="Oval 213"/>
            <p:cNvSpPr/>
            <p:nvPr/>
          </p:nvSpPr>
          <p:spPr bwMode="auto">
            <a:xfrm>
              <a:off x="6900011" y="5339250"/>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nvGrpSpPr>
            <p:cNvPr id="217" name="Group 216"/>
            <p:cNvGrpSpPr/>
            <p:nvPr/>
          </p:nvGrpSpPr>
          <p:grpSpPr>
            <a:xfrm>
              <a:off x="7078509" y="5517957"/>
              <a:ext cx="291272" cy="290854"/>
              <a:chOff x="-2627313" y="-174625"/>
              <a:chExt cx="2216150" cy="2212975"/>
            </a:xfrm>
            <a:grpFill/>
          </p:grpSpPr>
          <p:sp>
            <p:nvSpPr>
              <p:cNvPr id="219" name="Freeform 5"/>
              <p:cNvSpPr>
                <a:spLocks/>
              </p:cNvSpPr>
              <p:nvPr/>
            </p:nvSpPr>
            <p:spPr bwMode="auto">
              <a:xfrm>
                <a:off x="-2627313" y="-174625"/>
                <a:ext cx="2216150" cy="2212975"/>
              </a:xfrm>
              <a:custGeom>
                <a:avLst/>
                <a:gdLst>
                  <a:gd name="T0" fmla="*/ 1396 w 1396"/>
                  <a:gd name="T1" fmla="*/ 468 h 1394"/>
                  <a:gd name="T2" fmla="*/ 927 w 1396"/>
                  <a:gd name="T3" fmla="*/ 0 h 1394"/>
                  <a:gd name="T4" fmla="*/ 0 w 1396"/>
                  <a:gd name="T5" fmla="*/ 0 h 1394"/>
                  <a:gd name="T6" fmla="*/ 0 w 1396"/>
                  <a:gd name="T7" fmla="*/ 926 h 1394"/>
                  <a:gd name="T8" fmla="*/ 469 w 1396"/>
                  <a:gd name="T9" fmla="*/ 1394 h 1394"/>
                  <a:gd name="T10" fmla="*/ 1396 w 1396"/>
                  <a:gd name="T11" fmla="*/ 1394 h 1394"/>
                  <a:gd name="T12" fmla="*/ 1396 w 1396"/>
                  <a:gd name="T13" fmla="*/ 468 h 1394"/>
                </a:gdLst>
                <a:ahLst/>
                <a:cxnLst>
                  <a:cxn ang="0">
                    <a:pos x="T0" y="T1"/>
                  </a:cxn>
                  <a:cxn ang="0">
                    <a:pos x="T2" y="T3"/>
                  </a:cxn>
                  <a:cxn ang="0">
                    <a:pos x="T4" y="T5"/>
                  </a:cxn>
                  <a:cxn ang="0">
                    <a:pos x="T6" y="T7"/>
                  </a:cxn>
                  <a:cxn ang="0">
                    <a:pos x="T8" y="T9"/>
                  </a:cxn>
                  <a:cxn ang="0">
                    <a:pos x="T10" y="T11"/>
                  </a:cxn>
                  <a:cxn ang="0">
                    <a:pos x="T12" y="T13"/>
                  </a:cxn>
                </a:cxnLst>
                <a:rect l="0" t="0" r="r" b="b"/>
                <a:pathLst>
                  <a:path w="1396" h="1394">
                    <a:moveTo>
                      <a:pt x="1396" y="468"/>
                    </a:moveTo>
                    <a:lnTo>
                      <a:pt x="927" y="0"/>
                    </a:lnTo>
                    <a:lnTo>
                      <a:pt x="0" y="0"/>
                    </a:lnTo>
                    <a:lnTo>
                      <a:pt x="0" y="926"/>
                    </a:lnTo>
                    <a:lnTo>
                      <a:pt x="469" y="1394"/>
                    </a:lnTo>
                    <a:lnTo>
                      <a:pt x="1396" y="1394"/>
                    </a:lnTo>
                    <a:lnTo>
                      <a:pt x="1396" y="468"/>
                    </a:lnTo>
                    <a:close/>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endParaRPr>
              </a:p>
            </p:txBody>
          </p:sp>
          <p:sp>
            <p:nvSpPr>
              <p:cNvPr id="225" name="Freeform 6"/>
              <p:cNvSpPr>
                <a:spLocks/>
              </p:cNvSpPr>
              <p:nvPr/>
            </p:nvSpPr>
            <p:spPr bwMode="auto">
              <a:xfrm>
                <a:off x="-2627313" y="-174625"/>
                <a:ext cx="2216150" cy="742950"/>
              </a:xfrm>
              <a:custGeom>
                <a:avLst/>
                <a:gdLst>
                  <a:gd name="T0" fmla="*/ 1396 w 1396"/>
                  <a:gd name="T1" fmla="*/ 468 h 468"/>
                  <a:gd name="T2" fmla="*/ 469 w 1396"/>
                  <a:gd name="T3" fmla="*/ 468 h 468"/>
                  <a:gd name="T4" fmla="*/ 0 w 1396"/>
                  <a:gd name="T5" fmla="*/ 0 h 468"/>
                </a:gdLst>
                <a:ahLst/>
                <a:cxnLst>
                  <a:cxn ang="0">
                    <a:pos x="T0" y="T1"/>
                  </a:cxn>
                  <a:cxn ang="0">
                    <a:pos x="T2" y="T3"/>
                  </a:cxn>
                  <a:cxn ang="0">
                    <a:pos x="T4" y="T5"/>
                  </a:cxn>
                </a:cxnLst>
                <a:rect l="0" t="0" r="r" b="b"/>
                <a:pathLst>
                  <a:path w="1396" h="468">
                    <a:moveTo>
                      <a:pt x="1396" y="468"/>
                    </a:moveTo>
                    <a:lnTo>
                      <a:pt x="469" y="468"/>
                    </a:lnTo>
                    <a:lnTo>
                      <a:pt x="0" y="0"/>
                    </a:lnTo>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endParaRPr>
              </a:p>
            </p:txBody>
          </p:sp>
          <p:sp>
            <p:nvSpPr>
              <p:cNvPr id="226" name="Line 7"/>
              <p:cNvSpPr>
                <a:spLocks noChangeShapeType="1"/>
              </p:cNvSpPr>
              <p:nvPr/>
            </p:nvSpPr>
            <p:spPr bwMode="auto">
              <a:xfrm>
                <a:off x="-1882775" y="568325"/>
                <a:ext cx="0" cy="1470025"/>
              </a:xfrm>
              <a:prstGeom prst="line">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endParaRPr>
              </a:p>
            </p:txBody>
          </p:sp>
          <p:sp>
            <p:nvSpPr>
              <p:cNvPr id="227" name="Line 8"/>
              <p:cNvSpPr>
                <a:spLocks noChangeShapeType="1"/>
              </p:cNvSpPr>
              <p:nvPr/>
            </p:nvSpPr>
            <p:spPr bwMode="auto">
              <a:xfrm>
                <a:off x="-1900238" y="-174625"/>
                <a:ext cx="762000" cy="742950"/>
              </a:xfrm>
              <a:prstGeom prst="line">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endParaRPr>
              </a:p>
            </p:txBody>
          </p:sp>
          <p:sp>
            <p:nvSpPr>
              <p:cNvPr id="228" name="Line 9"/>
              <p:cNvSpPr>
                <a:spLocks noChangeShapeType="1"/>
              </p:cNvSpPr>
              <p:nvPr/>
            </p:nvSpPr>
            <p:spPr bwMode="auto">
              <a:xfrm>
                <a:off x="-1536700" y="188912"/>
                <a:ext cx="744537" cy="0"/>
              </a:xfrm>
              <a:prstGeom prst="line">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endParaRPr>
              </a:p>
            </p:txBody>
          </p:sp>
        </p:grpSp>
      </p:grpSp>
      <p:grpSp>
        <p:nvGrpSpPr>
          <p:cNvPr id="163" name="Group 162"/>
          <p:cNvGrpSpPr/>
          <p:nvPr/>
        </p:nvGrpSpPr>
        <p:grpSpPr>
          <a:xfrm>
            <a:off x="3103023" y="5507285"/>
            <a:ext cx="636371" cy="636371"/>
            <a:chOff x="10216018" y="4916452"/>
            <a:chExt cx="648268" cy="648268"/>
          </a:xfrm>
          <a:solidFill>
            <a:schemeClr val="accent1"/>
          </a:solidFill>
        </p:grpSpPr>
        <p:sp>
          <p:nvSpPr>
            <p:cNvPr id="164" name="Oval 163"/>
            <p:cNvSpPr/>
            <p:nvPr/>
          </p:nvSpPr>
          <p:spPr bwMode="auto">
            <a:xfrm>
              <a:off x="10216018" y="4916452"/>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nvGrpSpPr>
            <p:cNvPr id="165" name="Group 4"/>
            <p:cNvGrpSpPr>
              <a:grpSpLocks noChangeAspect="1"/>
            </p:cNvGrpSpPr>
            <p:nvPr/>
          </p:nvGrpSpPr>
          <p:grpSpPr bwMode="auto">
            <a:xfrm>
              <a:off x="10382409" y="5086599"/>
              <a:ext cx="315487" cy="307975"/>
              <a:chOff x="1759" y="236"/>
              <a:chExt cx="252" cy="246"/>
            </a:xfrm>
            <a:grpFill/>
          </p:grpSpPr>
          <p:sp>
            <p:nvSpPr>
              <p:cNvPr id="166" name="Freeform 5"/>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167" name="Rectangle 6"/>
              <p:cNvSpPr>
                <a:spLocks noChangeArrowheads="1"/>
              </p:cNvSpPr>
              <p:nvPr/>
            </p:nvSpPr>
            <p:spPr bwMode="auto">
              <a:xfrm>
                <a:off x="1799" y="376"/>
                <a:ext cx="32" cy="106"/>
              </a:xfrm>
              <a:prstGeom prst="rect">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168" name="Rectangle 7"/>
              <p:cNvSpPr>
                <a:spLocks noChangeArrowheads="1"/>
              </p:cNvSpPr>
              <p:nvPr/>
            </p:nvSpPr>
            <p:spPr bwMode="auto">
              <a:xfrm>
                <a:off x="1862" y="283"/>
                <a:ext cx="33" cy="199"/>
              </a:xfrm>
              <a:prstGeom prst="rect">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169" name="Rectangle 8"/>
              <p:cNvSpPr>
                <a:spLocks noChangeArrowheads="1"/>
              </p:cNvSpPr>
              <p:nvPr/>
            </p:nvSpPr>
            <p:spPr bwMode="auto">
              <a:xfrm>
                <a:off x="1926" y="324"/>
                <a:ext cx="33" cy="158"/>
              </a:xfrm>
              <a:prstGeom prst="rect">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grpSp>
      </p:grpSp>
      <p:grpSp>
        <p:nvGrpSpPr>
          <p:cNvPr id="229" name="Group 228"/>
          <p:cNvGrpSpPr/>
          <p:nvPr/>
        </p:nvGrpSpPr>
        <p:grpSpPr>
          <a:xfrm>
            <a:off x="8464495" y="5697682"/>
            <a:ext cx="636371" cy="636371"/>
            <a:chOff x="8265298" y="237772"/>
            <a:chExt cx="648268" cy="648268"/>
          </a:xfrm>
          <a:solidFill>
            <a:schemeClr val="accent1"/>
          </a:solidFill>
        </p:grpSpPr>
        <p:sp>
          <p:nvSpPr>
            <p:cNvPr id="230" name="Oval 229"/>
            <p:cNvSpPr/>
            <p:nvPr/>
          </p:nvSpPr>
          <p:spPr bwMode="auto">
            <a:xfrm>
              <a:off x="8265298" y="237772"/>
              <a:ext cx="648268" cy="648268"/>
            </a:xfrm>
            <a:prstGeom prst="ellipse">
              <a:avLst/>
            </a:prstGeom>
            <a:grpFill/>
            <a:ln w="10795" cap="flat" cmpd="sng" algn="ctr">
              <a:noFill/>
              <a:prstDash val="solid"/>
              <a:headEnd type="none" w="med" len="med"/>
              <a:tailEnd type="none" w="med" len="med"/>
            </a:ln>
            <a:effectLst/>
          </p:spPr>
          <p:txBody>
            <a:bodyPr vert="horz" wrap="square" lIns="0" tIns="36935" rIns="0" bIns="36935" numCol="1" rtlCol="0" anchor="ctr" anchorCtr="0" compatLnSpc="1">
              <a:prstTxWarp prst="textNoShape">
                <a:avLst/>
              </a:prstTxWarp>
            </a:bodyPr>
            <a:lstStyle/>
            <a:p>
              <a:pPr algn="ctr" defTabSz="738458" fontAlgn="base">
                <a:spcBef>
                  <a:spcPct val="0"/>
                </a:spcBef>
                <a:spcAft>
                  <a:spcPct val="0"/>
                </a:spcAft>
                <a:defRPr/>
              </a:pPr>
              <a:endParaRPr lang="en-US" sz="1583" kern="0" dirty="0">
                <a:gradFill>
                  <a:gsLst>
                    <a:gs pos="0">
                      <a:srgbClr val="FFFFFF"/>
                    </a:gs>
                    <a:gs pos="100000">
                      <a:srgbClr val="FFFFFF"/>
                    </a:gs>
                  </a:gsLst>
                  <a:lin ang="5400000" scaled="0"/>
                </a:gradFill>
                <a:latin typeface="Segoe UI"/>
              </a:endParaRPr>
            </a:p>
          </p:txBody>
        </p:sp>
        <p:grpSp>
          <p:nvGrpSpPr>
            <p:cNvPr id="231" name="Group 77"/>
            <p:cNvGrpSpPr>
              <a:grpSpLocks noChangeAspect="1"/>
            </p:cNvGrpSpPr>
            <p:nvPr/>
          </p:nvGrpSpPr>
          <p:grpSpPr bwMode="auto">
            <a:xfrm>
              <a:off x="8385836" y="364013"/>
              <a:ext cx="407192" cy="395786"/>
              <a:chOff x="4759" y="491"/>
              <a:chExt cx="357" cy="347"/>
            </a:xfrm>
            <a:grpFill/>
          </p:grpSpPr>
          <p:sp>
            <p:nvSpPr>
              <p:cNvPr id="232" name="Freeform 78"/>
              <p:cNvSpPr>
                <a:spLocks/>
              </p:cNvSpPr>
              <p:nvPr/>
            </p:nvSpPr>
            <p:spPr bwMode="auto">
              <a:xfrm>
                <a:off x="4789" y="629"/>
                <a:ext cx="180" cy="179"/>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34" name="Line 79"/>
              <p:cNvSpPr>
                <a:spLocks noChangeShapeType="1"/>
              </p:cNvSpPr>
              <p:nvPr/>
            </p:nvSpPr>
            <p:spPr bwMode="auto">
              <a:xfrm>
                <a:off x="4818" y="597"/>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47" name="Line 80"/>
              <p:cNvSpPr>
                <a:spLocks noChangeShapeType="1"/>
              </p:cNvSpPr>
              <p:nvPr/>
            </p:nvSpPr>
            <p:spPr bwMode="auto">
              <a:xfrm>
                <a:off x="4848" y="597"/>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48" name="Line 81"/>
              <p:cNvSpPr>
                <a:spLocks noChangeShapeType="1"/>
              </p:cNvSpPr>
              <p:nvPr/>
            </p:nvSpPr>
            <p:spPr bwMode="auto">
              <a:xfrm>
                <a:off x="4880" y="597"/>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49" name="Line 82"/>
              <p:cNvSpPr>
                <a:spLocks noChangeShapeType="1"/>
              </p:cNvSpPr>
              <p:nvPr/>
            </p:nvSpPr>
            <p:spPr bwMode="auto">
              <a:xfrm>
                <a:off x="4910" y="597"/>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50" name="Line 83"/>
              <p:cNvSpPr>
                <a:spLocks noChangeShapeType="1"/>
              </p:cNvSpPr>
              <p:nvPr/>
            </p:nvSpPr>
            <p:spPr bwMode="auto">
              <a:xfrm>
                <a:off x="4941" y="597"/>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51" name="Line 84"/>
              <p:cNvSpPr>
                <a:spLocks noChangeShapeType="1"/>
              </p:cNvSpPr>
              <p:nvPr/>
            </p:nvSpPr>
            <p:spPr bwMode="auto">
              <a:xfrm flipH="1">
                <a:off x="4973" y="655"/>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52" name="Line 85"/>
              <p:cNvSpPr>
                <a:spLocks noChangeShapeType="1"/>
              </p:cNvSpPr>
              <p:nvPr/>
            </p:nvSpPr>
            <p:spPr bwMode="auto">
              <a:xfrm flipH="1">
                <a:off x="4973" y="687"/>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53" name="Line 86"/>
              <p:cNvSpPr>
                <a:spLocks noChangeShapeType="1"/>
              </p:cNvSpPr>
              <p:nvPr/>
            </p:nvSpPr>
            <p:spPr bwMode="auto">
              <a:xfrm flipH="1">
                <a:off x="4973" y="717"/>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54" name="Line 87"/>
              <p:cNvSpPr>
                <a:spLocks noChangeShapeType="1"/>
              </p:cNvSpPr>
              <p:nvPr/>
            </p:nvSpPr>
            <p:spPr bwMode="auto">
              <a:xfrm flipH="1">
                <a:off x="4973" y="748"/>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55" name="Line 88"/>
              <p:cNvSpPr>
                <a:spLocks noChangeShapeType="1"/>
              </p:cNvSpPr>
              <p:nvPr/>
            </p:nvSpPr>
            <p:spPr bwMode="auto">
              <a:xfrm flipH="1">
                <a:off x="4973" y="780"/>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56" name="Line 89"/>
              <p:cNvSpPr>
                <a:spLocks noChangeShapeType="1"/>
              </p:cNvSpPr>
              <p:nvPr/>
            </p:nvSpPr>
            <p:spPr bwMode="auto">
              <a:xfrm flipH="1">
                <a:off x="4759" y="655"/>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57" name="Line 90"/>
              <p:cNvSpPr>
                <a:spLocks noChangeShapeType="1"/>
              </p:cNvSpPr>
              <p:nvPr/>
            </p:nvSpPr>
            <p:spPr bwMode="auto">
              <a:xfrm flipH="1">
                <a:off x="4759" y="687"/>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58" name="Line 91"/>
              <p:cNvSpPr>
                <a:spLocks noChangeShapeType="1"/>
              </p:cNvSpPr>
              <p:nvPr/>
            </p:nvSpPr>
            <p:spPr bwMode="auto">
              <a:xfrm flipH="1">
                <a:off x="4759" y="717"/>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59" name="Line 92"/>
              <p:cNvSpPr>
                <a:spLocks noChangeShapeType="1"/>
              </p:cNvSpPr>
              <p:nvPr/>
            </p:nvSpPr>
            <p:spPr bwMode="auto">
              <a:xfrm flipH="1">
                <a:off x="4759" y="748"/>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60" name="Line 93"/>
              <p:cNvSpPr>
                <a:spLocks noChangeShapeType="1"/>
              </p:cNvSpPr>
              <p:nvPr/>
            </p:nvSpPr>
            <p:spPr bwMode="auto">
              <a:xfrm flipH="1">
                <a:off x="4759" y="780"/>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61" name="Line 94"/>
              <p:cNvSpPr>
                <a:spLocks noChangeShapeType="1"/>
              </p:cNvSpPr>
              <p:nvPr/>
            </p:nvSpPr>
            <p:spPr bwMode="auto">
              <a:xfrm>
                <a:off x="4818" y="810"/>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62" name="Line 95"/>
              <p:cNvSpPr>
                <a:spLocks noChangeShapeType="1"/>
              </p:cNvSpPr>
              <p:nvPr/>
            </p:nvSpPr>
            <p:spPr bwMode="auto">
              <a:xfrm>
                <a:off x="4848" y="810"/>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63" name="Line 96"/>
              <p:cNvSpPr>
                <a:spLocks noChangeShapeType="1"/>
              </p:cNvSpPr>
              <p:nvPr/>
            </p:nvSpPr>
            <p:spPr bwMode="auto">
              <a:xfrm>
                <a:off x="4880" y="810"/>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73" name="Line 97"/>
              <p:cNvSpPr>
                <a:spLocks noChangeShapeType="1"/>
              </p:cNvSpPr>
              <p:nvPr/>
            </p:nvSpPr>
            <p:spPr bwMode="auto">
              <a:xfrm>
                <a:off x="4910" y="810"/>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75" name="Line 98"/>
              <p:cNvSpPr>
                <a:spLocks noChangeShapeType="1"/>
              </p:cNvSpPr>
              <p:nvPr/>
            </p:nvSpPr>
            <p:spPr bwMode="auto">
              <a:xfrm>
                <a:off x="4941" y="810"/>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77" name="Freeform 99"/>
              <p:cNvSpPr>
                <a:spLocks/>
              </p:cNvSpPr>
              <p:nvPr/>
            </p:nvSpPr>
            <p:spPr bwMode="auto">
              <a:xfrm>
                <a:off x="4949" y="558"/>
                <a:ext cx="100" cy="101"/>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91" name="Freeform 100"/>
              <p:cNvSpPr>
                <a:spLocks/>
              </p:cNvSpPr>
              <p:nvPr/>
            </p:nvSpPr>
            <p:spPr bwMode="auto">
              <a:xfrm>
                <a:off x="4949" y="526"/>
                <a:ext cx="134" cy="133"/>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92" name="Freeform 101"/>
              <p:cNvSpPr>
                <a:spLocks/>
              </p:cNvSpPr>
              <p:nvPr/>
            </p:nvSpPr>
            <p:spPr bwMode="auto">
              <a:xfrm>
                <a:off x="4949" y="491"/>
                <a:ext cx="167" cy="168"/>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grpSp>
      </p:grpSp>
      <p:grpSp>
        <p:nvGrpSpPr>
          <p:cNvPr id="293" name="Group 292"/>
          <p:cNvGrpSpPr/>
          <p:nvPr/>
        </p:nvGrpSpPr>
        <p:grpSpPr>
          <a:xfrm>
            <a:off x="10349142" y="3659694"/>
            <a:ext cx="636371" cy="636371"/>
            <a:chOff x="3621273" y="2916749"/>
            <a:chExt cx="1005840" cy="1005840"/>
          </a:xfrm>
          <a:solidFill>
            <a:schemeClr val="accent1"/>
          </a:solidFill>
        </p:grpSpPr>
        <p:sp>
          <p:nvSpPr>
            <p:cNvPr id="294" name="Oval 293"/>
            <p:cNvSpPr/>
            <p:nvPr/>
          </p:nvSpPr>
          <p:spPr bwMode="auto">
            <a:xfrm>
              <a:off x="3621273" y="2916749"/>
              <a:ext cx="1005840" cy="1005840"/>
            </a:xfrm>
            <a:prstGeom prst="ellipse">
              <a:avLst/>
            </a:prstGeom>
            <a:grpFill/>
            <a:ln w="10795" cap="flat" cmpd="sng" algn="ctr">
              <a:noFill/>
              <a:prstDash val="solid"/>
              <a:headEnd type="none" w="med" len="med"/>
              <a:tailEnd type="none" w="med" len="med"/>
            </a:ln>
            <a:effectLst/>
          </p:spPr>
          <p:txBody>
            <a:bodyPr vert="horz" wrap="square" lIns="0" tIns="36935" rIns="0" bIns="36935" numCol="1" rtlCol="0" anchor="ctr" anchorCtr="0" compatLnSpc="1">
              <a:prstTxWarp prst="textNoShape">
                <a:avLst/>
              </a:prstTxWarp>
            </a:bodyPr>
            <a:lstStyle/>
            <a:p>
              <a:pPr algn="ctr" defTabSz="738458" fontAlgn="base">
                <a:spcBef>
                  <a:spcPct val="0"/>
                </a:spcBef>
                <a:spcAft>
                  <a:spcPct val="0"/>
                </a:spcAft>
                <a:defRPr/>
              </a:pPr>
              <a:endParaRPr lang="en-US" sz="1583" kern="0" dirty="0">
                <a:gradFill>
                  <a:gsLst>
                    <a:gs pos="0">
                      <a:srgbClr val="FFFFFF"/>
                    </a:gs>
                    <a:gs pos="100000">
                      <a:srgbClr val="FFFFFF"/>
                    </a:gs>
                  </a:gsLst>
                  <a:lin ang="5400000" scaled="0"/>
                </a:gradFill>
                <a:latin typeface="Segoe UI"/>
              </a:endParaRPr>
            </a:p>
          </p:txBody>
        </p:sp>
        <p:sp>
          <p:nvSpPr>
            <p:cNvPr id="295" name="Freeform 5"/>
            <p:cNvSpPr>
              <a:spLocks/>
            </p:cNvSpPr>
            <p:nvPr/>
          </p:nvSpPr>
          <p:spPr bwMode="auto">
            <a:xfrm>
              <a:off x="3858457" y="3186947"/>
              <a:ext cx="444653" cy="369888"/>
            </a:xfrm>
            <a:custGeom>
              <a:avLst/>
              <a:gdLst>
                <a:gd name="T0" fmla="*/ 0 w 113"/>
                <a:gd name="T1" fmla="*/ 46 h 94"/>
                <a:gd name="T2" fmla="*/ 0 w 113"/>
                <a:gd name="T3" fmla="*/ 94 h 94"/>
                <a:gd name="T4" fmla="*/ 113 w 113"/>
                <a:gd name="T5" fmla="*/ 94 h 94"/>
                <a:gd name="T6" fmla="*/ 113 w 113"/>
                <a:gd name="T7" fmla="*/ 45 h 94"/>
                <a:gd name="T8" fmla="*/ 106 w 113"/>
                <a:gd name="T9" fmla="*/ 45 h 94"/>
                <a:gd name="T10" fmla="*/ 104 w 113"/>
                <a:gd name="T11" fmla="*/ 0 h 94"/>
                <a:gd name="T12" fmla="*/ 95 w 113"/>
                <a:gd name="T13" fmla="*/ 0 h 94"/>
                <a:gd name="T14" fmla="*/ 92 w 113"/>
                <a:gd name="T15" fmla="*/ 45 h 94"/>
                <a:gd name="T16" fmla="*/ 71 w 113"/>
                <a:gd name="T17" fmla="*/ 45 h 94"/>
                <a:gd name="T18" fmla="*/ 71 w 113"/>
                <a:gd name="T19" fmla="*/ 20 h 94"/>
                <a:gd name="T20" fmla="*/ 36 w 113"/>
                <a:gd name="T21" fmla="*/ 43 h 94"/>
                <a:gd name="T22" fmla="*/ 36 w 113"/>
                <a:gd name="T23" fmla="*/ 22 h 94"/>
                <a:gd name="T24" fmla="*/ 0 w 113"/>
                <a:gd name="T25" fmla="*/ 4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94">
                  <a:moveTo>
                    <a:pt x="0" y="46"/>
                  </a:moveTo>
                  <a:lnTo>
                    <a:pt x="0" y="94"/>
                  </a:lnTo>
                  <a:lnTo>
                    <a:pt x="113" y="94"/>
                  </a:lnTo>
                  <a:lnTo>
                    <a:pt x="113" y="45"/>
                  </a:lnTo>
                  <a:lnTo>
                    <a:pt x="106" y="45"/>
                  </a:lnTo>
                  <a:lnTo>
                    <a:pt x="104" y="0"/>
                  </a:lnTo>
                  <a:lnTo>
                    <a:pt x="95" y="0"/>
                  </a:lnTo>
                  <a:lnTo>
                    <a:pt x="92" y="45"/>
                  </a:lnTo>
                  <a:lnTo>
                    <a:pt x="71" y="45"/>
                  </a:lnTo>
                  <a:lnTo>
                    <a:pt x="71" y="20"/>
                  </a:lnTo>
                  <a:lnTo>
                    <a:pt x="36" y="43"/>
                  </a:lnTo>
                  <a:lnTo>
                    <a:pt x="36" y="22"/>
                  </a:lnTo>
                  <a:lnTo>
                    <a:pt x="0" y="46"/>
                  </a:lnTo>
                  <a:close/>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grpSp>
      <p:grpSp>
        <p:nvGrpSpPr>
          <p:cNvPr id="296" name="City"/>
          <p:cNvGrpSpPr/>
          <p:nvPr/>
        </p:nvGrpSpPr>
        <p:grpSpPr>
          <a:xfrm>
            <a:off x="8760865" y="754004"/>
            <a:ext cx="636371" cy="636371"/>
            <a:chOff x="4382941" y="502008"/>
            <a:chExt cx="648268" cy="648268"/>
          </a:xfrm>
          <a:solidFill>
            <a:schemeClr val="accent1"/>
          </a:solidFill>
        </p:grpSpPr>
        <p:sp>
          <p:nvSpPr>
            <p:cNvPr id="297" name="Oval 296"/>
            <p:cNvSpPr/>
            <p:nvPr/>
          </p:nvSpPr>
          <p:spPr bwMode="auto">
            <a:xfrm>
              <a:off x="4382941" y="502008"/>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nvGrpSpPr>
            <p:cNvPr id="298" name="Group 297"/>
            <p:cNvGrpSpPr/>
            <p:nvPr/>
          </p:nvGrpSpPr>
          <p:grpSpPr>
            <a:xfrm>
              <a:off x="4552862" y="652734"/>
              <a:ext cx="308426" cy="322184"/>
              <a:chOff x="8453437" y="3398838"/>
              <a:chExt cx="427038" cy="446087"/>
            </a:xfrm>
            <a:grpFill/>
          </p:grpSpPr>
          <p:sp>
            <p:nvSpPr>
              <p:cNvPr id="299" name="Line 68"/>
              <p:cNvSpPr>
                <a:spLocks noChangeShapeType="1"/>
              </p:cNvSpPr>
              <p:nvPr/>
            </p:nvSpPr>
            <p:spPr bwMode="auto">
              <a:xfrm>
                <a:off x="8453437" y="3844925"/>
                <a:ext cx="42703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724148">
                  <a:defRPr/>
                </a:pPr>
                <a:endParaRPr lang="en-US" sz="943" kern="0" dirty="0">
                  <a:solidFill>
                    <a:srgbClr val="505050"/>
                  </a:solidFill>
                  <a:latin typeface="Segoe UI Semilight"/>
                </a:endParaRPr>
              </a:p>
            </p:txBody>
          </p:sp>
          <p:sp>
            <p:nvSpPr>
              <p:cNvPr id="300" name="Freeform 69"/>
              <p:cNvSpPr>
                <a:spLocks/>
              </p:cNvSpPr>
              <p:nvPr/>
            </p:nvSpPr>
            <p:spPr bwMode="auto">
              <a:xfrm>
                <a:off x="8483600" y="3603625"/>
                <a:ext cx="222250" cy="241300"/>
              </a:xfrm>
              <a:custGeom>
                <a:avLst/>
                <a:gdLst>
                  <a:gd name="T0" fmla="*/ 0 w 140"/>
                  <a:gd name="T1" fmla="*/ 152 h 152"/>
                  <a:gd name="T2" fmla="*/ 0 w 140"/>
                  <a:gd name="T3" fmla="*/ 0 h 152"/>
                  <a:gd name="T4" fmla="*/ 140 w 140"/>
                  <a:gd name="T5" fmla="*/ 0 h 152"/>
                  <a:gd name="T6" fmla="*/ 140 w 140"/>
                  <a:gd name="T7" fmla="*/ 152 h 152"/>
                </a:gdLst>
                <a:ahLst/>
                <a:cxnLst>
                  <a:cxn ang="0">
                    <a:pos x="T0" y="T1"/>
                  </a:cxn>
                  <a:cxn ang="0">
                    <a:pos x="T2" y="T3"/>
                  </a:cxn>
                  <a:cxn ang="0">
                    <a:pos x="T4" y="T5"/>
                  </a:cxn>
                  <a:cxn ang="0">
                    <a:pos x="T6" y="T7"/>
                  </a:cxn>
                </a:cxnLst>
                <a:rect l="0" t="0" r="r" b="b"/>
                <a:pathLst>
                  <a:path w="140" h="152">
                    <a:moveTo>
                      <a:pt x="0" y="152"/>
                    </a:moveTo>
                    <a:lnTo>
                      <a:pt x="0" y="0"/>
                    </a:lnTo>
                    <a:lnTo>
                      <a:pt x="140" y="0"/>
                    </a:lnTo>
                    <a:lnTo>
                      <a:pt x="140" y="152"/>
                    </a:ln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724148">
                  <a:defRPr/>
                </a:pPr>
                <a:endParaRPr lang="en-US" sz="943" kern="0">
                  <a:solidFill>
                    <a:srgbClr val="505050"/>
                  </a:solidFill>
                  <a:latin typeface="Segoe UI Semilight"/>
                </a:endParaRPr>
              </a:p>
            </p:txBody>
          </p:sp>
          <p:sp>
            <p:nvSpPr>
              <p:cNvPr id="301" name="Freeform 70"/>
              <p:cNvSpPr>
                <a:spLocks/>
              </p:cNvSpPr>
              <p:nvPr/>
            </p:nvSpPr>
            <p:spPr bwMode="auto">
              <a:xfrm>
                <a:off x="8642350" y="3511550"/>
                <a:ext cx="209550" cy="333375"/>
              </a:xfrm>
              <a:custGeom>
                <a:avLst/>
                <a:gdLst>
                  <a:gd name="T0" fmla="*/ 0 w 132"/>
                  <a:gd name="T1" fmla="*/ 45 h 210"/>
                  <a:gd name="T2" fmla="*/ 0 w 132"/>
                  <a:gd name="T3" fmla="*/ 0 h 210"/>
                  <a:gd name="T4" fmla="*/ 132 w 132"/>
                  <a:gd name="T5" fmla="*/ 0 h 210"/>
                  <a:gd name="T6" fmla="*/ 132 w 132"/>
                  <a:gd name="T7" fmla="*/ 210 h 210"/>
                </a:gdLst>
                <a:ahLst/>
                <a:cxnLst>
                  <a:cxn ang="0">
                    <a:pos x="T0" y="T1"/>
                  </a:cxn>
                  <a:cxn ang="0">
                    <a:pos x="T2" y="T3"/>
                  </a:cxn>
                  <a:cxn ang="0">
                    <a:pos x="T4" y="T5"/>
                  </a:cxn>
                  <a:cxn ang="0">
                    <a:pos x="T6" y="T7"/>
                  </a:cxn>
                </a:cxnLst>
                <a:rect l="0" t="0" r="r" b="b"/>
                <a:pathLst>
                  <a:path w="132" h="210">
                    <a:moveTo>
                      <a:pt x="0" y="45"/>
                    </a:moveTo>
                    <a:lnTo>
                      <a:pt x="0" y="0"/>
                    </a:lnTo>
                    <a:lnTo>
                      <a:pt x="132" y="0"/>
                    </a:lnTo>
                    <a:lnTo>
                      <a:pt x="132" y="210"/>
                    </a:ln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724148">
                  <a:defRPr/>
                </a:pPr>
                <a:endParaRPr lang="en-US" sz="943" kern="0">
                  <a:solidFill>
                    <a:srgbClr val="505050"/>
                  </a:solidFill>
                  <a:latin typeface="Segoe UI Semilight"/>
                </a:endParaRPr>
              </a:p>
            </p:txBody>
          </p:sp>
          <p:sp>
            <p:nvSpPr>
              <p:cNvPr id="302" name="Freeform 71"/>
              <p:cNvSpPr>
                <a:spLocks/>
              </p:cNvSpPr>
              <p:nvPr/>
            </p:nvSpPr>
            <p:spPr bwMode="auto">
              <a:xfrm>
                <a:off x="8601075" y="3398838"/>
                <a:ext cx="112713" cy="174625"/>
              </a:xfrm>
              <a:custGeom>
                <a:avLst/>
                <a:gdLst>
                  <a:gd name="T0" fmla="*/ 0 w 71"/>
                  <a:gd name="T1" fmla="*/ 110 h 110"/>
                  <a:gd name="T2" fmla="*/ 0 w 71"/>
                  <a:gd name="T3" fmla="*/ 53 h 110"/>
                  <a:gd name="T4" fmla="*/ 71 w 71"/>
                  <a:gd name="T5" fmla="*/ 0 h 110"/>
                  <a:gd name="T6" fmla="*/ 71 w 71"/>
                  <a:gd name="T7" fmla="*/ 53 h 110"/>
                </a:gdLst>
                <a:ahLst/>
                <a:cxnLst>
                  <a:cxn ang="0">
                    <a:pos x="T0" y="T1"/>
                  </a:cxn>
                  <a:cxn ang="0">
                    <a:pos x="T2" y="T3"/>
                  </a:cxn>
                  <a:cxn ang="0">
                    <a:pos x="T4" y="T5"/>
                  </a:cxn>
                  <a:cxn ang="0">
                    <a:pos x="T6" y="T7"/>
                  </a:cxn>
                </a:cxnLst>
                <a:rect l="0" t="0" r="r" b="b"/>
                <a:pathLst>
                  <a:path w="71" h="110">
                    <a:moveTo>
                      <a:pt x="0" y="110"/>
                    </a:moveTo>
                    <a:lnTo>
                      <a:pt x="0" y="53"/>
                    </a:lnTo>
                    <a:lnTo>
                      <a:pt x="71" y="0"/>
                    </a:lnTo>
                    <a:lnTo>
                      <a:pt x="71" y="53"/>
                    </a:ln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724148">
                  <a:defRPr/>
                </a:pPr>
                <a:endParaRPr lang="en-US" sz="943" kern="0" dirty="0">
                  <a:solidFill>
                    <a:srgbClr val="505050"/>
                  </a:solidFill>
                  <a:latin typeface="Segoe UI Semilight"/>
                </a:endParaRPr>
              </a:p>
            </p:txBody>
          </p:sp>
          <p:sp>
            <p:nvSpPr>
              <p:cNvPr id="303" name="Freeform 72"/>
              <p:cNvSpPr>
                <a:spLocks/>
              </p:cNvSpPr>
              <p:nvPr/>
            </p:nvSpPr>
            <p:spPr bwMode="auto">
              <a:xfrm>
                <a:off x="8729663" y="3765550"/>
                <a:ext cx="50800" cy="69850"/>
              </a:xfrm>
              <a:custGeom>
                <a:avLst/>
                <a:gdLst>
                  <a:gd name="T0" fmla="*/ 0 w 32"/>
                  <a:gd name="T1" fmla="*/ 0 h 44"/>
                  <a:gd name="T2" fmla="*/ 32 w 32"/>
                  <a:gd name="T3" fmla="*/ 0 h 44"/>
                  <a:gd name="T4" fmla="*/ 32 w 32"/>
                  <a:gd name="T5" fmla="*/ 44 h 44"/>
                </a:gdLst>
                <a:ahLst/>
                <a:cxnLst>
                  <a:cxn ang="0">
                    <a:pos x="T0" y="T1"/>
                  </a:cxn>
                  <a:cxn ang="0">
                    <a:pos x="T2" y="T3"/>
                  </a:cxn>
                  <a:cxn ang="0">
                    <a:pos x="T4" y="T5"/>
                  </a:cxn>
                </a:cxnLst>
                <a:rect l="0" t="0" r="r" b="b"/>
                <a:pathLst>
                  <a:path w="32" h="44">
                    <a:moveTo>
                      <a:pt x="0" y="0"/>
                    </a:moveTo>
                    <a:lnTo>
                      <a:pt x="32" y="0"/>
                    </a:lnTo>
                    <a:lnTo>
                      <a:pt x="32" y="44"/>
                    </a:ln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724148">
                  <a:defRPr/>
                </a:pPr>
                <a:endParaRPr lang="en-US" sz="943" kern="0" dirty="0">
                  <a:solidFill>
                    <a:srgbClr val="505050"/>
                  </a:solidFill>
                  <a:latin typeface="Segoe UI Semilight"/>
                </a:endParaRPr>
              </a:p>
            </p:txBody>
          </p:sp>
          <p:sp>
            <p:nvSpPr>
              <p:cNvPr id="304" name="Freeform 73"/>
              <p:cNvSpPr>
                <a:spLocks/>
              </p:cNvSpPr>
              <p:nvPr/>
            </p:nvSpPr>
            <p:spPr bwMode="auto">
              <a:xfrm>
                <a:off x="8558213" y="3765550"/>
                <a:ext cx="71438" cy="79375"/>
              </a:xfrm>
              <a:custGeom>
                <a:avLst/>
                <a:gdLst>
                  <a:gd name="T0" fmla="*/ 0 w 45"/>
                  <a:gd name="T1" fmla="*/ 47 h 50"/>
                  <a:gd name="T2" fmla="*/ 0 w 45"/>
                  <a:gd name="T3" fmla="*/ 0 h 50"/>
                  <a:gd name="T4" fmla="*/ 45 w 45"/>
                  <a:gd name="T5" fmla="*/ 0 h 50"/>
                  <a:gd name="T6" fmla="*/ 45 w 45"/>
                  <a:gd name="T7" fmla="*/ 50 h 50"/>
                </a:gdLst>
                <a:ahLst/>
                <a:cxnLst>
                  <a:cxn ang="0">
                    <a:pos x="T0" y="T1"/>
                  </a:cxn>
                  <a:cxn ang="0">
                    <a:pos x="T2" y="T3"/>
                  </a:cxn>
                  <a:cxn ang="0">
                    <a:pos x="T4" y="T5"/>
                  </a:cxn>
                  <a:cxn ang="0">
                    <a:pos x="T6" y="T7"/>
                  </a:cxn>
                </a:cxnLst>
                <a:rect l="0" t="0" r="r" b="b"/>
                <a:pathLst>
                  <a:path w="45" h="50">
                    <a:moveTo>
                      <a:pt x="0" y="47"/>
                    </a:moveTo>
                    <a:lnTo>
                      <a:pt x="0" y="0"/>
                    </a:lnTo>
                    <a:lnTo>
                      <a:pt x="45" y="0"/>
                    </a:lnTo>
                    <a:lnTo>
                      <a:pt x="45" y="50"/>
                    </a:ln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724148">
                  <a:defRPr/>
                </a:pPr>
                <a:endParaRPr lang="en-US" sz="943" kern="0" dirty="0">
                  <a:solidFill>
                    <a:srgbClr val="505050"/>
                  </a:solidFill>
                  <a:latin typeface="Segoe UI Semilight"/>
                </a:endParaRPr>
              </a:p>
            </p:txBody>
          </p:sp>
          <p:sp>
            <p:nvSpPr>
              <p:cNvPr id="305" name="Line 74"/>
              <p:cNvSpPr>
                <a:spLocks noChangeShapeType="1"/>
              </p:cNvSpPr>
              <p:nvPr/>
            </p:nvSpPr>
            <p:spPr bwMode="auto">
              <a:xfrm>
                <a:off x="8872538" y="3706813"/>
                <a:ext cx="0" cy="0"/>
              </a:xfrm>
              <a:prstGeom prst="line">
                <a:avLst/>
              </a:prstGeom>
              <a:grpFill/>
              <a:ln w="12700" cap="flat">
                <a:solidFill>
                  <a:srgbClr val="4B4B4B"/>
                </a:solidFill>
                <a:prstDash val="solid"/>
                <a:miter lim="800000"/>
                <a:headEnd/>
                <a:tailEnd/>
              </a:ln>
              <a:extLst/>
            </p:spPr>
            <p:txBody>
              <a:bodyPr vert="horz" wrap="square" lIns="72421" tIns="36211" rIns="72421" bIns="36211" numCol="1" anchor="t" anchorCtr="0" compatLnSpc="1">
                <a:prstTxWarp prst="textNoShape">
                  <a:avLst/>
                </a:prstTxWarp>
              </a:bodyPr>
              <a:lstStyle/>
              <a:p>
                <a:pPr defTabSz="724148">
                  <a:defRPr/>
                </a:pPr>
                <a:endParaRPr lang="en-US" sz="943" kern="0">
                  <a:solidFill>
                    <a:srgbClr val="505050"/>
                  </a:solidFill>
                  <a:latin typeface="Segoe UI Semilight"/>
                </a:endParaRPr>
              </a:p>
            </p:txBody>
          </p:sp>
        </p:grpSp>
      </p:grpSp>
      <p:sp>
        <p:nvSpPr>
          <p:cNvPr id="283" name="Partner node 2"/>
          <p:cNvSpPr/>
          <p:nvPr/>
        </p:nvSpPr>
        <p:spPr bwMode="auto">
          <a:xfrm>
            <a:off x="8728866" y="2405323"/>
            <a:ext cx="260805" cy="260805"/>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284" name="Partner node 2"/>
          <p:cNvSpPr/>
          <p:nvPr/>
        </p:nvSpPr>
        <p:spPr bwMode="auto">
          <a:xfrm>
            <a:off x="4334836" y="594107"/>
            <a:ext cx="260805" cy="260805"/>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286" name="Partner node 2"/>
          <p:cNvSpPr/>
          <p:nvPr/>
        </p:nvSpPr>
        <p:spPr bwMode="auto">
          <a:xfrm>
            <a:off x="3202331" y="2405323"/>
            <a:ext cx="260805" cy="260805"/>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285" name="Partner node 2"/>
          <p:cNvSpPr/>
          <p:nvPr/>
        </p:nvSpPr>
        <p:spPr bwMode="auto">
          <a:xfrm>
            <a:off x="10278768" y="4760966"/>
            <a:ext cx="260805" cy="260805"/>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287" name="Partner node 2"/>
          <p:cNvSpPr/>
          <p:nvPr/>
        </p:nvSpPr>
        <p:spPr bwMode="auto">
          <a:xfrm>
            <a:off x="1896208" y="5356419"/>
            <a:ext cx="260805" cy="260805"/>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288" name="Partner node 2"/>
          <p:cNvSpPr/>
          <p:nvPr/>
        </p:nvSpPr>
        <p:spPr bwMode="auto">
          <a:xfrm>
            <a:off x="9641554" y="5662379"/>
            <a:ext cx="260805" cy="260805"/>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27" name="Partner node 2"/>
          <p:cNvSpPr/>
          <p:nvPr/>
        </p:nvSpPr>
        <p:spPr bwMode="auto">
          <a:xfrm>
            <a:off x="975655" y="5021771"/>
            <a:ext cx="260805" cy="260805"/>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306" name="Partner node 2"/>
          <p:cNvSpPr/>
          <p:nvPr/>
        </p:nvSpPr>
        <p:spPr bwMode="auto">
          <a:xfrm>
            <a:off x="5971542" y="5771672"/>
            <a:ext cx="260805" cy="260805"/>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14" name="Rectangle 113"/>
          <p:cNvSpPr/>
          <p:nvPr/>
        </p:nvSpPr>
        <p:spPr>
          <a:xfrm>
            <a:off x="3704293" y="2559975"/>
            <a:ext cx="4783416" cy="537778"/>
          </a:xfrm>
          <a:prstGeom prst="rect">
            <a:avLst/>
          </a:prstGeom>
        </p:spPr>
        <p:txBody>
          <a:bodyPr wrap="square" lIns="0" tIns="0" rIns="0" bIns="0" anchor="ctr">
            <a:noAutofit/>
          </a:bodyPr>
          <a:lstStyle/>
          <a:p>
            <a:pPr algn="ctr" defTabSz="896214">
              <a:lnSpc>
                <a:spcPct val="90000"/>
              </a:lnSpc>
              <a:defRPr/>
            </a:pPr>
            <a:r>
              <a:rPr lang="en-US" sz="2745" kern="0" dirty="0">
                <a:ln w="3175">
                  <a:noFill/>
                </a:ln>
                <a:gradFill>
                  <a:gsLst>
                    <a:gs pos="7143">
                      <a:schemeClr val="tx1"/>
                    </a:gs>
                    <a:gs pos="20536">
                      <a:schemeClr val="tx1"/>
                    </a:gs>
                  </a:gsLst>
                  <a:lin ang="5400000" scaled="0"/>
                </a:gradFill>
                <a:latin typeface="Segoe UI Semilight" panose="020B0402040204020203" pitchFamily="34" charset="0"/>
                <a:cs typeface="Segoe UI Semilight" panose="020B0402040204020203" pitchFamily="34" charset="0"/>
              </a:rPr>
              <a:t>GOING </a:t>
            </a:r>
            <a:r>
              <a:rPr lang="en-US" sz="2745" b="1" kern="0" dirty="0">
                <a:ln w="3175">
                  <a:noFill/>
                </a:ln>
                <a:gradFill>
                  <a:gsLst>
                    <a:gs pos="7143">
                      <a:schemeClr val="tx1"/>
                    </a:gs>
                    <a:gs pos="20536">
                      <a:schemeClr val="tx1"/>
                    </a:gs>
                  </a:gsLst>
                  <a:lin ang="5400000" scaled="0"/>
                </a:gradFill>
                <a:latin typeface="Segoe UI Semilight" panose="020B0402040204020203" pitchFamily="34" charset="0"/>
                <a:cs typeface="Segoe UI Semilight" panose="020B0402040204020203" pitchFamily="34" charset="0"/>
              </a:rPr>
              <a:t>DIGITAL</a:t>
            </a:r>
          </a:p>
        </p:txBody>
      </p:sp>
      <p:sp>
        <p:nvSpPr>
          <p:cNvPr id="115" name="Rectangle 114"/>
          <p:cNvSpPr/>
          <p:nvPr/>
        </p:nvSpPr>
        <p:spPr>
          <a:xfrm>
            <a:off x="4821172" y="3324632"/>
            <a:ext cx="2613550" cy="1357744"/>
          </a:xfrm>
          <a:prstGeom prst="rect">
            <a:avLst/>
          </a:prstGeom>
        </p:spPr>
        <p:txBody>
          <a:bodyPr wrap="square" lIns="0" tIns="0" rIns="0" bIns="0" anchor="t">
            <a:spAutoFit/>
          </a:bodyPr>
          <a:lstStyle/>
          <a:p>
            <a:pPr algn="ctr" defTabSz="896214">
              <a:lnSpc>
                <a:spcPct val="90000"/>
              </a:lnSpc>
              <a:spcAft>
                <a:spcPct val="0"/>
              </a:spcAft>
              <a:defRPr/>
            </a:pPr>
            <a:r>
              <a:rPr lang="en-US" sz="2745" b="1" kern="0" dirty="0">
                <a:ln w="3175">
                  <a:noFill/>
                </a:ln>
                <a:gradFill>
                  <a:gsLst>
                    <a:gs pos="82143">
                      <a:schemeClr val="tx1"/>
                    </a:gs>
                    <a:gs pos="50000">
                      <a:schemeClr val="tx1"/>
                    </a:gs>
                  </a:gsLst>
                  <a:lin ang="5400000" scaled="0"/>
                </a:gradFill>
                <a:latin typeface="Segoe UI Semilight" panose="020B0402040204020203" pitchFamily="34" charset="0"/>
                <a:cs typeface="Segoe UI Semilight" panose="020B0402040204020203" pitchFamily="34" charset="0"/>
              </a:rPr>
              <a:t>12 years</a:t>
            </a:r>
          </a:p>
          <a:p>
            <a:pPr algn="ctr" defTabSz="896214">
              <a:lnSpc>
                <a:spcPct val="90000"/>
              </a:lnSpc>
              <a:spcAft>
                <a:spcPct val="0"/>
              </a:spcAft>
              <a:defRPr/>
            </a:pPr>
            <a:r>
              <a:rPr lang="en-US" sz="2353" kern="0" dirty="0">
                <a:ln w="3175">
                  <a:noFill/>
                </a:ln>
                <a:gradFill>
                  <a:gsLst>
                    <a:gs pos="82143">
                      <a:schemeClr val="tx1"/>
                    </a:gs>
                    <a:gs pos="50000">
                      <a:schemeClr val="tx1"/>
                    </a:gs>
                  </a:gsLst>
                  <a:lin ang="5400000" scaled="0"/>
                </a:gradFill>
                <a:latin typeface="Segoe UI Semilight" panose="020B0402040204020203" pitchFamily="34" charset="0"/>
                <a:cs typeface="Segoe UI Semilight" panose="020B0402040204020203" pitchFamily="34" charset="0"/>
              </a:rPr>
              <a:t>average age of S&amp;P 500 corporations</a:t>
            </a:r>
          </a:p>
          <a:p>
            <a:pPr algn="ctr" defTabSz="896214">
              <a:lnSpc>
                <a:spcPct val="90000"/>
              </a:lnSpc>
              <a:spcAft>
                <a:spcPct val="0"/>
              </a:spcAft>
              <a:defRPr/>
            </a:pPr>
            <a:r>
              <a:rPr lang="en-US" sz="2353" kern="0" dirty="0">
                <a:ln w="3175">
                  <a:noFill/>
                </a:ln>
                <a:gradFill>
                  <a:gsLst>
                    <a:gs pos="82143">
                      <a:schemeClr val="tx1"/>
                    </a:gs>
                    <a:gs pos="50000">
                      <a:schemeClr val="tx1"/>
                    </a:gs>
                  </a:gsLst>
                  <a:lin ang="5400000" scaled="0"/>
                </a:gradFill>
                <a:latin typeface="Segoe UI Semilight" panose="020B0402040204020203" pitchFamily="34" charset="0"/>
                <a:cs typeface="Segoe UI Semilight" panose="020B0402040204020203" pitchFamily="34" charset="0"/>
              </a:rPr>
              <a:t> by 2020</a:t>
            </a:r>
          </a:p>
        </p:txBody>
      </p:sp>
      <p:sp>
        <p:nvSpPr>
          <p:cNvPr id="118" name="Rectangle 117"/>
          <p:cNvSpPr/>
          <p:nvPr/>
        </p:nvSpPr>
        <p:spPr>
          <a:xfrm>
            <a:off x="2304290" y="3324632"/>
            <a:ext cx="2241062" cy="1357744"/>
          </a:xfrm>
          <a:prstGeom prst="rect">
            <a:avLst/>
          </a:prstGeom>
        </p:spPr>
        <p:txBody>
          <a:bodyPr wrap="square" lIns="0" tIns="0" rIns="0" bIns="0" anchor="t">
            <a:spAutoFit/>
          </a:bodyPr>
          <a:lstStyle/>
          <a:p>
            <a:pPr algn="ctr" defTabSz="896214">
              <a:lnSpc>
                <a:spcPct val="90000"/>
              </a:lnSpc>
              <a:spcAft>
                <a:spcPct val="0"/>
              </a:spcAft>
              <a:defRPr/>
            </a:pPr>
            <a:r>
              <a:rPr lang="en-US" sz="2745" b="1" kern="0" dirty="0">
                <a:ln w="3175">
                  <a:noFill/>
                </a:ln>
                <a:gradFill>
                  <a:gsLst>
                    <a:gs pos="82143">
                      <a:schemeClr val="tx1"/>
                    </a:gs>
                    <a:gs pos="50000">
                      <a:schemeClr val="tx1"/>
                    </a:gs>
                  </a:gsLst>
                  <a:lin ang="5400000" scaled="0"/>
                </a:gradFill>
                <a:latin typeface="Segoe UI Semilight" panose="020B0402040204020203" pitchFamily="34" charset="0"/>
                <a:cs typeface="Segoe UI Semilight" panose="020B0402040204020203" pitchFamily="34" charset="0"/>
              </a:rPr>
              <a:t>1 million/hour </a:t>
            </a:r>
          </a:p>
          <a:p>
            <a:pPr algn="ctr" defTabSz="896214">
              <a:lnSpc>
                <a:spcPct val="90000"/>
              </a:lnSpc>
              <a:spcAft>
                <a:spcPct val="0"/>
              </a:spcAft>
              <a:defRPr/>
            </a:pPr>
            <a:r>
              <a:rPr lang="en-US" sz="2353" kern="0" dirty="0">
                <a:ln w="3175">
                  <a:noFill/>
                </a:ln>
                <a:gradFill>
                  <a:gsLst>
                    <a:gs pos="82143">
                      <a:schemeClr val="tx1"/>
                    </a:gs>
                    <a:gs pos="50000">
                      <a:schemeClr val="tx1"/>
                    </a:gs>
                  </a:gsLst>
                  <a:lin ang="5400000" scaled="0"/>
                </a:gradFill>
                <a:latin typeface="Segoe UI Semilight" panose="020B0402040204020203" pitchFamily="34" charset="0"/>
                <a:cs typeface="Segoe UI Semilight" panose="020B0402040204020203" pitchFamily="34" charset="0"/>
              </a:rPr>
              <a:t>new devices coming online </a:t>
            </a:r>
          </a:p>
          <a:p>
            <a:pPr algn="ctr" defTabSz="896214">
              <a:lnSpc>
                <a:spcPct val="90000"/>
              </a:lnSpc>
              <a:spcAft>
                <a:spcPct val="0"/>
              </a:spcAft>
              <a:defRPr/>
            </a:pPr>
            <a:r>
              <a:rPr lang="en-US" sz="2353" kern="0" dirty="0">
                <a:ln w="3175">
                  <a:noFill/>
                </a:ln>
                <a:gradFill>
                  <a:gsLst>
                    <a:gs pos="82143">
                      <a:schemeClr val="tx1"/>
                    </a:gs>
                    <a:gs pos="50000">
                      <a:schemeClr val="tx1"/>
                    </a:gs>
                  </a:gsLst>
                  <a:lin ang="5400000" scaled="0"/>
                </a:gradFill>
                <a:latin typeface="Segoe UI Semilight" panose="020B0402040204020203" pitchFamily="34" charset="0"/>
                <a:cs typeface="Segoe UI Semilight" panose="020B0402040204020203" pitchFamily="34" charset="0"/>
              </a:rPr>
              <a:t>by 2020</a:t>
            </a:r>
          </a:p>
        </p:txBody>
      </p:sp>
      <p:sp>
        <p:nvSpPr>
          <p:cNvPr id="113" name="Rectangle 112"/>
          <p:cNvSpPr/>
          <p:nvPr/>
        </p:nvSpPr>
        <p:spPr>
          <a:xfrm>
            <a:off x="7710542" y="3329457"/>
            <a:ext cx="2450291" cy="1031886"/>
          </a:xfrm>
          <a:prstGeom prst="rect">
            <a:avLst/>
          </a:prstGeom>
        </p:spPr>
        <p:txBody>
          <a:bodyPr wrap="square" lIns="0" tIns="0" rIns="0" bIns="0" anchor="t">
            <a:spAutoFit/>
          </a:bodyPr>
          <a:lstStyle/>
          <a:p>
            <a:pPr algn="ctr" defTabSz="896214">
              <a:lnSpc>
                <a:spcPct val="90000"/>
              </a:lnSpc>
              <a:spcAft>
                <a:spcPct val="0"/>
              </a:spcAft>
              <a:defRPr/>
            </a:pPr>
            <a:r>
              <a:rPr lang="en-US" sz="2745" b="1" kern="0" dirty="0">
                <a:ln w="3175">
                  <a:noFill/>
                </a:ln>
                <a:gradFill>
                  <a:gsLst>
                    <a:gs pos="82143">
                      <a:schemeClr val="tx1"/>
                    </a:gs>
                    <a:gs pos="50000">
                      <a:schemeClr val="tx1"/>
                    </a:gs>
                  </a:gsLst>
                  <a:lin ang="5400000" scaled="0"/>
                </a:gradFill>
                <a:latin typeface="Segoe UI Semilight" panose="020B0402040204020203" pitchFamily="34" charset="0"/>
                <a:cs typeface="Segoe UI Semilight" panose="020B0402040204020203" pitchFamily="34" charset="0"/>
              </a:rPr>
              <a:t>60% computing</a:t>
            </a:r>
          </a:p>
          <a:p>
            <a:pPr algn="ctr" defTabSz="896214">
              <a:lnSpc>
                <a:spcPct val="90000"/>
              </a:lnSpc>
              <a:spcAft>
                <a:spcPct val="0"/>
              </a:spcAft>
              <a:defRPr/>
            </a:pPr>
            <a:r>
              <a:rPr lang="en-US" sz="2353" kern="0" dirty="0">
                <a:ln w="3175">
                  <a:noFill/>
                </a:ln>
                <a:gradFill>
                  <a:gsLst>
                    <a:gs pos="82143">
                      <a:schemeClr val="tx1"/>
                    </a:gs>
                    <a:gs pos="50000">
                      <a:schemeClr val="tx1"/>
                    </a:gs>
                  </a:gsLst>
                  <a:lin ang="5400000" scaled="0"/>
                </a:gradFill>
                <a:latin typeface="Segoe UI Semilight" panose="020B0402040204020203" pitchFamily="34" charset="0"/>
                <a:cs typeface="Segoe UI Semilight" panose="020B0402040204020203" pitchFamily="34" charset="0"/>
              </a:rPr>
              <a:t>in the public cloud by 2025</a:t>
            </a:r>
          </a:p>
        </p:txBody>
      </p:sp>
    </p:spTree>
    <p:extLst>
      <p:ext uri="{BB962C8B-B14F-4D97-AF65-F5344CB8AC3E}">
        <p14:creationId xmlns:p14="http://schemas.microsoft.com/office/powerpoint/2010/main" val="377855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250"/>
                                        <p:tgtEl>
                                          <p:spTgt spid="114"/>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600" spd="-100000" fill="hold"/>
                                        <p:tgtEl>
                                          <p:spTgt spid="114"/>
                                        </p:tgtEl>
                                        <p:attrNameLst>
                                          <p:attrName>ppt_x</p:attrName>
                                          <p:attrName>ppt_y</p:attrName>
                                        </p:attrNameLst>
                                      </p:cBhvr>
                                      <p:rCtr x="0" y="8988"/>
                                    </p:animMotion>
                                  </p:childTnLst>
                                </p:cTn>
                              </p:par>
                              <p:par>
                                <p:cTn id="10" presetID="1" presetClass="entr" presetSubtype="0" fill="hold" nodeType="withEffect">
                                  <p:stCondLst>
                                    <p:cond delay="200"/>
                                  </p:stCondLst>
                                  <p:childTnLst>
                                    <p:set>
                                      <p:cBhvr>
                                        <p:cTn id="11" dur="1" fill="hold">
                                          <p:stCondLst>
                                            <p:cond delay="499"/>
                                          </p:stCondLst>
                                        </p:cTn>
                                        <p:tgtEl>
                                          <p:spTgt spid="153"/>
                                        </p:tgtEl>
                                        <p:attrNameLst>
                                          <p:attrName>style.visibility</p:attrName>
                                        </p:attrNameLst>
                                      </p:cBhvr>
                                      <p:to>
                                        <p:strVal val="visible"/>
                                      </p:to>
                                    </p:set>
                                  </p:childTnLst>
                                </p:cTn>
                              </p:par>
                              <p:par>
                                <p:cTn id="12" presetID="6" presetClass="emph" presetSubtype="0" accel="100000" autoRev="1" fill="hold" nodeType="withEffect">
                                  <p:stCondLst>
                                    <p:cond delay="200"/>
                                  </p:stCondLst>
                                  <p:childTnLst>
                                    <p:animScale>
                                      <p:cBhvr>
                                        <p:cTn id="13" dur="500" fill="hold"/>
                                        <p:tgtEl>
                                          <p:spTgt spid="153"/>
                                        </p:tgtEl>
                                      </p:cBhvr>
                                      <p:by x="0" y="0"/>
                                    </p:animScale>
                                  </p:childTnLst>
                                </p:cTn>
                              </p:par>
                              <p:par>
                                <p:cTn id="14" presetID="1" presetClass="entr" presetSubtype="0" fill="hold" nodeType="withEffect">
                                  <p:stCondLst>
                                    <p:cond delay="250"/>
                                  </p:stCondLst>
                                  <p:childTnLst>
                                    <p:set>
                                      <p:cBhvr>
                                        <p:cTn id="15" dur="1" fill="hold">
                                          <p:stCondLst>
                                            <p:cond delay="499"/>
                                          </p:stCondLst>
                                        </p:cTn>
                                        <p:tgtEl>
                                          <p:spTgt spid="229"/>
                                        </p:tgtEl>
                                        <p:attrNameLst>
                                          <p:attrName>style.visibility</p:attrName>
                                        </p:attrNameLst>
                                      </p:cBhvr>
                                      <p:to>
                                        <p:strVal val="visible"/>
                                      </p:to>
                                    </p:set>
                                  </p:childTnLst>
                                </p:cTn>
                              </p:par>
                              <p:par>
                                <p:cTn id="16" presetID="6" presetClass="emph" presetSubtype="0" accel="100000" autoRev="1" fill="hold" nodeType="withEffect">
                                  <p:stCondLst>
                                    <p:cond delay="250"/>
                                  </p:stCondLst>
                                  <p:childTnLst>
                                    <p:animScale>
                                      <p:cBhvr>
                                        <p:cTn id="17" dur="500" fill="hold"/>
                                        <p:tgtEl>
                                          <p:spTgt spid="229"/>
                                        </p:tgtEl>
                                      </p:cBhvr>
                                      <p:by x="0" y="0"/>
                                    </p:animScale>
                                  </p:childTnLst>
                                </p:cTn>
                              </p:par>
                              <p:par>
                                <p:cTn id="18" presetID="1" presetClass="entr" presetSubtype="0" fill="hold" nodeType="withEffect">
                                  <p:stCondLst>
                                    <p:cond delay="300"/>
                                  </p:stCondLst>
                                  <p:childTnLst>
                                    <p:set>
                                      <p:cBhvr>
                                        <p:cTn id="19" dur="1" fill="hold">
                                          <p:stCondLst>
                                            <p:cond delay="499"/>
                                          </p:stCondLst>
                                        </p:cTn>
                                        <p:tgtEl>
                                          <p:spTgt spid="142"/>
                                        </p:tgtEl>
                                        <p:attrNameLst>
                                          <p:attrName>style.visibility</p:attrName>
                                        </p:attrNameLst>
                                      </p:cBhvr>
                                      <p:to>
                                        <p:strVal val="visible"/>
                                      </p:to>
                                    </p:set>
                                  </p:childTnLst>
                                </p:cTn>
                              </p:par>
                              <p:par>
                                <p:cTn id="20" presetID="6" presetClass="emph" presetSubtype="0" accel="100000" autoRev="1" fill="hold" nodeType="withEffect">
                                  <p:stCondLst>
                                    <p:cond delay="300"/>
                                  </p:stCondLst>
                                  <p:childTnLst>
                                    <p:animScale>
                                      <p:cBhvr>
                                        <p:cTn id="21" dur="500" fill="hold"/>
                                        <p:tgtEl>
                                          <p:spTgt spid="142"/>
                                        </p:tgtEl>
                                      </p:cBhvr>
                                      <p:by x="0" y="0"/>
                                    </p:animScale>
                                  </p:childTnLst>
                                </p:cTn>
                              </p:par>
                              <p:par>
                                <p:cTn id="22" presetID="1" presetClass="entr" presetSubtype="0" fill="hold" grpId="0" nodeType="withEffect">
                                  <p:stCondLst>
                                    <p:cond delay="350"/>
                                  </p:stCondLst>
                                  <p:childTnLst>
                                    <p:set>
                                      <p:cBhvr>
                                        <p:cTn id="23" dur="1" fill="hold">
                                          <p:stCondLst>
                                            <p:cond delay="499"/>
                                          </p:stCondLst>
                                        </p:cTn>
                                        <p:tgtEl>
                                          <p:spTgt spid="288"/>
                                        </p:tgtEl>
                                        <p:attrNameLst>
                                          <p:attrName>style.visibility</p:attrName>
                                        </p:attrNameLst>
                                      </p:cBhvr>
                                      <p:to>
                                        <p:strVal val="visible"/>
                                      </p:to>
                                    </p:set>
                                  </p:childTnLst>
                                </p:cTn>
                              </p:par>
                              <p:par>
                                <p:cTn id="24" presetID="6" presetClass="emph" presetSubtype="0" accel="100000" autoRev="1" fill="hold" grpId="1" nodeType="withEffect">
                                  <p:stCondLst>
                                    <p:cond delay="350"/>
                                  </p:stCondLst>
                                  <p:childTnLst>
                                    <p:animScale>
                                      <p:cBhvr>
                                        <p:cTn id="25" dur="500" fill="hold"/>
                                        <p:tgtEl>
                                          <p:spTgt spid="288"/>
                                        </p:tgtEl>
                                      </p:cBhvr>
                                      <p:by x="0" y="0"/>
                                    </p:animScale>
                                  </p:childTnLst>
                                </p:cTn>
                              </p:par>
                              <p:par>
                                <p:cTn id="26" presetID="1" presetClass="entr" presetSubtype="0" fill="hold" grpId="0" nodeType="withEffect">
                                  <p:stCondLst>
                                    <p:cond delay="400"/>
                                  </p:stCondLst>
                                  <p:childTnLst>
                                    <p:set>
                                      <p:cBhvr>
                                        <p:cTn id="27" dur="1" fill="hold">
                                          <p:stCondLst>
                                            <p:cond delay="499"/>
                                          </p:stCondLst>
                                        </p:cTn>
                                        <p:tgtEl>
                                          <p:spTgt spid="287"/>
                                        </p:tgtEl>
                                        <p:attrNameLst>
                                          <p:attrName>style.visibility</p:attrName>
                                        </p:attrNameLst>
                                      </p:cBhvr>
                                      <p:to>
                                        <p:strVal val="visible"/>
                                      </p:to>
                                    </p:set>
                                  </p:childTnLst>
                                </p:cTn>
                              </p:par>
                              <p:par>
                                <p:cTn id="28" presetID="6" presetClass="emph" presetSubtype="0" accel="100000" autoRev="1" fill="hold" grpId="1" nodeType="withEffect">
                                  <p:stCondLst>
                                    <p:cond delay="400"/>
                                  </p:stCondLst>
                                  <p:childTnLst>
                                    <p:animScale>
                                      <p:cBhvr>
                                        <p:cTn id="29" dur="500" fill="hold"/>
                                        <p:tgtEl>
                                          <p:spTgt spid="287"/>
                                        </p:tgtEl>
                                      </p:cBhvr>
                                      <p:by x="0" y="0"/>
                                    </p:animScale>
                                  </p:childTnLst>
                                </p:cTn>
                              </p:par>
                              <p:par>
                                <p:cTn id="30" presetID="1" presetClass="entr" presetSubtype="0" fill="hold" nodeType="withEffect">
                                  <p:stCondLst>
                                    <p:cond delay="450"/>
                                  </p:stCondLst>
                                  <p:childTnLst>
                                    <p:set>
                                      <p:cBhvr>
                                        <p:cTn id="31" dur="1" fill="hold">
                                          <p:stCondLst>
                                            <p:cond delay="499"/>
                                          </p:stCondLst>
                                        </p:cTn>
                                        <p:tgtEl>
                                          <p:spTgt spid="135"/>
                                        </p:tgtEl>
                                        <p:attrNameLst>
                                          <p:attrName>style.visibility</p:attrName>
                                        </p:attrNameLst>
                                      </p:cBhvr>
                                      <p:to>
                                        <p:strVal val="visible"/>
                                      </p:to>
                                    </p:set>
                                  </p:childTnLst>
                                </p:cTn>
                              </p:par>
                              <p:par>
                                <p:cTn id="32" presetID="6" presetClass="emph" presetSubtype="0" accel="100000" autoRev="1" fill="hold" nodeType="withEffect">
                                  <p:stCondLst>
                                    <p:cond delay="450"/>
                                  </p:stCondLst>
                                  <p:childTnLst>
                                    <p:animScale>
                                      <p:cBhvr>
                                        <p:cTn id="33" dur="500" fill="hold"/>
                                        <p:tgtEl>
                                          <p:spTgt spid="135"/>
                                        </p:tgtEl>
                                      </p:cBhvr>
                                      <p:by x="0" y="0"/>
                                    </p:animScale>
                                  </p:childTnLst>
                                </p:cTn>
                              </p:par>
                              <p:par>
                                <p:cTn id="34" presetID="1" presetClass="entr" presetSubtype="0" fill="hold" nodeType="withEffect">
                                  <p:stCondLst>
                                    <p:cond delay="500"/>
                                  </p:stCondLst>
                                  <p:childTnLst>
                                    <p:set>
                                      <p:cBhvr>
                                        <p:cTn id="35" dur="1" fill="hold">
                                          <p:stCondLst>
                                            <p:cond delay="499"/>
                                          </p:stCondLst>
                                        </p:cTn>
                                        <p:tgtEl>
                                          <p:spTgt spid="296"/>
                                        </p:tgtEl>
                                        <p:attrNameLst>
                                          <p:attrName>style.visibility</p:attrName>
                                        </p:attrNameLst>
                                      </p:cBhvr>
                                      <p:to>
                                        <p:strVal val="visible"/>
                                      </p:to>
                                    </p:set>
                                  </p:childTnLst>
                                </p:cTn>
                              </p:par>
                              <p:par>
                                <p:cTn id="36" presetID="6" presetClass="emph" presetSubtype="0" accel="100000" autoRev="1" fill="hold" nodeType="withEffect">
                                  <p:stCondLst>
                                    <p:cond delay="500"/>
                                  </p:stCondLst>
                                  <p:childTnLst>
                                    <p:animScale>
                                      <p:cBhvr>
                                        <p:cTn id="37" dur="500" fill="hold"/>
                                        <p:tgtEl>
                                          <p:spTgt spid="296"/>
                                        </p:tgtEl>
                                      </p:cBhvr>
                                      <p:by x="0" y="0"/>
                                    </p:animScale>
                                  </p:childTnLst>
                                </p:cTn>
                              </p:par>
                              <p:par>
                                <p:cTn id="38" presetID="1" presetClass="entr" presetSubtype="0" fill="hold" nodeType="withEffect">
                                  <p:stCondLst>
                                    <p:cond delay="550"/>
                                  </p:stCondLst>
                                  <p:childTnLst>
                                    <p:set>
                                      <p:cBhvr>
                                        <p:cTn id="39" dur="1" fill="hold">
                                          <p:stCondLst>
                                            <p:cond delay="499"/>
                                          </p:stCondLst>
                                        </p:cTn>
                                        <p:tgtEl>
                                          <p:spTgt spid="170"/>
                                        </p:tgtEl>
                                        <p:attrNameLst>
                                          <p:attrName>style.visibility</p:attrName>
                                        </p:attrNameLst>
                                      </p:cBhvr>
                                      <p:to>
                                        <p:strVal val="visible"/>
                                      </p:to>
                                    </p:set>
                                  </p:childTnLst>
                                </p:cTn>
                              </p:par>
                              <p:par>
                                <p:cTn id="40" presetID="6" presetClass="emph" presetSubtype="0" accel="100000" autoRev="1" fill="hold" nodeType="withEffect">
                                  <p:stCondLst>
                                    <p:cond delay="550"/>
                                  </p:stCondLst>
                                  <p:childTnLst>
                                    <p:animScale>
                                      <p:cBhvr>
                                        <p:cTn id="41" dur="500" fill="hold"/>
                                        <p:tgtEl>
                                          <p:spTgt spid="170"/>
                                        </p:tgtEl>
                                      </p:cBhvr>
                                      <p:by x="0" y="0"/>
                                    </p:animScale>
                                  </p:childTnLst>
                                </p:cTn>
                              </p:par>
                              <p:par>
                                <p:cTn id="42" presetID="1" presetClass="entr" presetSubtype="0" fill="hold" grpId="0" nodeType="withEffect">
                                  <p:stCondLst>
                                    <p:cond delay="600"/>
                                  </p:stCondLst>
                                  <p:childTnLst>
                                    <p:set>
                                      <p:cBhvr>
                                        <p:cTn id="43" dur="1" fill="hold">
                                          <p:stCondLst>
                                            <p:cond delay="499"/>
                                          </p:stCondLst>
                                        </p:cTn>
                                        <p:tgtEl>
                                          <p:spTgt spid="283"/>
                                        </p:tgtEl>
                                        <p:attrNameLst>
                                          <p:attrName>style.visibility</p:attrName>
                                        </p:attrNameLst>
                                      </p:cBhvr>
                                      <p:to>
                                        <p:strVal val="visible"/>
                                      </p:to>
                                    </p:set>
                                  </p:childTnLst>
                                </p:cTn>
                              </p:par>
                              <p:par>
                                <p:cTn id="44" presetID="6" presetClass="emph" presetSubtype="0" accel="100000" autoRev="1" fill="hold" grpId="1" nodeType="withEffect">
                                  <p:stCondLst>
                                    <p:cond delay="600"/>
                                  </p:stCondLst>
                                  <p:childTnLst>
                                    <p:animScale>
                                      <p:cBhvr>
                                        <p:cTn id="45" dur="500" fill="hold"/>
                                        <p:tgtEl>
                                          <p:spTgt spid="283"/>
                                        </p:tgtEl>
                                      </p:cBhvr>
                                      <p:by x="0" y="0"/>
                                    </p:animScale>
                                  </p:childTnLst>
                                </p:cTn>
                              </p:par>
                              <p:par>
                                <p:cTn id="46" presetID="1" presetClass="entr" presetSubtype="0" fill="hold" grpId="0" nodeType="withEffect">
                                  <p:stCondLst>
                                    <p:cond delay="650"/>
                                  </p:stCondLst>
                                  <p:childTnLst>
                                    <p:set>
                                      <p:cBhvr>
                                        <p:cTn id="47" dur="1" fill="hold">
                                          <p:stCondLst>
                                            <p:cond delay="499"/>
                                          </p:stCondLst>
                                        </p:cTn>
                                        <p:tgtEl>
                                          <p:spTgt spid="306"/>
                                        </p:tgtEl>
                                        <p:attrNameLst>
                                          <p:attrName>style.visibility</p:attrName>
                                        </p:attrNameLst>
                                      </p:cBhvr>
                                      <p:to>
                                        <p:strVal val="visible"/>
                                      </p:to>
                                    </p:set>
                                  </p:childTnLst>
                                </p:cTn>
                              </p:par>
                              <p:par>
                                <p:cTn id="48" presetID="6" presetClass="emph" presetSubtype="0" accel="100000" autoRev="1" fill="hold" grpId="1" nodeType="withEffect">
                                  <p:stCondLst>
                                    <p:cond delay="650"/>
                                  </p:stCondLst>
                                  <p:childTnLst>
                                    <p:animScale>
                                      <p:cBhvr>
                                        <p:cTn id="49" dur="500" fill="hold"/>
                                        <p:tgtEl>
                                          <p:spTgt spid="306"/>
                                        </p:tgtEl>
                                      </p:cBhvr>
                                      <p:by x="0" y="0"/>
                                    </p:animScale>
                                  </p:childTnLst>
                                </p:cTn>
                              </p:par>
                              <p:par>
                                <p:cTn id="50" presetID="1" presetClass="entr" presetSubtype="0" fill="hold" nodeType="withEffect">
                                  <p:stCondLst>
                                    <p:cond delay="700"/>
                                  </p:stCondLst>
                                  <p:childTnLst>
                                    <p:set>
                                      <p:cBhvr>
                                        <p:cTn id="51" dur="1" fill="hold">
                                          <p:stCondLst>
                                            <p:cond delay="499"/>
                                          </p:stCondLst>
                                        </p:cTn>
                                        <p:tgtEl>
                                          <p:spTgt spid="179"/>
                                        </p:tgtEl>
                                        <p:attrNameLst>
                                          <p:attrName>style.visibility</p:attrName>
                                        </p:attrNameLst>
                                      </p:cBhvr>
                                      <p:to>
                                        <p:strVal val="visible"/>
                                      </p:to>
                                    </p:set>
                                  </p:childTnLst>
                                </p:cTn>
                              </p:par>
                              <p:par>
                                <p:cTn id="52" presetID="6" presetClass="emph" presetSubtype="0" accel="100000" autoRev="1" fill="hold" nodeType="withEffect">
                                  <p:stCondLst>
                                    <p:cond delay="700"/>
                                  </p:stCondLst>
                                  <p:childTnLst>
                                    <p:animScale>
                                      <p:cBhvr>
                                        <p:cTn id="53" dur="500" fill="hold"/>
                                        <p:tgtEl>
                                          <p:spTgt spid="179"/>
                                        </p:tgtEl>
                                      </p:cBhvr>
                                      <p:by x="0" y="0"/>
                                    </p:animScale>
                                  </p:childTnLst>
                                </p:cTn>
                              </p:par>
                              <p:par>
                                <p:cTn id="54" presetID="1" presetClass="entr" presetSubtype="0" fill="hold" nodeType="withEffect">
                                  <p:stCondLst>
                                    <p:cond delay="750"/>
                                  </p:stCondLst>
                                  <p:childTnLst>
                                    <p:set>
                                      <p:cBhvr>
                                        <p:cTn id="55" dur="1" fill="hold">
                                          <p:stCondLst>
                                            <p:cond delay="499"/>
                                          </p:stCondLst>
                                        </p:cTn>
                                        <p:tgtEl>
                                          <p:spTgt spid="293"/>
                                        </p:tgtEl>
                                        <p:attrNameLst>
                                          <p:attrName>style.visibility</p:attrName>
                                        </p:attrNameLst>
                                      </p:cBhvr>
                                      <p:to>
                                        <p:strVal val="visible"/>
                                      </p:to>
                                    </p:set>
                                  </p:childTnLst>
                                </p:cTn>
                              </p:par>
                              <p:par>
                                <p:cTn id="56" presetID="6" presetClass="emph" presetSubtype="0" accel="100000" autoRev="1" fill="hold" nodeType="withEffect">
                                  <p:stCondLst>
                                    <p:cond delay="750"/>
                                  </p:stCondLst>
                                  <p:childTnLst>
                                    <p:animScale>
                                      <p:cBhvr>
                                        <p:cTn id="57" dur="500" fill="hold"/>
                                        <p:tgtEl>
                                          <p:spTgt spid="293"/>
                                        </p:tgtEl>
                                      </p:cBhvr>
                                      <p:by x="0" y="0"/>
                                    </p:animScale>
                                  </p:childTnLst>
                                </p:cTn>
                              </p:par>
                              <p:par>
                                <p:cTn id="58" presetID="1" presetClass="entr" presetSubtype="0" fill="hold" nodeType="withEffect">
                                  <p:stCondLst>
                                    <p:cond delay="800"/>
                                  </p:stCondLst>
                                  <p:childTnLst>
                                    <p:set>
                                      <p:cBhvr>
                                        <p:cTn id="59" dur="1" fill="hold">
                                          <p:stCondLst>
                                            <p:cond delay="499"/>
                                          </p:stCondLst>
                                        </p:cTn>
                                        <p:tgtEl>
                                          <p:spTgt spid="163"/>
                                        </p:tgtEl>
                                        <p:attrNameLst>
                                          <p:attrName>style.visibility</p:attrName>
                                        </p:attrNameLst>
                                      </p:cBhvr>
                                      <p:to>
                                        <p:strVal val="visible"/>
                                      </p:to>
                                    </p:set>
                                  </p:childTnLst>
                                </p:cTn>
                              </p:par>
                              <p:par>
                                <p:cTn id="60" presetID="6" presetClass="emph" presetSubtype="0" accel="100000" autoRev="1" fill="hold" nodeType="withEffect">
                                  <p:stCondLst>
                                    <p:cond delay="800"/>
                                  </p:stCondLst>
                                  <p:childTnLst>
                                    <p:animScale>
                                      <p:cBhvr>
                                        <p:cTn id="61" dur="500" fill="hold"/>
                                        <p:tgtEl>
                                          <p:spTgt spid="163"/>
                                        </p:tgtEl>
                                      </p:cBhvr>
                                      <p:by x="0" y="0"/>
                                    </p:animScale>
                                  </p:childTnLst>
                                </p:cTn>
                              </p:par>
                              <p:par>
                                <p:cTn id="62" presetID="1" presetClass="entr" presetSubtype="0" fill="hold" grpId="0" nodeType="withEffect">
                                  <p:stCondLst>
                                    <p:cond delay="850"/>
                                  </p:stCondLst>
                                  <p:childTnLst>
                                    <p:set>
                                      <p:cBhvr>
                                        <p:cTn id="63" dur="1" fill="hold">
                                          <p:stCondLst>
                                            <p:cond delay="499"/>
                                          </p:stCondLst>
                                        </p:cTn>
                                        <p:tgtEl>
                                          <p:spTgt spid="284"/>
                                        </p:tgtEl>
                                        <p:attrNameLst>
                                          <p:attrName>style.visibility</p:attrName>
                                        </p:attrNameLst>
                                      </p:cBhvr>
                                      <p:to>
                                        <p:strVal val="visible"/>
                                      </p:to>
                                    </p:set>
                                  </p:childTnLst>
                                </p:cTn>
                              </p:par>
                              <p:par>
                                <p:cTn id="64" presetID="6" presetClass="emph" presetSubtype="0" accel="100000" autoRev="1" fill="hold" grpId="1" nodeType="withEffect">
                                  <p:stCondLst>
                                    <p:cond delay="850"/>
                                  </p:stCondLst>
                                  <p:childTnLst>
                                    <p:animScale>
                                      <p:cBhvr>
                                        <p:cTn id="65" dur="500" fill="hold"/>
                                        <p:tgtEl>
                                          <p:spTgt spid="284"/>
                                        </p:tgtEl>
                                      </p:cBhvr>
                                      <p:by x="0" y="0"/>
                                    </p:animScale>
                                  </p:childTnLst>
                                </p:cTn>
                              </p:par>
                              <p:par>
                                <p:cTn id="66" presetID="1" presetClass="entr" presetSubtype="0" fill="hold" grpId="0" nodeType="withEffect">
                                  <p:stCondLst>
                                    <p:cond delay="900"/>
                                  </p:stCondLst>
                                  <p:childTnLst>
                                    <p:set>
                                      <p:cBhvr>
                                        <p:cTn id="67" dur="1" fill="hold">
                                          <p:stCondLst>
                                            <p:cond delay="499"/>
                                          </p:stCondLst>
                                        </p:cTn>
                                        <p:tgtEl>
                                          <p:spTgt spid="285"/>
                                        </p:tgtEl>
                                        <p:attrNameLst>
                                          <p:attrName>style.visibility</p:attrName>
                                        </p:attrNameLst>
                                      </p:cBhvr>
                                      <p:to>
                                        <p:strVal val="visible"/>
                                      </p:to>
                                    </p:set>
                                  </p:childTnLst>
                                </p:cTn>
                              </p:par>
                              <p:par>
                                <p:cTn id="68" presetID="6" presetClass="emph" presetSubtype="0" accel="100000" autoRev="1" fill="hold" grpId="1" nodeType="withEffect">
                                  <p:stCondLst>
                                    <p:cond delay="900"/>
                                  </p:stCondLst>
                                  <p:childTnLst>
                                    <p:animScale>
                                      <p:cBhvr>
                                        <p:cTn id="69" dur="500" fill="hold"/>
                                        <p:tgtEl>
                                          <p:spTgt spid="285"/>
                                        </p:tgtEl>
                                      </p:cBhvr>
                                      <p:by x="0" y="0"/>
                                    </p:animScale>
                                  </p:childTnLst>
                                </p:cTn>
                              </p:par>
                              <p:par>
                                <p:cTn id="70" presetID="1" presetClass="entr" presetSubtype="0" fill="hold" nodeType="withEffect">
                                  <p:stCondLst>
                                    <p:cond delay="950"/>
                                  </p:stCondLst>
                                  <p:childTnLst>
                                    <p:set>
                                      <p:cBhvr>
                                        <p:cTn id="71" dur="1" fill="hold">
                                          <p:stCondLst>
                                            <p:cond delay="499"/>
                                          </p:stCondLst>
                                        </p:cTn>
                                        <p:tgtEl>
                                          <p:spTgt spid="146"/>
                                        </p:tgtEl>
                                        <p:attrNameLst>
                                          <p:attrName>style.visibility</p:attrName>
                                        </p:attrNameLst>
                                      </p:cBhvr>
                                      <p:to>
                                        <p:strVal val="visible"/>
                                      </p:to>
                                    </p:set>
                                  </p:childTnLst>
                                </p:cTn>
                              </p:par>
                              <p:par>
                                <p:cTn id="72" presetID="6" presetClass="emph" presetSubtype="0" accel="100000" autoRev="1" fill="hold" nodeType="withEffect">
                                  <p:stCondLst>
                                    <p:cond delay="950"/>
                                  </p:stCondLst>
                                  <p:childTnLst>
                                    <p:animScale>
                                      <p:cBhvr>
                                        <p:cTn id="73" dur="500" fill="hold"/>
                                        <p:tgtEl>
                                          <p:spTgt spid="146"/>
                                        </p:tgtEl>
                                      </p:cBhvr>
                                      <p:by x="0" y="0"/>
                                    </p:animScale>
                                  </p:childTnLst>
                                </p:cTn>
                              </p:par>
                              <p:par>
                                <p:cTn id="74" presetID="1" presetClass="entr" presetSubtype="0" fill="hold" nodeType="withEffect">
                                  <p:stCondLst>
                                    <p:cond delay="1000"/>
                                  </p:stCondLst>
                                  <p:childTnLst>
                                    <p:set>
                                      <p:cBhvr>
                                        <p:cTn id="75" dur="1" fill="hold">
                                          <p:stCondLst>
                                            <p:cond delay="499"/>
                                          </p:stCondLst>
                                        </p:cTn>
                                        <p:tgtEl>
                                          <p:spTgt spid="191"/>
                                        </p:tgtEl>
                                        <p:attrNameLst>
                                          <p:attrName>style.visibility</p:attrName>
                                        </p:attrNameLst>
                                      </p:cBhvr>
                                      <p:to>
                                        <p:strVal val="visible"/>
                                      </p:to>
                                    </p:set>
                                  </p:childTnLst>
                                </p:cTn>
                              </p:par>
                              <p:par>
                                <p:cTn id="76" presetID="6" presetClass="emph" presetSubtype="0" accel="100000" autoRev="1" fill="hold" nodeType="withEffect">
                                  <p:stCondLst>
                                    <p:cond delay="1000"/>
                                  </p:stCondLst>
                                  <p:childTnLst>
                                    <p:animScale>
                                      <p:cBhvr>
                                        <p:cTn id="77" dur="500" fill="hold"/>
                                        <p:tgtEl>
                                          <p:spTgt spid="191"/>
                                        </p:tgtEl>
                                      </p:cBhvr>
                                      <p:by x="0" y="0"/>
                                    </p:animScale>
                                  </p:childTnLst>
                                </p:cTn>
                              </p:par>
                              <p:par>
                                <p:cTn id="78" presetID="1" presetClass="entr" presetSubtype="0" fill="hold" nodeType="withEffect">
                                  <p:stCondLst>
                                    <p:cond delay="1050"/>
                                  </p:stCondLst>
                                  <p:childTnLst>
                                    <p:set>
                                      <p:cBhvr>
                                        <p:cTn id="79" dur="1" fill="hold">
                                          <p:stCondLst>
                                            <p:cond delay="499"/>
                                          </p:stCondLst>
                                        </p:cTn>
                                        <p:tgtEl>
                                          <p:spTgt spid="212"/>
                                        </p:tgtEl>
                                        <p:attrNameLst>
                                          <p:attrName>style.visibility</p:attrName>
                                        </p:attrNameLst>
                                      </p:cBhvr>
                                      <p:to>
                                        <p:strVal val="visible"/>
                                      </p:to>
                                    </p:set>
                                  </p:childTnLst>
                                </p:cTn>
                              </p:par>
                              <p:par>
                                <p:cTn id="80" presetID="6" presetClass="emph" presetSubtype="0" accel="100000" autoRev="1" fill="hold" nodeType="withEffect">
                                  <p:stCondLst>
                                    <p:cond delay="1050"/>
                                  </p:stCondLst>
                                  <p:childTnLst>
                                    <p:animScale>
                                      <p:cBhvr>
                                        <p:cTn id="81" dur="500" fill="hold"/>
                                        <p:tgtEl>
                                          <p:spTgt spid="212"/>
                                        </p:tgtEl>
                                      </p:cBhvr>
                                      <p:by x="0" y="0"/>
                                    </p:animScale>
                                  </p:childTnLst>
                                </p:cTn>
                              </p:par>
                              <p:par>
                                <p:cTn id="82" presetID="1" presetClass="entr" presetSubtype="0" fill="hold" nodeType="withEffect">
                                  <p:stCondLst>
                                    <p:cond delay="1100"/>
                                  </p:stCondLst>
                                  <p:childTnLst>
                                    <p:set>
                                      <p:cBhvr>
                                        <p:cTn id="83" dur="1" fill="hold">
                                          <p:stCondLst>
                                            <p:cond delay="499"/>
                                          </p:stCondLst>
                                        </p:cTn>
                                        <p:tgtEl>
                                          <p:spTgt spid="196"/>
                                        </p:tgtEl>
                                        <p:attrNameLst>
                                          <p:attrName>style.visibility</p:attrName>
                                        </p:attrNameLst>
                                      </p:cBhvr>
                                      <p:to>
                                        <p:strVal val="visible"/>
                                      </p:to>
                                    </p:set>
                                  </p:childTnLst>
                                </p:cTn>
                              </p:par>
                              <p:par>
                                <p:cTn id="84" presetID="6" presetClass="emph" presetSubtype="0" accel="100000" autoRev="1" fill="hold" nodeType="withEffect">
                                  <p:stCondLst>
                                    <p:cond delay="1100"/>
                                  </p:stCondLst>
                                  <p:childTnLst>
                                    <p:animScale>
                                      <p:cBhvr>
                                        <p:cTn id="85" dur="500" fill="hold"/>
                                        <p:tgtEl>
                                          <p:spTgt spid="196"/>
                                        </p:tgtEl>
                                      </p:cBhvr>
                                      <p:by x="0" y="0"/>
                                    </p:animScale>
                                  </p:childTnLst>
                                </p:cTn>
                              </p:par>
                              <p:par>
                                <p:cTn id="86" presetID="1" presetClass="entr" presetSubtype="0" fill="hold" grpId="0" nodeType="withEffect">
                                  <p:stCondLst>
                                    <p:cond delay="1150"/>
                                  </p:stCondLst>
                                  <p:childTnLst>
                                    <p:set>
                                      <p:cBhvr>
                                        <p:cTn id="87" dur="1" fill="hold">
                                          <p:stCondLst>
                                            <p:cond delay="499"/>
                                          </p:stCondLst>
                                        </p:cTn>
                                        <p:tgtEl>
                                          <p:spTgt spid="127"/>
                                        </p:tgtEl>
                                        <p:attrNameLst>
                                          <p:attrName>style.visibility</p:attrName>
                                        </p:attrNameLst>
                                      </p:cBhvr>
                                      <p:to>
                                        <p:strVal val="visible"/>
                                      </p:to>
                                    </p:set>
                                  </p:childTnLst>
                                </p:cTn>
                              </p:par>
                              <p:par>
                                <p:cTn id="88" presetID="6" presetClass="emph" presetSubtype="0" accel="100000" autoRev="1" fill="hold" grpId="1" nodeType="withEffect">
                                  <p:stCondLst>
                                    <p:cond delay="1150"/>
                                  </p:stCondLst>
                                  <p:childTnLst>
                                    <p:animScale>
                                      <p:cBhvr>
                                        <p:cTn id="89" dur="500" fill="hold"/>
                                        <p:tgtEl>
                                          <p:spTgt spid="127"/>
                                        </p:tgtEl>
                                      </p:cBhvr>
                                      <p:by x="0" y="0"/>
                                    </p:animScale>
                                  </p:childTnLst>
                                </p:cTn>
                              </p:par>
                              <p:par>
                                <p:cTn id="90" presetID="1" presetClass="entr" presetSubtype="0" fill="hold" grpId="0" nodeType="withEffect">
                                  <p:stCondLst>
                                    <p:cond delay="1200"/>
                                  </p:stCondLst>
                                  <p:childTnLst>
                                    <p:set>
                                      <p:cBhvr>
                                        <p:cTn id="91" dur="1" fill="hold">
                                          <p:stCondLst>
                                            <p:cond delay="499"/>
                                          </p:stCondLst>
                                        </p:cTn>
                                        <p:tgtEl>
                                          <p:spTgt spid="286"/>
                                        </p:tgtEl>
                                        <p:attrNameLst>
                                          <p:attrName>style.visibility</p:attrName>
                                        </p:attrNameLst>
                                      </p:cBhvr>
                                      <p:to>
                                        <p:strVal val="visible"/>
                                      </p:to>
                                    </p:set>
                                  </p:childTnLst>
                                </p:cTn>
                              </p:par>
                              <p:par>
                                <p:cTn id="92" presetID="6" presetClass="emph" presetSubtype="0" accel="100000" autoRev="1" fill="hold" grpId="1" nodeType="withEffect">
                                  <p:stCondLst>
                                    <p:cond delay="1200"/>
                                  </p:stCondLst>
                                  <p:childTnLst>
                                    <p:animScale>
                                      <p:cBhvr>
                                        <p:cTn id="93" dur="500" fill="hold"/>
                                        <p:tgtEl>
                                          <p:spTgt spid="286"/>
                                        </p:tgtEl>
                                      </p:cBhvr>
                                      <p:by x="0" y="0"/>
                                    </p:animScale>
                                  </p:childTnLst>
                                </p:cTn>
                              </p:par>
                              <p:par>
                                <p:cTn id="94" presetID="10" presetClass="entr" presetSubtype="0" fill="hold" grpId="0" nodeType="withEffect">
                                  <p:stCondLst>
                                    <p:cond delay="400"/>
                                  </p:stCondLst>
                                  <p:childTnLst>
                                    <p:set>
                                      <p:cBhvr>
                                        <p:cTn id="95" dur="1" fill="hold">
                                          <p:stCondLst>
                                            <p:cond delay="0"/>
                                          </p:stCondLst>
                                        </p:cTn>
                                        <p:tgtEl>
                                          <p:spTgt spid="115"/>
                                        </p:tgtEl>
                                        <p:attrNameLst>
                                          <p:attrName>style.visibility</p:attrName>
                                        </p:attrNameLst>
                                      </p:cBhvr>
                                      <p:to>
                                        <p:strVal val="visible"/>
                                      </p:to>
                                    </p:set>
                                    <p:animEffect transition="in" filter="fade">
                                      <p:cBhvr>
                                        <p:cTn id="96" dur="250"/>
                                        <p:tgtEl>
                                          <p:spTgt spid="115"/>
                                        </p:tgtEl>
                                      </p:cBhvr>
                                    </p:animEffect>
                                  </p:childTnLst>
                                </p:cTn>
                              </p:par>
                              <p:par>
                                <p:cTn id="97" presetID="42" presetClass="path" presetSubtype="0" accel="50000" decel="50000" fill="hold" grpId="1" nodeType="withEffect">
                                  <p:stCondLst>
                                    <p:cond delay="0"/>
                                  </p:stCondLst>
                                  <p:childTnLst>
                                    <p:animMotion origin="layout" path="M -5.94843E-7 3.33182E-6 L -5.94843E-7 0.17998 " pathEditMode="relative" rAng="0" ptsTypes="AA">
                                      <p:cBhvr>
                                        <p:cTn id="98" dur="600" spd="-100000" fill="hold"/>
                                        <p:tgtEl>
                                          <p:spTgt spid="115"/>
                                        </p:tgtEl>
                                        <p:attrNameLst>
                                          <p:attrName>ppt_x</p:attrName>
                                          <p:attrName>ppt_y</p:attrName>
                                        </p:attrNameLst>
                                      </p:cBhvr>
                                      <p:rCtr x="0" y="8988"/>
                                    </p:animMotion>
                                  </p:childTnLst>
                                </p:cTn>
                              </p:par>
                              <p:par>
                                <p:cTn id="99" presetID="10" presetClass="entr" presetSubtype="0" fill="hold" grpId="0" nodeType="withEffect">
                                  <p:stCondLst>
                                    <p:cond delay="400"/>
                                  </p:stCondLst>
                                  <p:childTnLst>
                                    <p:set>
                                      <p:cBhvr>
                                        <p:cTn id="100" dur="1" fill="hold">
                                          <p:stCondLst>
                                            <p:cond delay="0"/>
                                          </p:stCondLst>
                                        </p:cTn>
                                        <p:tgtEl>
                                          <p:spTgt spid="118"/>
                                        </p:tgtEl>
                                        <p:attrNameLst>
                                          <p:attrName>style.visibility</p:attrName>
                                        </p:attrNameLst>
                                      </p:cBhvr>
                                      <p:to>
                                        <p:strVal val="visible"/>
                                      </p:to>
                                    </p:set>
                                    <p:animEffect transition="in" filter="fade">
                                      <p:cBhvr>
                                        <p:cTn id="101" dur="250"/>
                                        <p:tgtEl>
                                          <p:spTgt spid="118"/>
                                        </p:tgtEl>
                                      </p:cBhvr>
                                    </p:animEffect>
                                  </p:childTnLst>
                                </p:cTn>
                              </p:par>
                              <p:par>
                                <p:cTn id="102" presetID="42" presetClass="path" presetSubtype="0" accel="50000" decel="50000" fill="hold" grpId="1" nodeType="withEffect">
                                  <p:stCondLst>
                                    <p:cond delay="0"/>
                                  </p:stCondLst>
                                  <p:childTnLst>
                                    <p:animMotion origin="layout" path="M -4.44218E-6 3.33182E-6 L -4.44218E-6 0.17975 " pathEditMode="relative" rAng="0" ptsTypes="AA">
                                      <p:cBhvr>
                                        <p:cTn id="103" dur="600" spd="-100000" fill="hold"/>
                                        <p:tgtEl>
                                          <p:spTgt spid="118"/>
                                        </p:tgtEl>
                                        <p:attrNameLst>
                                          <p:attrName>ppt_x</p:attrName>
                                          <p:attrName>ppt_y</p:attrName>
                                        </p:attrNameLst>
                                      </p:cBhvr>
                                      <p:rCtr x="0" y="8988"/>
                                    </p:animMotion>
                                  </p:childTnLst>
                                </p:cTn>
                              </p:par>
                              <p:par>
                                <p:cTn id="104" presetID="10" presetClass="entr" presetSubtype="0" fill="hold" grpId="0" nodeType="withEffect">
                                  <p:stCondLst>
                                    <p:cond delay="400"/>
                                  </p:stCondLst>
                                  <p:childTnLst>
                                    <p:set>
                                      <p:cBhvr>
                                        <p:cTn id="105" dur="1" fill="hold">
                                          <p:stCondLst>
                                            <p:cond delay="0"/>
                                          </p:stCondLst>
                                        </p:cTn>
                                        <p:tgtEl>
                                          <p:spTgt spid="113"/>
                                        </p:tgtEl>
                                        <p:attrNameLst>
                                          <p:attrName>style.visibility</p:attrName>
                                        </p:attrNameLst>
                                      </p:cBhvr>
                                      <p:to>
                                        <p:strVal val="visible"/>
                                      </p:to>
                                    </p:set>
                                    <p:animEffect transition="in" filter="fade">
                                      <p:cBhvr>
                                        <p:cTn id="106" dur="250"/>
                                        <p:tgtEl>
                                          <p:spTgt spid="113"/>
                                        </p:tgtEl>
                                      </p:cBhvr>
                                    </p:animEffect>
                                  </p:childTnLst>
                                </p:cTn>
                              </p:par>
                              <p:par>
                                <p:cTn id="107" presetID="42" presetClass="path" presetSubtype="0" accel="50000" decel="50000" fill="hold" grpId="1" nodeType="withEffect">
                                  <p:stCondLst>
                                    <p:cond delay="0"/>
                                  </p:stCondLst>
                                  <p:childTnLst>
                                    <p:animMotion origin="layout" path="M 9.012E-7 3.33182E-6 L 9.012E-7 0.17998 " pathEditMode="relative" rAng="0" ptsTypes="AA">
                                      <p:cBhvr>
                                        <p:cTn id="108" dur="600" spd="-100000" fill="hold"/>
                                        <p:tgtEl>
                                          <p:spTgt spid="113"/>
                                        </p:tgtEl>
                                        <p:attrNameLst>
                                          <p:attrName>ppt_x</p:attrName>
                                          <p:attrName>ppt_y</p:attrName>
                                        </p:attrNameLst>
                                      </p:cBhvr>
                                      <p:rCtr x="0" y="89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283" grpId="1" animBg="1"/>
      <p:bldP spid="284" grpId="0" animBg="1"/>
      <p:bldP spid="284" grpId="1" animBg="1"/>
      <p:bldP spid="286" grpId="0" animBg="1"/>
      <p:bldP spid="286" grpId="1" animBg="1"/>
      <p:bldP spid="285" grpId="0" animBg="1"/>
      <p:bldP spid="285" grpId="1" animBg="1"/>
      <p:bldP spid="287" grpId="0" animBg="1"/>
      <p:bldP spid="287" grpId="1" animBg="1"/>
      <p:bldP spid="288" grpId="0" animBg="1"/>
      <p:bldP spid="288" grpId="1" animBg="1"/>
      <p:bldP spid="127" grpId="0" animBg="1"/>
      <p:bldP spid="127" grpId="1" animBg="1"/>
      <p:bldP spid="306" grpId="0" animBg="1"/>
      <p:bldP spid="306" grpId="1" animBg="1"/>
      <p:bldP spid="114" grpId="0"/>
      <p:bldP spid="114" grpId="1"/>
      <p:bldP spid="115" grpId="0"/>
      <p:bldP spid="115" grpId="1"/>
      <p:bldP spid="118" grpId="0"/>
      <p:bldP spid="118" grpId="1"/>
      <p:bldP spid="113" grpId="0"/>
      <p:bldP spid="113"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0" y="72808"/>
            <a:ext cx="12192000" cy="6712383"/>
          </a:xfrm>
          <a:prstGeom prst="rect">
            <a:avLst/>
          </a:prstGeom>
        </p:spPr>
      </p:pic>
    </p:spTree>
    <p:extLst>
      <p:ext uri="{BB962C8B-B14F-4D97-AF65-F5344CB8AC3E}">
        <p14:creationId xmlns:p14="http://schemas.microsoft.com/office/powerpoint/2010/main" val="3285248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solidFill>
                  <a:schemeClr val="tx1"/>
                </a:solidFill>
              </a:rPr>
              <a:t>Azure Portal Demo</a:t>
            </a:r>
          </a:p>
        </p:txBody>
      </p:sp>
    </p:spTree>
    <p:extLst>
      <p:ext uri="{BB962C8B-B14F-4D97-AF65-F5344CB8AC3E}">
        <p14:creationId xmlns:p14="http://schemas.microsoft.com/office/powerpoint/2010/main" val="1979252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solidFill>
                  <a:schemeClr val="tx1"/>
                </a:solidFill>
              </a:rPr>
              <a:t>Questions?</a:t>
            </a:r>
          </a:p>
        </p:txBody>
      </p:sp>
    </p:spTree>
    <p:extLst>
      <p:ext uri="{BB962C8B-B14F-4D97-AF65-F5344CB8AC3E}">
        <p14:creationId xmlns:p14="http://schemas.microsoft.com/office/powerpoint/2010/main" val="3856375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solidFill>
                  <a:schemeClr val="tx1"/>
                </a:solidFill>
              </a:rPr>
              <a:t>Thank You!</a:t>
            </a:r>
          </a:p>
        </p:txBody>
      </p:sp>
    </p:spTree>
    <p:extLst>
      <p:ext uri="{BB962C8B-B14F-4D97-AF65-F5344CB8AC3E}">
        <p14:creationId xmlns:p14="http://schemas.microsoft.com/office/powerpoint/2010/main" val="3762912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635468" y="3406254"/>
            <a:ext cx="4213197" cy="914231"/>
          </a:xfrm>
          <a:prstGeom prst="rect">
            <a:avLst/>
          </a:prstGeom>
        </p:spPr>
        <p:txBody>
          <a:bodyPr wrap="square" lIns="179285" tIns="143428" rIns="179285" bIns="143428">
            <a:spAutoFit/>
          </a:bodyPr>
          <a:lstStyle/>
          <a:p>
            <a:pPr defTabSz="914139">
              <a:lnSpc>
                <a:spcPct val="90000"/>
              </a:lnSpc>
              <a:defRPr/>
            </a:pPr>
            <a:r>
              <a:rPr lang="en-US" sz="2745"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14139">
              <a:lnSpc>
                <a:spcPct val="90000"/>
              </a:lnSpc>
              <a:defRPr/>
            </a:pPr>
            <a:r>
              <a:rPr lang="en-US" sz="1765"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635468" y="2249397"/>
            <a:ext cx="4121890" cy="914231"/>
          </a:xfrm>
          <a:prstGeom prst="rect">
            <a:avLst/>
          </a:prstGeom>
        </p:spPr>
        <p:txBody>
          <a:bodyPr wrap="square" lIns="179285" tIns="143428" rIns="179285" bIns="143428">
            <a:spAutoFit/>
          </a:bodyPr>
          <a:lstStyle/>
          <a:p>
            <a:pPr defTabSz="914139">
              <a:lnSpc>
                <a:spcPct val="90000"/>
              </a:lnSpc>
              <a:defRPr/>
            </a:pPr>
            <a:r>
              <a:rPr lang="en-US" sz="2745"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14139">
              <a:lnSpc>
                <a:spcPct val="90000"/>
              </a:lnSpc>
              <a:defRPr/>
            </a:pPr>
            <a:r>
              <a:rPr lang="en-US" sz="1765"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635469" y="4563112"/>
            <a:ext cx="2745198" cy="914231"/>
          </a:xfrm>
          <a:prstGeom prst="rect">
            <a:avLst/>
          </a:prstGeom>
        </p:spPr>
        <p:txBody>
          <a:bodyPr wrap="square" lIns="179285" tIns="143428" rIns="179285" bIns="143428">
            <a:spAutoFit/>
          </a:bodyPr>
          <a:lstStyle/>
          <a:p>
            <a:pPr defTabSz="914139">
              <a:lnSpc>
                <a:spcPct val="90000"/>
              </a:lnSpc>
              <a:defRPr/>
            </a:pPr>
            <a:r>
              <a:rPr lang="en-US" sz="2745"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14139">
              <a:lnSpc>
                <a:spcPct val="90000"/>
              </a:lnSpc>
              <a:defRPr/>
            </a:pPr>
            <a:r>
              <a:rPr lang="en-US" sz="1765"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635468" y="1092541"/>
            <a:ext cx="4659739" cy="914231"/>
          </a:xfrm>
          <a:prstGeom prst="rect">
            <a:avLst/>
          </a:prstGeom>
        </p:spPr>
        <p:txBody>
          <a:bodyPr wrap="square" lIns="179285" tIns="143428" rIns="179285" bIns="143428">
            <a:spAutoFit/>
          </a:bodyPr>
          <a:lstStyle/>
          <a:p>
            <a:pPr defTabSz="914139">
              <a:lnSpc>
                <a:spcPct val="90000"/>
              </a:lnSpc>
              <a:defRPr/>
            </a:pPr>
            <a:r>
              <a:rPr lang="en-US" sz="2745"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14139">
              <a:lnSpc>
                <a:spcPct val="90000"/>
              </a:lnSpc>
              <a:defRPr/>
            </a:pPr>
            <a:r>
              <a:rPr lang="en-US" sz="1765"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5889612" y="2384464"/>
            <a:ext cx="644101" cy="644101"/>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grpSp>
        <p:nvGrpSpPr>
          <p:cNvPr id="30" name="Group 29"/>
          <p:cNvGrpSpPr/>
          <p:nvPr/>
        </p:nvGrpSpPr>
        <p:grpSpPr>
          <a:xfrm>
            <a:off x="5889612" y="4698178"/>
            <a:ext cx="644101" cy="644101"/>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grpSp>
        <p:nvGrpSpPr>
          <p:cNvPr id="33" name="Group 32"/>
          <p:cNvGrpSpPr/>
          <p:nvPr/>
        </p:nvGrpSpPr>
        <p:grpSpPr>
          <a:xfrm>
            <a:off x="5889612" y="3541320"/>
            <a:ext cx="644101" cy="644101"/>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grpSp>
        <p:nvGrpSpPr>
          <p:cNvPr id="41" name="Group 40"/>
          <p:cNvGrpSpPr/>
          <p:nvPr/>
        </p:nvGrpSpPr>
        <p:grpSpPr>
          <a:xfrm>
            <a:off x="5889612" y="1227607"/>
            <a:ext cx="644101" cy="644101"/>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21" name="Rectangle 20"/>
          <p:cNvSpPr/>
          <p:nvPr/>
        </p:nvSpPr>
        <p:spPr bwMode="auto">
          <a:xfrm>
            <a:off x="1" y="487"/>
            <a:ext cx="5199584"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solidFill>
                <a:schemeClr val="tx1"/>
              </a:solidFill>
              <a:ea typeface="Segoe UI" pitchFamily="34" charset="0"/>
              <a:cs typeface="Segoe UI" pitchFamily="34" charset="0"/>
            </a:endParaRPr>
          </a:p>
        </p:txBody>
      </p:sp>
      <p:sp>
        <p:nvSpPr>
          <p:cNvPr id="25" name="Title 1"/>
          <p:cNvSpPr txBox="1">
            <a:spLocks/>
          </p:cNvSpPr>
          <p:nvPr/>
        </p:nvSpPr>
        <p:spPr>
          <a:xfrm>
            <a:off x="269241" y="2971885"/>
            <a:ext cx="5378548" cy="914231"/>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5294" spc="-39"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175108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487"/>
            <a:ext cx="12192000" cy="155679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Title 1"/>
          <p:cNvSpPr>
            <a:spLocks noGrp="1"/>
          </p:cNvSpPr>
          <p:nvPr>
            <p:ph type="title"/>
          </p:nvPr>
        </p:nvSpPr>
        <p:spPr/>
        <p:txBody>
          <a:bodyPr/>
          <a:lstStyle/>
          <a:p>
            <a:r>
              <a:rPr lang="en-US" dirty="0">
                <a:gradFill>
                  <a:gsLst>
                    <a:gs pos="1250">
                      <a:schemeClr val="bg1"/>
                    </a:gs>
                    <a:gs pos="100000">
                      <a:schemeClr val="bg1"/>
                    </a:gs>
                  </a:gsLst>
                  <a:lin ang="5400000" scaled="0"/>
                </a:gradFill>
              </a:rPr>
              <a:t>Application innovation</a:t>
            </a:r>
            <a:br>
              <a:rPr lang="en-US" dirty="0">
                <a:gradFill>
                  <a:gsLst>
                    <a:gs pos="1250">
                      <a:schemeClr val="bg1"/>
                    </a:gs>
                    <a:gs pos="100000">
                      <a:schemeClr val="bg1"/>
                    </a:gs>
                  </a:gsLst>
                  <a:lin ang="5400000" scaled="0"/>
                </a:gradFill>
              </a:rPr>
            </a:br>
            <a:r>
              <a:rPr lang="en-US" sz="3529" spc="-29" dirty="0">
                <a:gradFill>
                  <a:gsLst>
                    <a:gs pos="1250">
                      <a:schemeClr val="bg1"/>
                    </a:gs>
                    <a:gs pos="100000">
                      <a:schemeClr val="bg1"/>
                    </a:gs>
                  </a:gsLst>
                  <a:lin ang="5400000" scaled="0"/>
                </a:gradFill>
              </a:rPr>
              <a:t>Accelerate innovation with the cloud</a:t>
            </a:r>
          </a:p>
        </p:txBody>
      </p:sp>
      <p:sp>
        <p:nvSpPr>
          <p:cNvPr id="19" name="Text Placeholder 3"/>
          <p:cNvSpPr txBox="1">
            <a:spLocks/>
          </p:cNvSpPr>
          <p:nvPr/>
        </p:nvSpPr>
        <p:spPr>
          <a:xfrm>
            <a:off x="269239" y="2084378"/>
            <a:ext cx="11653523" cy="72414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gradFill>
                  <a:gsLst>
                    <a:gs pos="87281">
                      <a:schemeClr val="tx1"/>
                    </a:gs>
                    <a:gs pos="72368">
                      <a:schemeClr val="tx1"/>
                    </a:gs>
                  </a:gsLst>
                  <a:lin ang="5400000" scaled="0"/>
                </a:gradFill>
              </a:rPr>
              <a:t>Build apps faster and easier</a:t>
            </a:r>
          </a:p>
        </p:txBody>
      </p:sp>
      <p:sp>
        <p:nvSpPr>
          <p:cNvPr id="20" name="Text Placeholder 3"/>
          <p:cNvSpPr txBox="1">
            <a:spLocks/>
          </p:cNvSpPr>
          <p:nvPr/>
        </p:nvSpPr>
        <p:spPr>
          <a:xfrm>
            <a:off x="269239" y="3690913"/>
            <a:ext cx="11653523" cy="72414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ln w="3175">
                  <a:noFill/>
                </a:ln>
                <a:gradFill>
                  <a:gsLst>
                    <a:gs pos="87281">
                      <a:schemeClr val="tx1"/>
                    </a:gs>
                    <a:gs pos="72368">
                      <a:schemeClr val="tx1"/>
                    </a:gs>
                  </a:gsLst>
                  <a:lin ang="5400000" scaled="0"/>
                </a:gradFill>
                <a:cs typeface="Segoe UI" pitchFamily="34" charset="0"/>
              </a:rPr>
              <a:t>Deliver native mobile apps seamlessly</a:t>
            </a:r>
          </a:p>
        </p:txBody>
      </p:sp>
      <p:sp>
        <p:nvSpPr>
          <p:cNvPr id="21" name="Text Placeholder 3"/>
          <p:cNvSpPr txBox="1">
            <a:spLocks/>
          </p:cNvSpPr>
          <p:nvPr/>
        </p:nvSpPr>
        <p:spPr>
          <a:xfrm>
            <a:off x="269239" y="2887645"/>
            <a:ext cx="11653523" cy="72414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ln w="3175">
                  <a:noFill/>
                </a:ln>
                <a:gradFill>
                  <a:gsLst>
                    <a:gs pos="87281">
                      <a:schemeClr val="tx1"/>
                    </a:gs>
                    <a:gs pos="72368">
                      <a:schemeClr val="tx1"/>
                    </a:gs>
                  </a:gsLst>
                  <a:lin ang="5400000" scaled="0"/>
                </a:gradFill>
                <a:cs typeface="Segoe UI" pitchFamily="34" charset="0"/>
              </a:rPr>
              <a:t>Manage applications proactively</a:t>
            </a:r>
          </a:p>
        </p:txBody>
      </p:sp>
      <p:grpSp>
        <p:nvGrpSpPr>
          <p:cNvPr id="45" name="Group 44"/>
          <p:cNvGrpSpPr/>
          <p:nvPr/>
        </p:nvGrpSpPr>
        <p:grpSpPr>
          <a:xfrm>
            <a:off x="11111871" y="469293"/>
            <a:ext cx="644101" cy="644101"/>
            <a:chOff x="457580" y="2611033"/>
            <a:chExt cx="657017" cy="657017"/>
          </a:xfrm>
        </p:grpSpPr>
        <p:sp>
          <p:nvSpPr>
            <p:cNvPr id="46" name="Oval 45"/>
            <p:cNvSpPr/>
            <p:nvPr/>
          </p:nvSpPr>
          <p:spPr bwMode="auto">
            <a:xfrm>
              <a:off x="457580" y="2611033"/>
              <a:ext cx="657017" cy="657017"/>
            </a:xfrm>
            <a:prstGeom prst="ellipse">
              <a:avLst/>
            </a:prstGeom>
            <a:solidFill>
              <a:srgbClr val="00188F"/>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Tree>
    <p:extLst>
      <p:ext uri="{BB962C8B-B14F-4D97-AF65-F5344CB8AC3E}">
        <p14:creationId xmlns:p14="http://schemas.microsoft.com/office/powerpoint/2010/main" val="9774194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42" presetClass="path" presetSubtype="0" decel="100000" fill="hold" grpId="1" nodeType="withEffect">
                                  <p:stCondLst>
                                    <p:cond delay="0"/>
                                  </p:stCondLst>
                                  <p:childTnLst>
                                    <p:animMotion origin="layout" path="M 0 7.62596E-7 L 0 0.09124 " pathEditMode="relative" rAng="0" ptsTypes="AA">
                                      <p:cBhvr>
                                        <p:cTn id="18" dur="600" spd="-100000" fill="hold"/>
                                        <p:tgtEl>
                                          <p:spTgt spid="19"/>
                                        </p:tgtEl>
                                        <p:attrNameLst>
                                          <p:attrName>ppt_x</p:attrName>
                                          <p:attrName>ppt_y</p:attrName>
                                        </p:attrNameLst>
                                      </p:cBhvr>
                                      <p:rCtr x="0" y="4562"/>
                                    </p:animMotion>
                                  </p:childTnLst>
                                </p:cTn>
                              </p:par>
                              <p:par>
                                <p:cTn id="19" presetID="10" presetClass="entr" presetSubtype="0" fill="hold" grpId="0" nodeType="withEffect">
                                  <p:stCondLst>
                                    <p:cond delay="10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42" presetClass="path" presetSubtype="0" decel="100000" fill="hold" grpId="1" nodeType="withEffect">
                                  <p:stCondLst>
                                    <p:cond delay="100"/>
                                  </p:stCondLst>
                                  <p:childTnLst>
                                    <p:animMotion origin="layout" path="M 0 7.62596E-7 L 0 0.09124 " pathEditMode="relative" rAng="0" ptsTypes="AA">
                                      <p:cBhvr>
                                        <p:cTn id="23" dur="600" spd="-100000" fill="hold"/>
                                        <p:tgtEl>
                                          <p:spTgt spid="21"/>
                                        </p:tgtEl>
                                        <p:attrNameLst>
                                          <p:attrName>ppt_x</p:attrName>
                                          <p:attrName>ppt_y</p:attrName>
                                        </p:attrNameLst>
                                      </p:cBhvr>
                                      <p:rCtr x="0" y="4562"/>
                                    </p:animMotion>
                                  </p:childTnLst>
                                </p:cTn>
                              </p:par>
                              <p:par>
                                <p:cTn id="24" presetID="10" presetClass="entr" presetSubtype="0" fill="hold" grpId="0" nodeType="withEffect">
                                  <p:stCondLst>
                                    <p:cond delay="2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42" presetClass="path" presetSubtype="0" decel="100000" fill="hold" grpId="1" nodeType="withEffect">
                                  <p:stCondLst>
                                    <p:cond delay="200"/>
                                  </p:stCondLst>
                                  <p:childTnLst>
                                    <p:animMotion origin="layout" path="M 0 7.62596E-7 L 0 0.09124 " pathEditMode="relative" rAng="0" ptsTypes="AA">
                                      <p:cBhvr>
                                        <p:cTn id="28" dur="600" spd="-100000" fill="hold"/>
                                        <p:tgtEl>
                                          <p:spTgt spid="20"/>
                                        </p:tgtEl>
                                        <p:attrNameLst>
                                          <p:attrName>ppt_x</p:attrName>
                                          <p:attrName>ppt_y</p:attrName>
                                        </p:attrNameLst>
                                      </p:cBhvr>
                                      <p:rCtr x="0" y="45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4" grpId="0"/>
      <p:bldP spid="19" grpId="0"/>
      <p:bldP spid="19" grpId="1"/>
      <p:bldP spid="20" grpId="0"/>
      <p:bldP spid="20" grpId="1"/>
      <p:bldP spid="21" grpId="0"/>
      <p:bldP spid="2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1" y="487"/>
            <a:ext cx="12192000" cy="155679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8086064" y="1636146"/>
            <a:ext cx="3854627" cy="4930307"/>
            <a:chOff x="8248206" y="1668457"/>
            <a:chExt cx="3931920" cy="5029170"/>
          </a:xfrm>
        </p:grpSpPr>
        <p:sp>
          <p:nvSpPr>
            <p:cNvPr id="10" name="Rectangle 9"/>
            <p:cNvSpPr/>
            <p:nvPr/>
          </p:nvSpPr>
          <p:spPr bwMode="auto">
            <a:xfrm>
              <a:off x="8248206"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b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Marketplace</a:t>
              </a:r>
            </a:p>
          </p:txBody>
        </p:sp>
        <p:grpSp>
          <p:nvGrpSpPr>
            <p:cNvPr id="34" name="Group 33"/>
            <p:cNvGrpSpPr/>
            <p:nvPr/>
          </p:nvGrpSpPr>
          <p:grpSpPr>
            <a:xfrm>
              <a:off x="8690413" y="3446121"/>
              <a:ext cx="3047507" cy="2030554"/>
              <a:chOff x="4426824" y="1869032"/>
              <a:chExt cx="3324602" cy="2215183"/>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b="3265"/>
              <a:stretch/>
            </p:blipFill>
            <p:spPr>
              <a:xfrm>
                <a:off x="4604301" y="2063712"/>
                <a:ext cx="2973004" cy="1710856"/>
              </a:xfrm>
              <a:prstGeom prst="rect">
                <a:avLst/>
              </a:prstGeom>
            </p:spPr>
          </p:pic>
          <p:sp>
            <p:nvSpPr>
              <p:cNvPr id="24" name="Oval 12"/>
              <p:cNvSpPr>
                <a:spLocks noChangeArrowheads="1"/>
              </p:cNvSpPr>
              <p:nvPr/>
            </p:nvSpPr>
            <p:spPr bwMode="auto">
              <a:xfrm flipH="1">
                <a:off x="6059897" y="1975607"/>
                <a:ext cx="60890" cy="60890"/>
              </a:xfrm>
              <a:prstGeom prst="ellipse">
                <a:avLst/>
              </a:prstGeom>
              <a:noFill/>
              <a:ln w="7938" cap="flat">
                <a:solidFill>
                  <a:srgbClr val="BCBE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gradFill>
                    <a:gsLst>
                      <a:gs pos="83772">
                        <a:schemeClr val="tx1"/>
                      </a:gs>
                      <a:gs pos="42857">
                        <a:schemeClr val="tx1"/>
                      </a:gs>
                    </a:gsLst>
                    <a:lin ang="5400000" scaled="0"/>
                  </a:gradFill>
                  <a:latin typeface="+mj-lt"/>
                </a:endParaRPr>
              </a:p>
            </p:txBody>
          </p:sp>
          <p:sp>
            <p:nvSpPr>
              <p:cNvPr id="32" name="Freeform 31"/>
              <p:cNvSpPr>
                <a:spLocks/>
              </p:cNvSpPr>
              <p:nvPr/>
            </p:nvSpPr>
            <p:spPr bwMode="auto">
              <a:xfrm flipH="1">
                <a:off x="4426824" y="1869032"/>
                <a:ext cx="3324602" cy="2215183"/>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a:gradFill>
                    <a:gsLst>
                      <a:gs pos="83772">
                        <a:schemeClr val="tx1"/>
                      </a:gs>
                      <a:gs pos="42857">
                        <a:schemeClr val="tx1"/>
                      </a:gs>
                    </a:gsLst>
                    <a:lin ang="5400000" scaled="0"/>
                  </a:gradFill>
                  <a:latin typeface="+mj-lt"/>
                </a:endParaRPr>
              </a:p>
            </p:txBody>
          </p:sp>
        </p:grpSp>
      </p:grpSp>
      <p:grpSp>
        <p:nvGrpSpPr>
          <p:cNvPr id="5" name="Group 4"/>
          <p:cNvGrpSpPr/>
          <p:nvPr/>
        </p:nvGrpSpPr>
        <p:grpSpPr>
          <a:xfrm>
            <a:off x="4177652" y="1636146"/>
            <a:ext cx="3854627" cy="4930307"/>
            <a:chOff x="4261422" y="1668457"/>
            <a:chExt cx="3931920" cy="5029170"/>
          </a:xfrm>
        </p:grpSpPr>
        <p:sp>
          <p:nvSpPr>
            <p:cNvPr id="11" name="Rectangle 10"/>
            <p:cNvSpPr/>
            <p:nvPr/>
          </p:nvSpPr>
          <p:spPr bwMode="auto">
            <a:xfrm>
              <a:off x="4261422"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p>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Internet of Things</a:t>
              </a:r>
            </a:p>
          </p:txBody>
        </p:sp>
        <p:grpSp>
          <p:nvGrpSpPr>
            <p:cNvPr id="8" name="Group 7"/>
            <p:cNvGrpSpPr>
              <a:grpSpLocks noChangeAspect="1"/>
            </p:cNvGrpSpPr>
            <p:nvPr/>
          </p:nvGrpSpPr>
          <p:grpSpPr>
            <a:xfrm>
              <a:off x="4703629" y="3446121"/>
              <a:ext cx="3047507" cy="2030554"/>
              <a:chOff x="4249249" y="2654326"/>
              <a:chExt cx="3698678" cy="2464429"/>
            </a:xfrm>
          </p:grpSpPr>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b="27194"/>
              <a:stretch/>
            </p:blipFill>
            <p:spPr>
              <a:xfrm>
                <a:off x="4446489" y="2868985"/>
                <a:ext cx="3329860" cy="1871093"/>
              </a:xfrm>
              <a:prstGeom prst="rect">
                <a:avLst/>
              </a:prstGeom>
            </p:spPr>
          </p:pic>
          <p:sp>
            <p:nvSpPr>
              <p:cNvPr id="39" name="Freeform 38"/>
              <p:cNvSpPr>
                <a:spLocks/>
              </p:cNvSpPr>
              <p:nvPr/>
            </p:nvSpPr>
            <p:spPr bwMode="auto">
              <a:xfrm flipH="1">
                <a:off x="4249249" y="2654326"/>
                <a:ext cx="3698678" cy="2464429"/>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a:gradFill>
                    <a:gsLst>
                      <a:gs pos="83772">
                        <a:schemeClr val="tx1"/>
                      </a:gs>
                      <a:gs pos="42857">
                        <a:schemeClr val="tx1"/>
                      </a:gs>
                    </a:gsLst>
                    <a:lin ang="5400000" scaled="0"/>
                  </a:gradFill>
                  <a:latin typeface="+mj-lt"/>
                </a:endParaRPr>
              </a:p>
            </p:txBody>
          </p:sp>
        </p:grpSp>
      </p:grpSp>
      <p:sp>
        <p:nvSpPr>
          <p:cNvPr id="2" name="Title 1"/>
          <p:cNvSpPr>
            <a:spLocks noGrp="1"/>
          </p:cNvSpPr>
          <p:nvPr>
            <p:ph type="title"/>
          </p:nvPr>
        </p:nvSpPr>
        <p:spPr>
          <a:xfrm>
            <a:off x="269241" y="289958"/>
            <a:ext cx="11655840" cy="899537"/>
          </a:xfrm>
        </p:spPr>
        <p:txBody>
          <a:bodyPr/>
          <a:lstStyle/>
          <a:p>
            <a:r>
              <a:rPr lang="en-US" dirty="0">
                <a:gradFill>
                  <a:gsLst>
                    <a:gs pos="1250">
                      <a:schemeClr val="bg1"/>
                    </a:gs>
                    <a:gs pos="100000">
                      <a:schemeClr val="bg1"/>
                    </a:gs>
                  </a:gsLst>
                  <a:lin ang="5400000" scaled="0"/>
                </a:gradFill>
              </a:rPr>
              <a:t>Build apps faster and easier</a:t>
            </a:r>
          </a:p>
        </p:txBody>
      </p:sp>
      <p:grpSp>
        <p:nvGrpSpPr>
          <p:cNvPr id="14" name="Group 13"/>
          <p:cNvGrpSpPr/>
          <p:nvPr/>
        </p:nvGrpSpPr>
        <p:grpSpPr>
          <a:xfrm>
            <a:off x="-113336" y="4683981"/>
            <a:ext cx="5009234" cy="1882472"/>
            <a:chOff x="-115609" y="4777408"/>
            <a:chExt cx="5109680" cy="1920219"/>
          </a:xfrm>
        </p:grpSpPr>
        <p:sp>
          <p:nvSpPr>
            <p:cNvPr id="140" name="Rectangle 139"/>
            <p:cNvSpPr/>
            <p:nvPr/>
          </p:nvSpPr>
          <p:spPr bwMode="auto">
            <a:xfrm>
              <a:off x="274636" y="4777408"/>
              <a:ext cx="3931920" cy="1920219"/>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IaaS</a:t>
              </a:r>
            </a:p>
          </p:txBody>
        </p:sp>
        <p:sp>
          <p:nvSpPr>
            <p:cNvPr id="116" name="TextBox 115"/>
            <p:cNvSpPr txBox="1"/>
            <p:nvPr/>
          </p:nvSpPr>
          <p:spPr>
            <a:xfrm>
              <a:off x="721531" y="5863708"/>
              <a:ext cx="2377478" cy="738664"/>
            </a:xfrm>
            <a:prstGeom prst="rect">
              <a:avLst/>
            </a:prstGeom>
            <a:noFill/>
          </p:spPr>
          <p:txBody>
            <a:bodyPr wrap="square" lIns="627497" tIns="143428" rIns="179285" bIns="143428" rtlCol="0">
              <a:spAutoFit/>
            </a:bodyPr>
            <a:lstStyle/>
            <a:p>
              <a:pPr algn="ct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128" name="Freeform 30"/>
            <p:cNvSpPr>
              <a:spLocks noChangeAspect="1" noEditPoints="1"/>
            </p:cNvSpPr>
            <p:nvPr/>
          </p:nvSpPr>
          <p:spPr bwMode="auto">
            <a:xfrm>
              <a:off x="1959336" y="5610535"/>
              <a:ext cx="376411" cy="21176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gradFill>
                  <a:gsLst>
                    <a:gs pos="83772">
                      <a:schemeClr val="tx1"/>
                    </a:gs>
                    <a:gs pos="42857">
                      <a:schemeClr val="tx1"/>
                    </a:gs>
                  </a:gsLst>
                  <a:lin ang="5400000" scaled="0"/>
                </a:gradFill>
              </a:endParaRPr>
            </a:p>
          </p:txBody>
        </p:sp>
        <p:sp>
          <p:nvSpPr>
            <p:cNvPr id="129" name="Freeform 21"/>
            <p:cNvSpPr>
              <a:spLocks noChangeAspect="1" noEditPoints="1"/>
            </p:cNvSpPr>
            <p:nvPr/>
          </p:nvSpPr>
          <p:spPr bwMode="auto">
            <a:xfrm>
              <a:off x="778484" y="5645815"/>
              <a:ext cx="223280" cy="192269"/>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gradFill>
                  <a:gsLst>
                    <a:gs pos="83772">
                      <a:schemeClr val="tx1"/>
                    </a:gs>
                    <a:gs pos="42857">
                      <a:schemeClr val="tx1"/>
                    </a:gs>
                  </a:gsLst>
                  <a:lin ang="5400000" scaled="0"/>
                </a:gradFill>
              </a:endParaRPr>
            </a:p>
          </p:txBody>
        </p:sp>
        <p:sp>
          <p:nvSpPr>
            <p:cNvPr id="130" name="Freeform 21"/>
            <p:cNvSpPr>
              <a:spLocks noChangeAspect="1" noEditPoints="1"/>
            </p:cNvSpPr>
            <p:nvPr/>
          </p:nvSpPr>
          <p:spPr bwMode="auto">
            <a:xfrm>
              <a:off x="3290594" y="5601233"/>
              <a:ext cx="330626" cy="23037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2353">
                <a:ln w="3175">
                  <a:noFill/>
                </a:ln>
                <a:gradFill>
                  <a:gsLst>
                    <a:gs pos="83772">
                      <a:schemeClr val="tx1"/>
                    </a:gs>
                    <a:gs pos="42857">
                      <a:schemeClr val="tx1"/>
                    </a:gs>
                  </a:gsLst>
                  <a:lin ang="5400000" scaled="0"/>
                </a:gradFill>
                <a:cs typeface="Segoe UI" pitchFamily="34" charset="0"/>
              </a:endParaRPr>
            </a:p>
          </p:txBody>
        </p:sp>
        <p:sp>
          <p:nvSpPr>
            <p:cNvPr id="41" name="TextBox 40"/>
            <p:cNvSpPr txBox="1"/>
            <p:nvPr/>
          </p:nvSpPr>
          <p:spPr>
            <a:xfrm>
              <a:off x="-115609" y="5990186"/>
              <a:ext cx="1718364"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p>
          </p:txBody>
        </p:sp>
        <p:sp>
          <p:nvSpPr>
            <p:cNvPr id="117" name="TextBox 116"/>
            <p:cNvSpPr txBox="1"/>
            <p:nvPr/>
          </p:nvSpPr>
          <p:spPr>
            <a:xfrm>
              <a:off x="2273752" y="5990186"/>
              <a:ext cx="2720319"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grpSp>
        <p:nvGrpSpPr>
          <p:cNvPr id="132" name="Group 131"/>
          <p:cNvGrpSpPr/>
          <p:nvPr/>
        </p:nvGrpSpPr>
        <p:grpSpPr>
          <a:xfrm>
            <a:off x="11111871" y="469293"/>
            <a:ext cx="644101" cy="644101"/>
            <a:chOff x="457580" y="2611033"/>
            <a:chExt cx="657017" cy="657017"/>
          </a:xfrm>
        </p:grpSpPr>
        <p:sp>
          <p:nvSpPr>
            <p:cNvPr id="133" name="Oval 132"/>
            <p:cNvSpPr/>
            <p:nvPr/>
          </p:nvSpPr>
          <p:spPr bwMode="auto">
            <a:xfrm>
              <a:off x="457580" y="2611033"/>
              <a:ext cx="657017" cy="657017"/>
            </a:xfrm>
            <a:prstGeom prst="ellipse">
              <a:avLst/>
            </a:prstGeom>
            <a:solidFill>
              <a:srgbClr val="00188F"/>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grpSp>
        <p:nvGrpSpPr>
          <p:cNvPr id="12" name="Group 11"/>
          <p:cNvGrpSpPr/>
          <p:nvPr/>
        </p:nvGrpSpPr>
        <p:grpSpPr>
          <a:xfrm>
            <a:off x="269238" y="1636145"/>
            <a:ext cx="4452154" cy="3007246"/>
            <a:chOff x="274636" y="1668456"/>
            <a:chExt cx="4541429" cy="3067548"/>
          </a:xfrm>
        </p:grpSpPr>
        <p:sp>
          <p:nvSpPr>
            <p:cNvPr id="9" name="Rectangle 8"/>
            <p:cNvSpPr/>
            <p:nvPr/>
          </p:nvSpPr>
          <p:spPr bwMode="auto">
            <a:xfrm>
              <a:off x="274638" y="1668456"/>
              <a:ext cx="3931920" cy="3067548"/>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PaaS</a:t>
              </a:r>
            </a:p>
          </p:txBody>
        </p:sp>
        <p:sp>
          <p:nvSpPr>
            <p:cNvPr id="88" name="TextBox 87"/>
            <p:cNvSpPr txBox="1"/>
            <p:nvPr/>
          </p:nvSpPr>
          <p:spPr>
            <a:xfrm>
              <a:off x="274636" y="2581550"/>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frameworks</a:t>
              </a:r>
            </a:p>
          </p:txBody>
        </p:sp>
        <p:sp>
          <p:nvSpPr>
            <p:cNvPr id="112" name="TextBox 111"/>
            <p:cNvSpPr txBox="1"/>
            <p:nvPr/>
          </p:nvSpPr>
          <p:spPr>
            <a:xfrm>
              <a:off x="2095746" y="3411653"/>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Compute</a:t>
              </a:r>
            </a:p>
          </p:txBody>
        </p:sp>
        <p:grpSp>
          <p:nvGrpSpPr>
            <p:cNvPr id="72" name="Group 71"/>
            <p:cNvGrpSpPr>
              <a:grpSpLocks noChangeAspect="1"/>
            </p:cNvGrpSpPr>
            <p:nvPr/>
          </p:nvGrpSpPr>
          <p:grpSpPr>
            <a:xfrm>
              <a:off x="2307606" y="2780894"/>
              <a:ext cx="253224" cy="254837"/>
              <a:chOff x="6512990" y="1747047"/>
              <a:chExt cx="1235956" cy="1270956"/>
            </a:xfrm>
            <a:solidFill>
              <a:schemeClr val="tx1"/>
            </a:solidFill>
          </p:grpSpPr>
          <p:sp>
            <p:nvSpPr>
              <p:cNvPr id="73" name="Rectangle 33"/>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a:gradFill>
                    <a:gsLst>
                      <a:gs pos="83772">
                        <a:schemeClr val="tx1"/>
                      </a:gs>
                      <a:gs pos="42857">
                        <a:schemeClr val="tx1"/>
                      </a:gs>
                    </a:gsLst>
                    <a:lin ang="5400000" scaled="0"/>
                  </a:gradFill>
                  <a:latin typeface="+mj-lt"/>
                </a:endParaRPr>
              </a:p>
            </p:txBody>
          </p:sp>
          <p:sp>
            <p:nvSpPr>
              <p:cNvPr id="74" name="Rectangle 34"/>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a:gradFill>
                    <a:gsLst>
                      <a:gs pos="83772">
                        <a:schemeClr val="tx1"/>
                      </a:gs>
                      <a:gs pos="42857">
                        <a:schemeClr val="tx1"/>
                      </a:gs>
                    </a:gsLst>
                    <a:lin ang="5400000" scaled="0"/>
                  </a:gradFill>
                  <a:latin typeface="+mj-lt"/>
                </a:endParaRPr>
              </a:p>
            </p:txBody>
          </p:sp>
          <p:sp>
            <p:nvSpPr>
              <p:cNvPr id="75" name="Rectangle 35"/>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a:gradFill>
                    <a:gsLst>
                      <a:gs pos="83772">
                        <a:schemeClr val="tx1"/>
                      </a:gs>
                      <a:gs pos="42857">
                        <a:schemeClr val="tx1"/>
                      </a:gs>
                    </a:gsLst>
                    <a:lin ang="5400000" scaled="0"/>
                  </a:gradFill>
                  <a:latin typeface="+mj-lt"/>
                </a:endParaRPr>
              </a:p>
            </p:txBody>
          </p:sp>
          <p:sp>
            <p:nvSpPr>
              <p:cNvPr id="76" name="Rectangle 36"/>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a:gradFill>
                    <a:gsLst>
                      <a:gs pos="83772">
                        <a:schemeClr val="tx1"/>
                      </a:gs>
                      <a:gs pos="42857">
                        <a:schemeClr val="tx1"/>
                      </a:gs>
                    </a:gsLst>
                    <a:lin ang="5400000" scaled="0"/>
                  </a:gradFill>
                  <a:latin typeface="+mj-lt"/>
                </a:endParaRPr>
              </a:p>
            </p:txBody>
          </p:sp>
          <p:sp>
            <p:nvSpPr>
              <p:cNvPr id="77"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27" tIns="45713" rIns="91427" bIns="45713" numCol="1" anchor="t" anchorCtr="0" compatLnSpc="1">
                <a:prstTxWarp prst="textNoShape">
                  <a:avLst/>
                </a:prstTxWarp>
              </a:bodyPr>
              <a:lstStyle/>
              <a:p>
                <a:endParaRPr lang="en-US" sz="1200">
                  <a:gradFill>
                    <a:gsLst>
                      <a:gs pos="83772">
                        <a:schemeClr val="tx1"/>
                      </a:gs>
                      <a:gs pos="42857">
                        <a:schemeClr val="tx1"/>
                      </a:gs>
                    </a:gsLst>
                    <a:lin ang="5400000" scaled="0"/>
                  </a:gradFill>
                  <a:latin typeface="+mj-lt"/>
                </a:endParaRPr>
              </a:p>
            </p:txBody>
          </p:sp>
        </p:grpSp>
        <p:sp>
          <p:nvSpPr>
            <p:cNvPr id="113" name="Freeform 699"/>
            <p:cNvSpPr>
              <a:spLocks noChangeAspect="1" noEditPoints="1"/>
            </p:cNvSpPr>
            <p:nvPr/>
          </p:nvSpPr>
          <p:spPr bwMode="auto">
            <a:xfrm>
              <a:off x="456445" y="2775906"/>
              <a:ext cx="271980" cy="271980"/>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sp>
          <p:nvSpPr>
            <p:cNvPr id="114" name="Freeform 10"/>
            <p:cNvSpPr>
              <a:spLocks noChangeAspect="1"/>
            </p:cNvSpPr>
            <p:nvPr/>
          </p:nvSpPr>
          <p:spPr bwMode="auto">
            <a:xfrm>
              <a:off x="2335745" y="3633751"/>
              <a:ext cx="158161" cy="267460"/>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endParaRPr lang="en-US" sz="1729">
                <a:gradFill>
                  <a:gsLst>
                    <a:gs pos="83772">
                      <a:schemeClr val="tx1"/>
                    </a:gs>
                    <a:gs pos="42857">
                      <a:schemeClr val="tx1"/>
                    </a:gs>
                  </a:gsLst>
                  <a:lin ang="5400000" scaled="0"/>
                </a:gradFill>
              </a:endParaRPr>
            </a:p>
          </p:txBody>
        </p:sp>
        <p:sp>
          <p:nvSpPr>
            <p:cNvPr id="115" name="Freeform 5"/>
            <p:cNvSpPr>
              <a:spLocks noChangeAspect="1" noEditPoints="1"/>
            </p:cNvSpPr>
            <p:nvPr/>
          </p:nvSpPr>
          <p:spPr bwMode="auto">
            <a:xfrm>
              <a:off x="456445" y="3662236"/>
              <a:ext cx="332176" cy="21049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a:gradFill>
                  <a:gsLst>
                    <a:gs pos="83772">
                      <a:schemeClr val="tx1"/>
                    </a:gs>
                    <a:gs pos="42857">
                      <a:schemeClr val="tx1"/>
                    </a:gs>
                  </a:gsLst>
                  <a:lin ang="5400000" scaled="0"/>
                </a:gradFill>
              </a:endParaRPr>
            </a:p>
          </p:txBody>
        </p:sp>
        <p:sp>
          <p:nvSpPr>
            <p:cNvPr id="40" name="TextBox 39"/>
            <p:cNvSpPr txBox="1"/>
            <p:nvPr/>
          </p:nvSpPr>
          <p:spPr>
            <a:xfrm>
              <a:off x="2077002" y="2581550"/>
              <a:ext cx="2720319" cy="738664"/>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t>
              </a:r>
              <a:b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and mobile</a:t>
              </a:r>
            </a:p>
          </p:txBody>
        </p:sp>
        <p:sp>
          <p:nvSpPr>
            <p:cNvPr id="42" name="TextBox 41"/>
            <p:cNvSpPr txBox="1"/>
            <p:nvPr/>
          </p:nvSpPr>
          <p:spPr>
            <a:xfrm>
              <a:off x="274636" y="3522453"/>
              <a:ext cx="2720319" cy="517065"/>
            </a:xfrm>
            <a:prstGeom prst="rect">
              <a:avLst/>
            </a:prstGeom>
            <a:noFill/>
          </p:spPr>
          <p:txBody>
            <a:bodyPr wrap="square" lIns="627497" tIns="143428" rIns="179285" bIns="143428" rtlCol="0">
              <a:spAutoFit/>
            </a:bodyPr>
            <a:lstStyle/>
            <a:p>
              <a:pPr>
                <a:lnSpc>
                  <a:spcPct val="90000"/>
                </a:lnSpc>
                <a:spcBef>
                  <a:spcPts val="1765"/>
                </a:spcBef>
              </a:pPr>
              <a:r>
                <a:rPr lang="en-US" sz="1568"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spTree>
    <p:extLst>
      <p:ext uri="{BB962C8B-B14F-4D97-AF65-F5344CB8AC3E}">
        <p14:creationId xmlns:p14="http://schemas.microsoft.com/office/powerpoint/2010/main" val="299890188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00" fill="hold"/>
                                        <p:tgtEl>
                                          <p:spTgt spid="12"/>
                                        </p:tgtEl>
                                        <p:attrNameLst>
                                          <p:attrName>ppt_x</p:attrName>
                                        </p:attrNameLst>
                                      </p:cBhvr>
                                      <p:tavLst>
                                        <p:tav tm="0">
                                          <p:val>
                                            <p:strVal val="1+#ppt_w/2"/>
                                          </p:val>
                                        </p:tav>
                                        <p:tav tm="100000">
                                          <p:val>
                                            <p:strVal val="#ppt_x"/>
                                          </p:val>
                                        </p:tav>
                                      </p:tavLst>
                                    </p:anim>
                                    <p:anim calcmode="lin" valueType="num">
                                      <p:cBhvr additive="base">
                                        <p:cTn id="8" dur="8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00" fill="hold"/>
                                        <p:tgtEl>
                                          <p:spTgt spid="14"/>
                                        </p:tgtEl>
                                        <p:attrNameLst>
                                          <p:attrName>ppt_x</p:attrName>
                                        </p:attrNameLst>
                                      </p:cBhvr>
                                      <p:tavLst>
                                        <p:tav tm="0">
                                          <p:val>
                                            <p:strVal val="1+#ppt_w/2"/>
                                          </p:val>
                                        </p:tav>
                                        <p:tav tm="100000">
                                          <p:val>
                                            <p:strVal val="#ppt_x"/>
                                          </p:val>
                                        </p:tav>
                                      </p:tavLst>
                                    </p:anim>
                                    <p:anim calcmode="lin" valueType="num">
                                      <p:cBhvr additive="base">
                                        <p:cTn id="12" dur="8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00" fill="hold"/>
                                        <p:tgtEl>
                                          <p:spTgt spid="5"/>
                                        </p:tgtEl>
                                        <p:attrNameLst>
                                          <p:attrName>ppt_x</p:attrName>
                                        </p:attrNameLst>
                                      </p:cBhvr>
                                      <p:tavLst>
                                        <p:tav tm="0">
                                          <p:val>
                                            <p:strVal val="1+#ppt_w/2"/>
                                          </p:val>
                                        </p:tav>
                                        <p:tav tm="100000">
                                          <p:val>
                                            <p:strVal val="#ppt_x"/>
                                          </p:val>
                                        </p:tav>
                                      </p:tavLst>
                                    </p:anim>
                                    <p:anim calcmode="lin" valueType="num">
                                      <p:cBhvr additive="base">
                                        <p:cTn id="16" dur="8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1" y="487"/>
            <a:ext cx="12192000" cy="155679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p:cNvGrpSpPr/>
          <p:nvPr/>
        </p:nvGrpSpPr>
        <p:grpSpPr>
          <a:xfrm>
            <a:off x="11111871" y="469293"/>
            <a:ext cx="644101" cy="644101"/>
            <a:chOff x="457580" y="2611033"/>
            <a:chExt cx="657017" cy="657017"/>
          </a:xfrm>
        </p:grpSpPr>
        <p:sp>
          <p:nvSpPr>
            <p:cNvPr id="40" name="Oval 39"/>
            <p:cNvSpPr/>
            <p:nvPr/>
          </p:nvSpPr>
          <p:spPr bwMode="auto">
            <a:xfrm>
              <a:off x="457580" y="2611033"/>
              <a:ext cx="657017" cy="657017"/>
            </a:xfrm>
            <a:prstGeom prst="ellipse">
              <a:avLst/>
            </a:prstGeom>
            <a:solidFill>
              <a:srgbClr val="00188F"/>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grpSp>
        <p:nvGrpSpPr>
          <p:cNvPr id="25" name="Group 24"/>
          <p:cNvGrpSpPr/>
          <p:nvPr/>
        </p:nvGrpSpPr>
        <p:grpSpPr>
          <a:xfrm>
            <a:off x="8043562" y="1636147"/>
            <a:ext cx="3881519" cy="4930341"/>
            <a:chOff x="8204851" y="1668458"/>
            <a:chExt cx="3959352" cy="5029205"/>
          </a:xfrm>
        </p:grpSpPr>
        <p:sp>
          <p:nvSpPr>
            <p:cNvPr id="10" name="Rectangle 9"/>
            <p:cNvSpPr/>
            <p:nvPr/>
          </p:nvSpPr>
          <p:spPr bwMode="auto">
            <a:xfrm>
              <a:off x="8204851" y="1668458"/>
              <a:ext cx="3959352" cy="502920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93860">
                        <a:schemeClr val="tx1"/>
                      </a:gs>
                      <a:gs pos="78571">
                        <a:schemeClr val="tx1"/>
                      </a:gs>
                    </a:gsLst>
                    <a:lin ang="5400000" scaled="0"/>
                  </a:gradFill>
                  <a:latin typeface="Segoe UI Semilight" panose="020B0402040204020203" pitchFamily="34" charset="0"/>
                  <a:cs typeface="Segoe UI Semilight" panose="020B0402040204020203" pitchFamily="34" charset="0"/>
                </a:rPr>
                <a:t>Operations Management Suite</a:t>
              </a:r>
            </a:p>
          </p:txBody>
        </p:sp>
        <p:grpSp>
          <p:nvGrpSpPr>
            <p:cNvPr id="14" name="Group 13"/>
            <p:cNvGrpSpPr>
              <a:grpSpLocks noChangeAspect="1"/>
            </p:cNvGrpSpPr>
            <p:nvPr/>
          </p:nvGrpSpPr>
          <p:grpSpPr>
            <a:xfrm>
              <a:off x="8360968" y="3262594"/>
              <a:ext cx="3581987" cy="2386677"/>
              <a:chOff x="8408824" y="2897183"/>
              <a:chExt cx="3687484" cy="2456970"/>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6188" y="3109730"/>
                <a:ext cx="3292177" cy="1915761"/>
              </a:xfrm>
              <a:prstGeom prst="rect">
                <a:avLst/>
              </a:prstGeom>
            </p:spPr>
          </p:pic>
          <p:sp>
            <p:nvSpPr>
              <p:cNvPr id="32" name="Freeform 31"/>
              <p:cNvSpPr>
                <a:spLocks/>
              </p:cNvSpPr>
              <p:nvPr/>
            </p:nvSpPr>
            <p:spPr bwMode="auto">
              <a:xfrm flipH="1">
                <a:off x="8408824" y="2897183"/>
                <a:ext cx="3687484" cy="2456970"/>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179285" tIns="143428" rIns="179285" bIns="143428" numCol="1" anchor="t" anchorCtr="0" compatLnSpc="1">
                <a:prstTxWarp prst="textNoShape">
                  <a:avLst/>
                </a:prstTxWarp>
                <a:noAutofit/>
              </a:bodyPr>
              <a:lstStyle/>
              <a:p>
                <a:endParaRPr lang="en-US" sz="1836">
                  <a:latin typeface="+mj-lt"/>
                </a:endParaRPr>
              </a:p>
            </p:txBody>
          </p:sp>
        </p:grpSp>
      </p:grpSp>
      <p:grpSp>
        <p:nvGrpSpPr>
          <p:cNvPr id="18" name="Group 17"/>
          <p:cNvGrpSpPr/>
          <p:nvPr/>
        </p:nvGrpSpPr>
        <p:grpSpPr>
          <a:xfrm>
            <a:off x="4156400" y="1636147"/>
            <a:ext cx="3836698" cy="4930341"/>
            <a:chOff x="4239744" y="1668458"/>
            <a:chExt cx="3913632" cy="5029205"/>
          </a:xfrm>
        </p:grpSpPr>
        <p:sp>
          <p:nvSpPr>
            <p:cNvPr id="11" name="Rectangle 10"/>
            <p:cNvSpPr/>
            <p:nvPr/>
          </p:nvSpPr>
          <p:spPr bwMode="auto">
            <a:xfrm>
              <a:off x="4239744" y="1668458"/>
              <a:ext cx="3913632" cy="502920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93860">
                        <a:schemeClr val="tx1"/>
                      </a:gs>
                      <a:gs pos="78571">
                        <a:schemeClr val="tx1"/>
                      </a:gs>
                    </a:gsLst>
                    <a:lin ang="5400000" scaled="0"/>
                  </a:gradFill>
                  <a:latin typeface="Segoe UI Semilight" panose="020B0402040204020203" pitchFamily="34" charset="0"/>
                  <a:cs typeface="Segoe UI Semilight" panose="020B0402040204020203" pitchFamily="34" charset="0"/>
                </a:rPr>
                <a:t>Application </a:t>
              </a:r>
              <a:br>
                <a:rPr lang="en-US" sz="2745" b="1" spc="-29" dirty="0">
                  <a:ln w="3175">
                    <a:noFill/>
                  </a:ln>
                  <a:gradFill>
                    <a:gsLst>
                      <a:gs pos="93860">
                        <a:schemeClr val="tx1"/>
                      </a:gs>
                      <a:gs pos="78571">
                        <a:schemeClr val="tx1"/>
                      </a:gs>
                    </a:gsLst>
                    <a:lin ang="5400000" scaled="0"/>
                  </a:gradFill>
                  <a:latin typeface="Segoe UI Semilight" panose="020B0402040204020203" pitchFamily="34" charset="0"/>
                  <a:cs typeface="Segoe UI Semilight" panose="020B0402040204020203" pitchFamily="34" charset="0"/>
                </a:rPr>
              </a:br>
              <a:r>
                <a:rPr lang="en-US" sz="2745" b="1" spc="-29" dirty="0">
                  <a:ln w="3175">
                    <a:noFill/>
                  </a:ln>
                  <a:gradFill>
                    <a:gsLst>
                      <a:gs pos="93860">
                        <a:schemeClr val="tx1"/>
                      </a:gs>
                      <a:gs pos="78571">
                        <a:schemeClr val="tx1"/>
                      </a:gs>
                    </a:gsLst>
                    <a:lin ang="5400000" scaled="0"/>
                  </a:gradFill>
                  <a:latin typeface="Segoe UI Semilight" panose="020B0402040204020203" pitchFamily="34" charset="0"/>
                  <a:cs typeface="Segoe UI Semilight" panose="020B0402040204020203" pitchFamily="34" charset="0"/>
                </a:rPr>
                <a:t>Insights</a:t>
              </a:r>
            </a:p>
          </p:txBody>
        </p:sp>
        <p:grpSp>
          <p:nvGrpSpPr>
            <p:cNvPr id="15" name="Group 14"/>
            <p:cNvGrpSpPr>
              <a:grpSpLocks noChangeAspect="1"/>
            </p:cNvGrpSpPr>
            <p:nvPr/>
          </p:nvGrpSpPr>
          <p:grpSpPr>
            <a:xfrm>
              <a:off x="4395861" y="3262594"/>
              <a:ext cx="3581987" cy="2386677"/>
              <a:chOff x="4374238" y="2897183"/>
              <a:chExt cx="3687484" cy="2456970"/>
            </a:xfrm>
          </p:grpSpPr>
          <p:pic>
            <p:nvPicPr>
              <p:cNvPr id="148" name="Picture 1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0881" y="3106740"/>
                <a:ext cx="3288099" cy="2227260"/>
              </a:xfrm>
              <a:prstGeom prst="rect">
                <a:avLst/>
              </a:prstGeom>
            </p:spPr>
          </p:pic>
          <p:sp>
            <p:nvSpPr>
              <p:cNvPr id="39" name="Freeform 38"/>
              <p:cNvSpPr>
                <a:spLocks/>
              </p:cNvSpPr>
              <p:nvPr/>
            </p:nvSpPr>
            <p:spPr bwMode="auto">
              <a:xfrm flipH="1">
                <a:off x="4374238" y="2897183"/>
                <a:ext cx="3687484" cy="2456970"/>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179285" tIns="143428" rIns="179285" bIns="143428" numCol="1" anchor="t" anchorCtr="0" compatLnSpc="1">
                <a:prstTxWarp prst="textNoShape">
                  <a:avLst/>
                </a:prstTxWarp>
                <a:noAutofit/>
              </a:bodyPr>
              <a:lstStyle/>
              <a:p>
                <a:endParaRPr lang="en-US" sz="1836">
                  <a:latin typeface="+mj-lt"/>
                </a:endParaRPr>
              </a:p>
            </p:txBody>
          </p:sp>
        </p:grpSp>
      </p:grpSp>
      <p:grpSp>
        <p:nvGrpSpPr>
          <p:cNvPr id="17" name="Group 16"/>
          <p:cNvGrpSpPr/>
          <p:nvPr/>
        </p:nvGrpSpPr>
        <p:grpSpPr>
          <a:xfrm>
            <a:off x="269240" y="1636147"/>
            <a:ext cx="3836698" cy="4930341"/>
            <a:chOff x="274638" y="1668458"/>
            <a:chExt cx="3913632" cy="5029205"/>
          </a:xfrm>
        </p:grpSpPr>
        <p:sp>
          <p:nvSpPr>
            <p:cNvPr id="9" name="Rectangle 8"/>
            <p:cNvSpPr/>
            <p:nvPr/>
          </p:nvSpPr>
          <p:spPr bwMode="auto">
            <a:xfrm>
              <a:off x="274638" y="1668458"/>
              <a:ext cx="3913632" cy="502920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93860">
                        <a:schemeClr val="tx1"/>
                      </a:gs>
                      <a:gs pos="78571">
                        <a:schemeClr val="tx1"/>
                      </a:gs>
                    </a:gsLst>
                    <a:lin ang="5400000" scaled="0"/>
                  </a:gradFill>
                  <a:latin typeface="Segoe UI Semilight" panose="020B0402040204020203" pitchFamily="34" charset="0"/>
                  <a:cs typeface="Segoe UI Semilight" panose="020B0402040204020203" pitchFamily="34" charset="0"/>
                </a:rPr>
                <a:t>Azure Portal</a:t>
              </a:r>
            </a:p>
          </p:txBody>
        </p:sp>
        <p:grpSp>
          <p:nvGrpSpPr>
            <p:cNvPr id="16" name="Group 15"/>
            <p:cNvGrpSpPr>
              <a:grpSpLocks noChangeAspect="1"/>
            </p:cNvGrpSpPr>
            <p:nvPr/>
          </p:nvGrpSpPr>
          <p:grpSpPr>
            <a:xfrm>
              <a:off x="430755" y="3262594"/>
              <a:ext cx="3581987" cy="2386677"/>
              <a:chOff x="329539" y="2905390"/>
              <a:chExt cx="3687484" cy="2456970"/>
            </a:xfrm>
          </p:grpSpPr>
          <p:sp>
            <p:nvSpPr>
              <p:cNvPr id="144" name="Freeform 143"/>
              <p:cNvSpPr>
                <a:spLocks/>
              </p:cNvSpPr>
              <p:nvPr/>
            </p:nvSpPr>
            <p:spPr bwMode="auto">
              <a:xfrm flipH="1">
                <a:off x="329539" y="2905390"/>
                <a:ext cx="3687484" cy="2456970"/>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179285" tIns="143428" rIns="179285" bIns="143428" numCol="1" anchor="t" anchorCtr="0" compatLnSpc="1">
                <a:prstTxWarp prst="textNoShape">
                  <a:avLst/>
                </a:prstTxWarp>
                <a:noAutofit/>
              </a:bodyPr>
              <a:lstStyle/>
              <a:p>
                <a:endParaRPr lang="en-US" sz="1836">
                  <a:latin typeface="+mj-lt"/>
                </a:endParaRPr>
              </a:p>
            </p:txBody>
          </p:sp>
          <p:grpSp>
            <p:nvGrpSpPr>
              <p:cNvPr id="12" name="Group 11"/>
              <p:cNvGrpSpPr/>
              <p:nvPr/>
            </p:nvGrpSpPr>
            <p:grpSpPr>
              <a:xfrm>
                <a:off x="530935" y="3117731"/>
                <a:ext cx="3308803" cy="1861241"/>
                <a:chOff x="522370" y="3075602"/>
                <a:chExt cx="3221488" cy="1799293"/>
              </a:xfrm>
            </p:grpSpPr>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r="88876" b="23407"/>
                <a:stretch/>
              </p:blipFill>
              <p:spPr>
                <a:xfrm>
                  <a:off x="522370" y="3075602"/>
                  <a:ext cx="471730" cy="1799293"/>
                </a:xfrm>
                <a:prstGeom prst="rect">
                  <a:avLst/>
                </a:prstGeom>
              </p:spPr>
            </p:pic>
            <p:grpSp>
              <p:nvGrpSpPr>
                <p:cNvPr id="7" name="Group 6"/>
                <p:cNvGrpSpPr/>
                <p:nvPr/>
              </p:nvGrpSpPr>
              <p:grpSpPr>
                <a:xfrm>
                  <a:off x="990711" y="3075602"/>
                  <a:ext cx="2753147" cy="1799292"/>
                  <a:chOff x="3910748" y="3287864"/>
                  <a:chExt cx="2923831" cy="1912158"/>
                </a:xfrm>
              </p:grpSpPr>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l="37673" t="14130" r="11305" b="25058"/>
                  <a:stretch/>
                </p:blipFill>
                <p:spPr>
                  <a:xfrm>
                    <a:off x="3910748" y="3287864"/>
                    <a:ext cx="2923831" cy="1912158"/>
                  </a:xfrm>
                  <a:prstGeom prst="rect">
                    <a:avLst/>
                  </a:prstGeom>
                </p:spPr>
              </p:pic>
              <p:pic>
                <p:nvPicPr>
                  <p:cNvPr id="23" name="Picture 22"/>
                  <p:cNvPicPr>
                    <a:picLocks noChangeAspect="1"/>
                  </p:cNvPicPr>
                  <p:nvPr/>
                </p:nvPicPr>
                <p:blipFill rotWithShape="1">
                  <a:blip r:embed="rId7">
                    <a:extLst>
                      <a:ext uri="{28A0092B-C50C-407E-A947-70E740481C1C}">
                        <a14:useLocalDpi xmlns:a14="http://schemas.microsoft.com/office/drawing/2010/main" val="0"/>
                      </a:ext>
                    </a:extLst>
                  </a:blip>
                  <a:srcRect l="21546" t="74814" r="63085" b="10396"/>
                  <a:stretch/>
                </p:blipFill>
                <p:spPr>
                  <a:xfrm>
                    <a:off x="5365545" y="4225911"/>
                    <a:ext cx="1417144" cy="755392"/>
                  </a:xfrm>
                  <a:prstGeom prst="rect">
                    <a:avLst/>
                  </a:prstGeom>
                </p:spPr>
              </p:pic>
              <p:sp>
                <p:nvSpPr>
                  <p:cNvPr id="6" name="Rectangle 5"/>
                  <p:cNvSpPr/>
                  <p:nvPr/>
                </p:nvSpPr>
                <p:spPr bwMode="auto">
                  <a:xfrm>
                    <a:off x="5387703" y="4981303"/>
                    <a:ext cx="1367246" cy="1770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sp>
        <p:nvSpPr>
          <p:cNvPr id="2" name="Title 1"/>
          <p:cNvSpPr>
            <a:spLocks noGrp="1"/>
          </p:cNvSpPr>
          <p:nvPr>
            <p:ph type="title"/>
          </p:nvPr>
        </p:nvSpPr>
        <p:spPr>
          <a:xfrm>
            <a:off x="269241" y="289958"/>
            <a:ext cx="11655840" cy="899537"/>
          </a:xfrm>
        </p:spPr>
        <p:txBody>
          <a:bodyPr/>
          <a:lstStyle/>
          <a:p>
            <a:pPr lvl="0">
              <a:defRPr/>
            </a:pPr>
            <a:r>
              <a:rPr lang="en-US" dirty="0">
                <a:gradFill>
                  <a:gsLst>
                    <a:gs pos="1250">
                      <a:schemeClr val="bg1"/>
                    </a:gs>
                    <a:gs pos="100000">
                      <a:schemeClr val="bg1"/>
                    </a:gs>
                  </a:gsLst>
                  <a:lin ang="5400000" scaled="0"/>
                </a:gradFill>
              </a:rPr>
              <a:t>Manage applications proactively</a:t>
            </a:r>
          </a:p>
        </p:txBody>
      </p:sp>
    </p:spTree>
    <p:extLst>
      <p:ext uri="{BB962C8B-B14F-4D97-AF65-F5344CB8AC3E}">
        <p14:creationId xmlns:p14="http://schemas.microsoft.com/office/powerpoint/2010/main" val="218034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800" fill="hold"/>
                                        <p:tgtEl>
                                          <p:spTgt spid="17"/>
                                        </p:tgtEl>
                                        <p:attrNameLst>
                                          <p:attrName>ppt_x</p:attrName>
                                        </p:attrNameLst>
                                      </p:cBhvr>
                                      <p:tavLst>
                                        <p:tav tm="0">
                                          <p:val>
                                            <p:strVal val="1+#ppt_w/2"/>
                                          </p:val>
                                        </p:tav>
                                        <p:tav tm="100000">
                                          <p:val>
                                            <p:strVal val="#ppt_x"/>
                                          </p:val>
                                        </p:tav>
                                      </p:tavLst>
                                    </p:anim>
                                    <p:anim calcmode="lin" valueType="num">
                                      <p:cBhvr additive="base">
                                        <p:cTn id="8" dur="8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800" fill="hold"/>
                                        <p:tgtEl>
                                          <p:spTgt spid="18"/>
                                        </p:tgtEl>
                                        <p:attrNameLst>
                                          <p:attrName>ppt_x</p:attrName>
                                        </p:attrNameLst>
                                      </p:cBhvr>
                                      <p:tavLst>
                                        <p:tav tm="0">
                                          <p:val>
                                            <p:strVal val="1+#ppt_w/2"/>
                                          </p:val>
                                        </p:tav>
                                        <p:tav tm="100000">
                                          <p:val>
                                            <p:strVal val="#ppt_x"/>
                                          </p:val>
                                        </p:tav>
                                      </p:tavLst>
                                    </p:anim>
                                    <p:anim calcmode="lin" valueType="num">
                                      <p:cBhvr additive="base">
                                        <p:cTn id="12" dur="8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800" fill="hold"/>
                                        <p:tgtEl>
                                          <p:spTgt spid="25"/>
                                        </p:tgtEl>
                                        <p:attrNameLst>
                                          <p:attrName>ppt_x</p:attrName>
                                        </p:attrNameLst>
                                      </p:cBhvr>
                                      <p:tavLst>
                                        <p:tav tm="0">
                                          <p:val>
                                            <p:strVal val="1+#ppt_w/2"/>
                                          </p:val>
                                        </p:tav>
                                        <p:tav tm="100000">
                                          <p:val>
                                            <p:strVal val="#ppt_x"/>
                                          </p:val>
                                        </p:tav>
                                      </p:tavLst>
                                    </p:anim>
                                    <p:anim calcmode="lin" valueType="num">
                                      <p:cBhvr additive="base">
                                        <p:cTn id="16" dur="8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bwMode="auto">
          <a:xfrm>
            <a:off x="1" y="487"/>
            <a:ext cx="12192000" cy="155679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0" name="Group 99"/>
          <p:cNvGrpSpPr/>
          <p:nvPr/>
        </p:nvGrpSpPr>
        <p:grpSpPr>
          <a:xfrm>
            <a:off x="11111871" y="469293"/>
            <a:ext cx="644101" cy="644101"/>
            <a:chOff x="457580" y="2611033"/>
            <a:chExt cx="657017" cy="657017"/>
          </a:xfrm>
        </p:grpSpPr>
        <p:sp>
          <p:nvSpPr>
            <p:cNvPr id="101" name="Oval 100"/>
            <p:cNvSpPr/>
            <p:nvPr/>
          </p:nvSpPr>
          <p:spPr bwMode="auto">
            <a:xfrm>
              <a:off x="457580" y="2611033"/>
              <a:ext cx="657017" cy="657017"/>
            </a:xfrm>
            <a:prstGeom prst="ellipse">
              <a:avLst/>
            </a:prstGeom>
            <a:solidFill>
              <a:srgbClr val="00188F"/>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2" name="Title 1"/>
          <p:cNvSpPr>
            <a:spLocks noGrp="1"/>
          </p:cNvSpPr>
          <p:nvPr>
            <p:ph type="title"/>
          </p:nvPr>
        </p:nvSpPr>
        <p:spPr/>
        <p:txBody>
          <a:bodyPr/>
          <a:lstStyle/>
          <a:p>
            <a:pPr lvl="0">
              <a:defRPr/>
            </a:pPr>
            <a:r>
              <a:rPr lang="en-US" dirty="0">
                <a:gradFill>
                  <a:gsLst>
                    <a:gs pos="1250">
                      <a:schemeClr val="bg1"/>
                    </a:gs>
                    <a:gs pos="100000">
                      <a:schemeClr val="bg1"/>
                    </a:gs>
                  </a:gsLst>
                  <a:lin ang="5400000" scaled="0"/>
                </a:gradFill>
              </a:rPr>
              <a:t>Deliver native mobile apps seamlessly</a:t>
            </a:r>
          </a:p>
        </p:txBody>
      </p:sp>
      <p:sp>
        <p:nvSpPr>
          <p:cNvPr id="93" name="Rectangle 92"/>
          <p:cNvSpPr/>
          <p:nvPr/>
        </p:nvSpPr>
        <p:spPr bwMode="auto">
          <a:xfrm>
            <a:off x="269241" y="1736616"/>
            <a:ext cx="11655840" cy="491539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79285" rIns="358570" bIns="143428" numCol="1" spcCol="0" rtlCol="0" fromWordArt="0" anchor="t" anchorCtr="0" forceAA="0" compatLnSpc="1">
            <a:prstTxWarp prst="textNoShape">
              <a:avLst/>
            </a:prstTxWarp>
            <a:noAutofit/>
          </a:bodyPr>
          <a:lstStyle/>
          <a:p>
            <a:pPr algn="ctr">
              <a:lnSpc>
                <a:spcPct val="90000"/>
              </a:lnSpc>
            </a:pPr>
            <a:endParaRPr lang="en-US" sz="2549" spc="-98" dirty="0">
              <a:ln w="3175">
                <a:noFill/>
              </a:ln>
              <a:solidFill>
                <a:srgbClr val="FFFFFF"/>
              </a:solidFill>
              <a:latin typeface="+mj-lt"/>
              <a:cs typeface="Segoe UI" pitchFamily="34" charset="0"/>
            </a:endParaRPr>
          </a:p>
        </p:txBody>
      </p:sp>
      <p:grpSp>
        <p:nvGrpSpPr>
          <p:cNvPr id="94" name="Group 93"/>
          <p:cNvGrpSpPr/>
          <p:nvPr/>
        </p:nvGrpSpPr>
        <p:grpSpPr>
          <a:xfrm>
            <a:off x="902588" y="2570474"/>
            <a:ext cx="6771482" cy="3854194"/>
            <a:chOff x="579437" y="1145432"/>
            <a:chExt cx="10210800" cy="5811787"/>
          </a:xfrm>
        </p:grpSpPr>
        <p:sp>
          <p:nvSpPr>
            <p:cNvPr id="95" name="Right Arrow 94"/>
            <p:cNvSpPr/>
            <p:nvPr/>
          </p:nvSpPr>
          <p:spPr>
            <a:xfrm rot="16200000">
              <a:off x="1551351" y="4233503"/>
              <a:ext cx="1736782" cy="288000"/>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kern="0" dirty="0" err="1">
                <a:solidFill>
                  <a:srgbClr val="00B0F0"/>
                </a:solidFill>
                <a:latin typeface="Segoe UI"/>
              </a:endParaRPr>
            </a:p>
          </p:txBody>
        </p:sp>
        <p:sp>
          <p:nvSpPr>
            <p:cNvPr id="96" name="Bent Arrow 95"/>
            <p:cNvSpPr/>
            <p:nvPr/>
          </p:nvSpPr>
          <p:spPr>
            <a:xfrm rot="10800000">
              <a:off x="3021733" y="3320227"/>
              <a:ext cx="6903678" cy="2403864"/>
            </a:xfrm>
            <a:prstGeom prst="bentArrow">
              <a:avLst>
                <a:gd name="adj1" fmla="val 4873"/>
                <a:gd name="adj2" fmla="val 8600"/>
                <a:gd name="adj3" fmla="val 13322"/>
                <a:gd name="adj4" fmla="val 2947"/>
              </a:avLst>
            </a:prstGeom>
            <a:solidFill>
              <a:schemeClr val="accent4"/>
            </a:solidFill>
            <a:ln w="10795"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kern="0" dirty="0" err="1">
                <a:solidFill>
                  <a:srgbClr val="00B0F0"/>
                </a:solidFill>
                <a:latin typeface="Segoe UI"/>
              </a:endParaRPr>
            </a:p>
          </p:txBody>
        </p:sp>
        <p:sp>
          <p:nvSpPr>
            <p:cNvPr id="97" name="Rounded Rectangle 96"/>
            <p:cNvSpPr/>
            <p:nvPr/>
          </p:nvSpPr>
          <p:spPr bwMode="auto">
            <a:xfrm>
              <a:off x="2058820" y="4184015"/>
              <a:ext cx="721843" cy="721843"/>
            </a:xfrm>
            <a:prstGeom prst="round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ounded Rectangle 97"/>
            <p:cNvSpPr/>
            <p:nvPr/>
          </p:nvSpPr>
          <p:spPr bwMode="auto">
            <a:xfrm>
              <a:off x="1216575" y="4184015"/>
              <a:ext cx="721843" cy="721843"/>
            </a:xfrm>
            <a:prstGeom prst="round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ight Arrow 102"/>
            <p:cNvSpPr/>
            <p:nvPr/>
          </p:nvSpPr>
          <p:spPr>
            <a:xfrm rot="16200000">
              <a:off x="709105" y="4233503"/>
              <a:ext cx="1736782" cy="288000"/>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kern="0" dirty="0" err="1">
                <a:solidFill>
                  <a:srgbClr val="00B0F0"/>
                </a:solidFill>
                <a:latin typeface="Segoe UI"/>
              </a:endParaRPr>
            </a:p>
          </p:txBody>
        </p:sp>
        <p:sp>
          <p:nvSpPr>
            <p:cNvPr id="104" name="Right Arrow 103"/>
            <p:cNvSpPr/>
            <p:nvPr/>
          </p:nvSpPr>
          <p:spPr>
            <a:xfrm>
              <a:off x="2888139" y="2110190"/>
              <a:ext cx="1772730" cy="1042079"/>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kern="0" dirty="0" err="1">
                <a:solidFill>
                  <a:srgbClr val="FFFFFF"/>
                </a:solidFill>
                <a:latin typeface="Segoe UI"/>
              </a:endParaRPr>
            </a:p>
          </p:txBody>
        </p:sp>
        <p:sp>
          <p:nvSpPr>
            <p:cNvPr id="105" name="Right Arrow 104"/>
            <p:cNvSpPr/>
            <p:nvPr/>
          </p:nvSpPr>
          <p:spPr>
            <a:xfrm>
              <a:off x="5348862" y="2110190"/>
              <a:ext cx="1811050" cy="1042079"/>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kern="0" dirty="0" err="1">
                <a:solidFill>
                  <a:srgbClr val="FFFFFF"/>
                </a:solidFill>
                <a:latin typeface="Segoe UI"/>
              </a:endParaRPr>
            </a:p>
          </p:txBody>
        </p:sp>
        <p:sp>
          <p:nvSpPr>
            <p:cNvPr id="106" name="Right Arrow 105"/>
            <p:cNvSpPr/>
            <p:nvPr/>
          </p:nvSpPr>
          <p:spPr>
            <a:xfrm>
              <a:off x="7795589" y="2110190"/>
              <a:ext cx="1128250" cy="1042079"/>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kern="0" dirty="0" err="1">
                <a:solidFill>
                  <a:srgbClr val="FFFFFF"/>
                </a:solidFill>
                <a:latin typeface="Segoe UI"/>
              </a:endParaRPr>
            </a:p>
          </p:txBody>
        </p:sp>
        <p:sp>
          <p:nvSpPr>
            <p:cNvPr id="107" name="TextBox 106"/>
            <p:cNvSpPr txBox="1"/>
            <p:nvPr/>
          </p:nvSpPr>
          <p:spPr>
            <a:xfrm>
              <a:off x="671513" y="1169611"/>
              <a:ext cx="2874406" cy="674762"/>
            </a:xfrm>
            <a:prstGeom prst="rect">
              <a:avLst/>
            </a:prstGeom>
          </p:spPr>
          <p:txBody>
            <a:bodyPr vert="horz" wrap="square" lIns="91427" tIns="91427" rIns="91427" bIns="91427" rtlCol="0" anchor="ctr">
              <a:noAutofit/>
            </a:bodyPr>
            <a:lstStyle/>
            <a:p>
              <a:pPr marL="233318" indent="-233318" algn="ctr" defTabSz="914225"/>
              <a:r>
                <a:rPr lang="en-US" sz="1568" spc="-49" dirty="0">
                  <a:latin typeface="Segoe UI Semilight" panose="020B0402040204020203" pitchFamily="34" charset="0"/>
                  <a:ea typeface="Segoe UI" pitchFamily="34" charset="0"/>
                  <a:cs typeface="Segoe UI Semilight" panose="020B0402040204020203" pitchFamily="34" charset="0"/>
                </a:rPr>
                <a:t>Code Repository</a:t>
              </a:r>
            </a:p>
          </p:txBody>
        </p:sp>
        <p:sp>
          <p:nvSpPr>
            <p:cNvPr id="108" name="TextBox 107"/>
            <p:cNvSpPr txBox="1"/>
            <p:nvPr/>
          </p:nvSpPr>
          <p:spPr>
            <a:xfrm>
              <a:off x="2863694" y="4208150"/>
              <a:ext cx="1709773" cy="721842"/>
            </a:xfrm>
            <a:prstGeom prst="rect">
              <a:avLst/>
            </a:prstGeom>
          </p:spPr>
          <p:txBody>
            <a:bodyPr vert="horz" wrap="square" lIns="91427" tIns="91427" rIns="91427" bIns="91427" rtlCol="0" anchor="ctr">
              <a:noAutofit/>
            </a:bodyPr>
            <a:lstStyle/>
            <a:p>
              <a:pPr defTabSz="914225"/>
              <a:r>
                <a:rPr lang="en-US" sz="1568" dirty="0">
                  <a:latin typeface="Segoe UI Semilight" panose="020B0402040204020203" pitchFamily="34" charset="0"/>
                  <a:ea typeface="Segoe UI" pitchFamily="34" charset="0"/>
                  <a:cs typeface="Segoe UI Semilight" panose="020B0402040204020203" pitchFamily="34" charset="0"/>
                </a:rPr>
                <a:t>Backlog</a:t>
              </a:r>
            </a:p>
          </p:txBody>
        </p:sp>
        <p:sp>
          <p:nvSpPr>
            <p:cNvPr id="109" name="TextBox 108"/>
            <p:cNvSpPr txBox="1"/>
            <p:nvPr/>
          </p:nvSpPr>
          <p:spPr>
            <a:xfrm>
              <a:off x="3295224" y="1145432"/>
              <a:ext cx="2451635" cy="720880"/>
            </a:xfrm>
            <a:prstGeom prst="rect">
              <a:avLst/>
            </a:prstGeom>
          </p:spPr>
          <p:txBody>
            <a:bodyPr vert="horz" wrap="square" lIns="91427" tIns="91427" rIns="91427" bIns="91427" rtlCol="0" anchor="ctr">
              <a:noAutofit/>
            </a:bodyPr>
            <a:lstStyle/>
            <a:p>
              <a:pPr marL="233318" indent="-233318" algn="ctr" defTabSz="914225"/>
              <a:r>
                <a:rPr lang="en-US" sz="1568" spc="-49" dirty="0">
                  <a:latin typeface="Segoe UI Semilight" panose="020B0402040204020203" pitchFamily="34" charset="0"/>
                  <a:ea typeface="Segoe UI" pitchFamily="34" charset="0"/>
                  <a:cs typeface="Segoe UI Semilight" panose="020B0402040204020203" pitchFamily="34" charset="0"/>
                </a:rPr>
                <a:t>Build + Deploy</a:t>
              </a:r>
            </a:p>
          </p:txBody>
        </p:sp>
        <p:sp>
          <p:nvSpPr>
            <p:cNvPr id="110" name="TextBox 109"/>
            <p:cNvSpPr txBox="1"/>
            <p:nvPr/>
          </p:nvSpPr>
          <p:spPr>
            <a:xfrm>
              <a:off x="3325925" y="5594569"/>
              <a:ext cx="3435365" cy="388585"/>
            </a:xfrm>
            <a:prstGeom prst="rect">
              <a:avLst/>
            </a:prstGeom>
          </p:spPr>
          <p:txBody>
            <a:bodyPr vert="horz" wrap="square" lIns="91427" tIns="91427" rIns="91427" bIns="91427" rtlCol="0" anchor="ctr">
              <a:noAutofit/>
            </a:bodyPr>
            <a:lstStyle/>
            <a:p>
              <a:pPr algn="ctr" defTabSz="914225"/>
              <a:r>
                <a:rPr lang="en-US" sz="1600" dirty="0">
                  <a:latin typeface="Segoe UI Semilight" panose="020B0402040204020203" pitchFamily="34" charset="0"/>
                  <a:ea typeface="Segoe UI" pitchFamily="34" charset="0"/>
                  <a:cs typeface="Segoe UI Semilight" panose="020B0402040204020203" pitchFamily="34" charset="0"/>
                </a:rPr>
                <a:t>Monitor and improve</a:t>
              </a:r>
            </a:p>
          </p:txBody>
        </p:sp>
        <p:sp>
          <p:nvSpPr>
            <p:cNvPr id="111" name="Rounded Rectangle 110"/>
            <p:cNvSpPr/>
            <p:nvPr/>
          </p:nvSpPr>
          <p:spPr>
            <a:xfrm>
              <a:off x="1244343" y="1877038"/>
              <a:ext cx="1632056" cy="1632056"/>
            </a:xfrm>
            <a:prstGeom prst="roundRect">
              <a:avLst>
                <a:gd name="adj" fmla="val 5783"/>
              </a:avLst>
            </a:prstGeom>
            <a:solidFill>
              <a:schemeClr val="accent1"/>
            </a:solidFill>
            <a:ln w="28575" cap="flat" cmpd="sng" algn="ctr">
              <a:solidFill>
                <a:srgbClr val="FFFFFF"/>
              </a:solid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kern="0" dirty="0" err="1">
                <a:solidFill>
                  <a:srgbClr val="FFFFFF"/>
                </a:solidFill>
                <a:latin typeface="Segoe UI"/>
              </a:endParaRPr>
            </a:p>
          </p:txBody>
        </p:sp>
        <p:pic>
          <p:nvPicPr>
            <p:cNvPr id="112" name="Picture 111"/>
            <p:cNvPicPr>
              <a:picLocks noChangeAspect="1"/>
            </p:cNvPicPr>
            <p:nvPr/>
          </p:nvPicPr>
          <p:blipFill>
            <a:blip r:embed="rId3"/>
            <a:stretch>
              <a:fillRect/>
            </a:stretch>
          </p:blipFill>
          <p:spPr>
            <a:xfrm>
              <a:off x="1296033" y="4233113"/>
              <a:ext cx="565085" cy="591368"/>
            </a:xfrm>
            <a:prstGeom prst="rect">
              <a:avLst/>
            </a:prstGeom>
          </p:spPr>
        </p:pic>
        <p:sp>
          <p:nvSpPr>
            <p:cNvPr id="113" name="Rounded Rectangle 112"/>
            <p:cNvSpPr/>
            <p:nvPr/>
          </p:nvSpPr>
          <p:spPr>
            <a:xfrm>
              <a:off x="3716168" y="1877038"/>
              <a:ext cx="1632056" cy="1632056"/>
            </a:xfrm>
            <a:prstGeom prst="roundRect">
              <a:avLst>
                <a:gd name="adj" fmla="val 5783"/>
              </a:avLst>
            </a:prstGeom>
            <a:solidFill>
              <a:schemeClr val="accent1"/>
            </a:solidFill>
            <a:ln w="28575" cap="flat" cmpd="sng" algn="ctr">
              <a:solidFill>
                <a:srgbClr val="FFFFFF"/>
              </a:solid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kern="0" dirty="0" err="1">
                <a:solidFill>
                  <a:srgbClr val="FFFFFF"/>
                </a:solidFill>
                <a:latin typeface="Segoe UI"/>
              </a:endParaRPr>
            </a:p>
          </p:txBody>
        </p:sp>
        <p:pic>
          <p:nvPicPr>
            <p:cNvPr id="114" name="Picture 113"/>
            <p:cNvPicPr>
              <a:picLocks noChangeAspect="1"/>
            </p:cNvPicPr>
            <p:nvPr/>
          </p:nvPicPr>
          <p:blipFill>
            <a:blip r:embed="rId3"/>
            <a:stretch>
              <a:fillRect/>
            </a:stretch>
          </p:blipFill>
          <p:spPr>
            <a:xfrm>
              <a:off x="2143280" y="4233113"/>
              <a:ext cx="565085" cy="591368"/>
            </a:xfrm>
            <a:prstGeom prst="rect">
              <a:avLst/>
            </a:prstGeom>
          </p:spPr>
        </p:pic>
        <p:pic>
          <p:nvPicPr>
            <p:cNvPr id="116" name="Picture 115"/>
            <p:cNvPicPr>
              <a:picLocks noChangeAspect="1"/>
            </p:cNvPicPr>
            <p:nvPr/>
          </p:nvPicPr>
          <p:blipFill>
            <a:blip r:embed="rId4"/>
            <a:stretch>
              <a:fillRect/>
            </a:stretch>
          </p:blipFill>
          <p:spPr>
            <a:xfrm>
              <a:off x="6761290" y="4686668"/>
              <a:ext cx="2276347" cy="1662577"/>
            </a:xfrm>
            <a:prstGeom prst="rect">
              <a:avLst/>
            </a:prstGeom>
          </p:spPr>
        </p:pic>
        <p:grpSp>
          <p:nvGrpSpPr>
            <p:cNvPr id="117" name="Group 116"/>
            <p:cNvGrpSpPr/>
            <p:nvPr/>
          </p:nvGrpSpPr>
          <p:grpSpPr>
            <a:xfrm>
              <a:off x="1417637" y="2121694"/>
              <a:ext cx="1208943" cy="1150980"/>
              <a:chOff x="1628786" y="2094289"/>
              <a:chExt cx="1185346" cy="1128515"/>
            </a:xfrm>
          </p:grpSpPr>
          <p:pic>
            <p:nvPicPr>
              <p:cNvPr id="187" name="Picture 186"/>
              <p:cNvPicPr>
                <a:picLocks noChangeAspect="1"/>
              </p:cNvPicPr>
              <p:nvPr/>
            </p:nvPicPr>
            <p:blipFill>
              <a:blip r:embed="rId5"/>
              <a:stretch>
                <a:fillRect/>
              </a:stretch>
            </p:blipFill>
            <p:spPr>
              <a:xfrm>
                <a:off x="1628786" y="2588363"/>
                <a:ext cx="455690" cy="634441"/>
              </a:xfrm>
              <a:prstGeom prst="rect">
                <a:avLst/>
              </a:prstGeom>
            </p:spPr>
          </p:pic>
          <p:pic>
            <p:nvPicPr>
              <p:cNvPr id="189" name="Picture 188"/>
              <p:cNvPicPr>
                <a:picLocks noChangeAspect="1"/>
              </p:cNvPicPr>
              <p:nvPr/>
            </p:nvPicPr>
            <p:blipFill>
              <a:blip r:embed="rId6"/>
              <a:stretch>
                <a:fillRect/>
              </a:stretch>
            </p:blipFill>
            <p:spPr>
              <a:xfrm>
                <a:off x="2086926" y="2094289"/>
                <a:ext cx="727206" cy="725111"/>
              </a:xfrm>
              <a:prstGeom prst="rect">
                <a:avLst/>
              </a:prstGeom>
            </p:spPr>
          </p:pic>
        </p:grpSp>
        <p:pic>
          <p:nvPicPr>
            <p:cNvPr id="118" name="Picture 117"/>
            <p:cNvPicPr>
              <a:picLocks noChangeAspect="1"/>
            </p:cNvPicPr>
            <p:nvPr/>
          </p:nvPicPr>
          <p:blipFill>
            <a:blip r:embed="rId7"/>
            <a:stretch>
              <a:fillRect/>
            </a:stretch>
          </p:blipFill>
          <p:spPr>
            <a:xfrm>
              <a:off x="3910155" y="2110189"/>
              <a:ext cx="1243471" cy="1042178"/>
            </a:xfrm>
            <a:prstGeom prst="rect">
              <a:avLst/>
            </a:prstGeom>
          </p:spPr>
        </p:pic>
        <p:sp>
          <p:nvSpPr>
            <p:cNvPr id="124" name="TextBox 123"/>
            <p:cNvSpPr txBox="1"/>
            <p:nvPr/>
          </p:nvSpPr>
          <p:spPr>
            <a:xfrm>
              <a:off x="5543560" y="1166810"/>
              <a:ext cx="2985023" cy="732518"/>
            </a:xfrm>
            <a:prstGeom prst="rect">
              <a:avLst/>
            </a:prstGeom>
          </p:spPr>
          <p:txBody>
            <a:bodyPr vert="horz" wrap="square" lIns="91427" tIns="91427" rIns="91427" bIns="91427" rtlCol="0" anchor="ctr">
              <a:noAutofit/>
            </a:bodyPr>
            <a:lstStyle/>
            <a:p>
              <a:pPr marL="233318" indent="-233318" algn="ctr" defTabSz="914225"/>
              <a:r>
                <a:rPr lang="en-US" sz="1568" spc="-49" dirty="0">
                  <a:latin typeface="Segoe UI Semilight" panose="020B0402040204020203" pitchFamily="34" charset="0"/>
                  <a:ea typeface="Segoe UI" pitchFamily="34" charset="0"/>
                  <a:cs typeface="Segoe UI Semilight" panose="020B0402040204020203" pitchFamily="34" charset="0"/>
                </a:rPr>
                <a:t>Automated Testing</a:t>
              </a:r>
            </a:p>
          </p:txBody>
        </p:sp>
        <p:sp>
          <p:nvSpPr>
            <p:cNvPr id="125" name="Rounded Rectangle 124"/>
            <p:cNvSpPr/>
            <p:nvPr/>
          </p:nvSpPr>
          <p:spPr>
            <a:xfrm>
              <a:off x="6208347" y="1877038"/>
              <a:ext cx="1632056" cy="1632056"/>
            </a:xfrm>
            <a:prstGeom prst="roundRect">
              <a:avLst>
                <a:gd name="adj" fmla="val 5783"/>
              </a:avLst>
            </a:prstGeom>
            <a:solidFill>
              <a:schemeClr val="accent1"/>
            </a:solidFill>
            <a:ln w="28575" cap="flat" cmpd="sng" algn="ctr">
              <a:solidFill>
                <a:srgbClr val="FFFFFF"/>
              </a:solid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kern="0" dirty="0" err="1">
                <a:solidFill>
                  <a:srgbClr val="FFFFFF"/>
                </a:solidFill>
                <a:latin typeface="Segoe UI"/>
              </a:endParaRPr>
            </a:p>
          </p:txBody>
        </p:sp>
        <p:sp>
          <p:nvSpPr>
            <p:cNvPr id="126" name="TextBox 125"/>
            <p:cNvSpPr txBox="1"/>
            <p:nvPr/>
          </p:nvSpPr>
          <p:spPr>
            <a:xfrm>
              <a:off x="8846714" y="1346122"/>
              <a:ext cx="1943523" cy="388585"/>
            </a:xfrm>
            <a:prstGeom prst="rect">
              <a:avLst/>
            </a:prstGeom>
          </p:spPr>
          <p:txBody>
            <a:bodyPr vert="horz" wrap="square" lIns="91427" tIns="91427" rIns="91427" bIns="91427" rtlCol="0" anchor="ctr">
              <a:noAutofit/>
            </a:bodyPr>
            <a:lstStyle/>
            <a:p>
              <a:pPr marL="233318" indent="-233318" algn="ctr" defTabSz="914225"/>
              <a:r>
                <a:rPr lang="en-US" sz="1568" spc="-49" dirty="0">
                  <a:latin typeface="Segoe UI Semilight" panose="020B0402040204020203" pitchFamily="34" charset="0"/>
                  <a:ea typeface="Segoe UI" pitchFamily="34" charset="0"/>
                  <a:cs typeface="Segoe UI Semilight" panose="020B0402040204020203" pitchFamily="34" charset="0"/>
                </a:rPr>
                <a:t>User Testing</a:t>
              </a:r>
            </a:p>
          </p:txBody>
        </p:sp>
        <p:sp>
          <p:nvSpPr>
            <p:cNvPr id="127" name="Rounded Rectangle 126"/>
            <p:cNvSpPr/>
            <p:nvPr/>
          </p:nvSpPr>
          <p:spPr>
            <a:xfrm>
              <a:off x="9002448" y="1877038"/>
              <a:ext cx="1632056" cy="1632056"/>
            </a:xfrm>
            <a:prstGeom prst="roundRect">
              <a:avLst>
                <a:gd name="adj" fmla="val 5783"/>
              </a:avLst>
            </a:prstGeom>
            <a:solidFill>
              <a:srgbClr val="505050"/>
            </a:solidFill>
            <a:ln w="28575" cap="flat" cmpd="sng" algn="ctr">
              <a:solidFill>
                <a:srgbClr val="FFFFFF"/>
              </a:solid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kern="0" dirty="0" err="1">
                <a:solidFill>
                  <a:srgbClr val="FFFFFF"/>
                </a:solidFill>
                <a:latin typeface="Segoe UI"/>
              </a:endParaRPr>
            </a:p>
          </p:txBody>
        </p:sp>
        <p:pic>
          <p:nvPicPr>
            <p:cNvPr id="128" name="Picture 127"/>
            <p:cNvPicPr>
              <a:picLocks noChangeAspect="1"/>
            </p:cNvPicPr>
            <p:nvPr/>
          </p:nvPicPr>
          <p:blipFill>
            <a:blip r:embed="rId8"/>
            <a:stretch>
              <a:fillRect/>
            </a:stretch>
          </p:blipFill>
          <p:spPr>
            <a:xfrm>
              <a:off x="6510269" y="2191775"/>
              <a:ext cx="1004562" cy="1002582"/>
            </a:xfrm>
            <a:prstGeom prst="rect">
              <a:avLst/>
            </a:prstGeom>
          </p:spPr>
        </p:pic>
        <p:grpSp>
          <p:nvGrpSpPr>
            <p:cNvPr id="129" name="Group 128"/>
            <p:cNvGrpSpPr/>
            <p:nvPr/>
          </p:nvGrpSpPr>
          <p:grpSpPr>
            <a:xfrm>
              <a:off x="4379774" y="3112294"/>
              <a:ext cx="1686063" cy="695545"/>
              <a:chOff x="4633536" y="3025775"/>
              <a:chExt cx="1686302" cy="695644"/>
            </a:xfrm>
          </p:grpSpPr>
          <p:sp>
            <p:nvSpPr>
              <p:cNvPr id="166" name="AutoShape 30"/>
              <p:cNvSpPr>
                <a:spLocks noChangeAspect="1" noChangeArrowheads="1" noTextEdit="1"/>
              </p:cNvSpPr>
              <p:nvPr/>
            </p:nvSpPr>
            <p:spPr bwMode="auto">
              <a:xfrm>
                <a:off x="5151438" y="3025775"/>
                <a:ext cx="11684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678"/>
                <a:endParaRPr lang="en-US" sz="1765">
                  <a:solidFill>
                    <a:srgbClr val="FFFFFF"/>
                  </a:solidFill>
                  <a:latin typeface="Segoe UI"/>
                </a:endParaRPr>
              </a:p>
            </p:txBody>
          </p:sp>
          <p:sp>
            <p:nvSpPr>
              <p:cNvPr id="167" name="Rectangle 39"/>
              <p:cNvSpPr>
                <a:spLocks noChangeArrowheads="1"/>
              </p:cNvSpPr>
              <p:nvPr/>
            </p:nvSpPr>
            <p:spPr bwMode="auto">
              <a:xfrm>
                <a:off x="5389563" y="3027363"/>
                <a:ext cx="754063" cy="512763"/>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678"/>
                <a:endParaRPr lang="en-US" sz="1765">
                  <a:solidFill>
                    <a:srgbClr val="FFFFFF"/>
                  </a:solidFill>
                  <a:latin typeface="Segoe UI"/>
                </a:endParaRPr>
              </a:p>
            </p:txBody>
          </p:sp>
          <p:sp>
            <p:nvSpPr>
              <p:cNvPr id="168" name="Oval 40"/>
              <p:cNvSpPr>
                <a:spLocks noChangeArrowheads="1"/>
              </p:cNvSpPr>
              <p:nvPr/>
            </p:nvSpPr>
            <p:spPr bwMode="auto">
              <a:xfrm>
                <a:off x="5759451" y="3038475"/>
                <a:ext cx="12700"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678"/>
                <a:endParaRPr lang="en-US" sz="1765">
                  <a:solidFill>
                    <a:srgbClr val="FFFFFF"/>
                  </a:solidFill>
                  <a:latin typeface="Segoe UI"/>
                </a:endParaRPr>
              </a:p>
            </p:txBody>
          </p:sp>
          <p:sp>
            <p:nvSpPr>
              <p:cNvPr id="170" name="Rectangle 41"/>
              <p:cNvSpPr>
                <a:spLocks noChangeArrowheads="1"/>
              </p:cNvSpPr>
              <p:nvPr/>
            </p:nvSpPr>
            <p:spPr bwMode="auto">
              <a:xfrm>
                <a:off x="5414963" y="3067050"/>
                <a:ext cx="703263" cy="450850"/>
              </a:xfrm>
              <a:prstGeom prst="rect">
                <a:avLst/>
              </a:prstGeom>
              <a:solidFill>
                <a:schemeClr val="bg2">
                  <a:lumMod val="75000"/>
                </a:schemeClr>
              </a:solidFill>
              <a:ln>
                <a:noFill/>
              </a:ln>
            </p:spPr>
            <p:txBody>
              <a:bodyPr vert="horz" wrap="square" lIns="89630" tIns="44814" rIns="89630" bIns="44814" numCol="1" anchor="t" anchorCtr="0" compatLnSpc="1">
                <a:prstTxWarp prst="textNoShape">
                  <a:avLst/>
                </a:prstTxWarp>
              </a:bodyPr>
              <a:lstStyle/>
              <a:p>
                <a:pPr defTabSz="913678"/>
                <a:endParaRPr lang="en-US" sz="1765">
                  <a:solidFill>
                    <a:srgbClr val="FFFFFF"/>
                  </a:solidFill>
                  <a:latin typeface="Segoe UI"/>
                </a:endParaRPr>
              </a:p>
            </p:txBody>
          </p:sp>
          <p:sp>
            <p:nvSpPr>
              <p:cNvPr id="171" name="Freeform 42"/>
              <p:cNvSpPr>
                <a:spLocks/>
              </p:cNvSpPr>
              <p:nvPr/>
            </p:nvSpPr>
            <p:spPr bwMode="auto">
              <a:xfrm>
                <a:off x="5272088" y="3548063"/>
                <a:ext cx="973138" cy="39688"/>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678"/>
                <a:endParaRPr lang="en-US" sz="1765">
                  <a:solidFill>
                    <a:srgbClr val="FFFFFF"/>
                  </a:solidFill>
                  <a:latin typeface="Segoe UI"/>
                </a:endParaRPr>
              </a:p>
            </p:txBody>
          </p:sp>
          <p:sp>
            <p:nvSpPr>
              <p:cNvPr id="175" name="Freeform 47"/>
              <p:cNvSpPr>
                <a:spLocks/>
              </p:cNvSpPr>
              <p:nvPr/>
            </p:nvSpPr>
            <p:spPr bwMode="auto">
              <a:xfrm>
                <a:off x="5635626" y="3194050"/>
                <a:ext cx="254000" cy="228600"/>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678"/>
                <a:endParaRPr lang="en-US" sz="1765">
                  <a:solidFill>
                    <a:srgbClr val="FFFFFF"/>
                  </a:solidFill>
                  <a:latin typeface="Segoe UI"/>
                </a:endParaRPr>
              </a:p>
            </p:txBody>
          </p:sp>
          <p:sp>
            <p:nvSpPr>
              <p:cNvPr id="177" name="Freeform 48"/>
              <p:cNvSpPr>
                <a:spLocks/>
              </p:cNvSpPr>
              <p:nvPr/>
            </p:nvSpPr>
            <p:spPr bwMode="auto">
              <a:xfrm>
                <a:off x="5768976" y="3125788"/>
                <a:ext cx="61913" cy="68263"/>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678"/>
                <a:endParaRPr lang="en-US" sz="1765">
                  <a:solidFill>
                    <a:srgbClr val="FFFFFF"/>
                  </a:solidFill>
                  <a:latin typeface="Segoe UI"/>
                </a:endParaRPr>
              </a:p>
            </p:txBody>
          </p:sp>
          <p:grpSp>
            <p:nvGrpSpPr>
              <p:cNvPr id="178" name="Group 177"/>
              <p:cNvGrpSpPr/>
              <p:nvPr/>
            </p:nvGrpSpPr>
            <p:grpSpPr>
              <a:xfrm>
                <a:off x="4633536" y="3161031"/>
                <a:ext cx="974725" cy="560388"/>
                <a:chOff x="4084638" y="3027363"/>
                <a:chExt cx="974725" cy="560388"/>
              </a:xfrm>
            </p:grpSpPr>
            <p:sp>
              <p:nvSpPr>
                <p:cNvPr id="179" name="Rectangle 43"/>
                <p:cNvSpPr>
                  <a:spLocks noChangeArrowheads="1"/>
                </p:cNvSpPr>
                <p:nvPr/>
              </p:nvSpPr>
              <p:spPr bwMode="auto">
                <a:xfrm>
                  <a:off x="4200526" y="3027363"/>
                  <a:ext cx="754063" cy="512763"/>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678"/>
                  <a:endParaRPr lang="en-US" sz="1765">
                    <a:solidFill>
                      <a:srgbClr val="FFFFFF"/>
                    </a:solidFill>
                    <a:latin typeface="Segoe UI"/>
                  </a:endParaRPr>
                </a:p>
              </p:txBody>
            </p:sp>
            <p:sp>
              <p:nvSpPr>
                <p:cNvPr id="180" name="Oval 44"/>
                <p:cNvSpPr>
                  <a:spLocks noChangeArrowheads="1"/>
                </p:cNvSpPr>
                <p:nvPr/>
              </p:nvSpPr>
              <p:spPr bwMode="auto">
                <a:xfrm>
                  <a:off x="4570413" y="3038475"/>
                  <a:ext cx="12700"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678"/>
                  <a:endParaRPr lang="en-US" sz="1765">
                    <a:solidFill>
                      <a:srgbClr val="FFFFFF"/>
                    </a:solidFill>
                    <a:latin typeface="Segoe UI"/>
                  </a:endParaRPr>
                </a:p>
              </p:txBody>
            </p:sp>
            <p:sp>
              <p:nvSpPr>
                <p:cNvPr id="181" name="Rectangle 45"/>
                <p:cNvSpPr>
                  <a:spLocks noChangeArrowheads="1"/>
                </p:cNvSpPr>
                <p:nvPr/>
              </p:nvSpPr>
              <p:spPr bwMode="auto">
                <a:xfrm>
                  <a:off x="4225926" y="3067050"/>
                  <a:ext cx="704850" cy="45085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678"/>
                  <a:endParaRPr lang="en-US" sz="1765">
                    <a:solidFill>
                      <a:srgbClr val="FFFFFF"/>
                    </a:solidFill>
                    <a:latin typeface="Segoe UI"/>
                  </a:endParaRPr>
                </a:p>
              </p:txBody>
            </p:sp>
            <p:sp>
              <p:nvSpPr>
                <p:cNvPr id="182" name="Freeform 46"/>
                <p:cNvSpPr>
                  <a:spLocks/>
                </p:cNvSpPr>
                <p:nvPr/>
              </p:nvSpPr>
              <p:spPr bwMode="auto">
                <a:xfrm>
                  <a:off x="4084638" y="3548063"/>
                  <a:ext cx="974725" cy="39688"/>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678"/>
                  <a:endParaRPr lang="en-US" sz="1765">
                    <a:solidFill>
                      <a:srgbClr val="FFFFFF"/>
                    </a:solidFill>
                    <a:latin typeface="Segoe UI"/>
                  </a:endParaRPr>
                </a:p>
              </p:txBody>
            </p:sp>
            <p:sp>
              <p:nvSpPr>
                <p:cNvPr id="183" name="Freeform 49"/>
                <p:cNvSpPr>
                  <a:spLocks/>
                </p:cNvSpPr>
                <p:nvPr/>
              </p:nvSpPr>
              <p:spPr bwMode="auto">
                <a:xfrm>
                  <a:off x="4556126" y="3155950"/>
                  <a:ext cx="144463" cy="127000"/>
                </a:xfrm>
                <a:custGeom>
                  <a:avLst/>
                  <a:gdLst>
                    <a:gd name="T0" fmla="*/ 0 w 91"/>
                    <a:gd name="T1" fmla="*/ 80 h 80"/>
                    <a:gd name="T2" fmla="*/ 91 w 91"/>
                    <a:gd name="T3" fmla="*/ 80 h 80"/>
                    <a:gd name="T4" fmla="*/ 91 w 91"/>
                    <a:gd name="T5" fmla="*/ 0 h 80"/>
                    <a:gd name="T6" fmla="*/ 0 w 91"/>
                    <a:gd name="T7" fmla="*/ 14 h 80"/>
                    <a:gd name="T8" fmla="*/ 0 w 91"/>
                    <a:gd name="T9" fmla="*/ 80 h 80"/>
                  </a:gdLst>
                  <a:ahLst/>
                  <a:cxnLst>
                    <a:cxn ang="0">
                      <a:pos x="T0" y="T1"/>
                    </a:cxn>
                    <a:cxn ang="0">
                      <a:pos x="T2" y="T3"/>
                    </a:cxn>
                    <a:cxn ang="0">
                      <a:pos x="T4" y="T5"/>
                    </a:cxn>
                    <a:cxn ang="0">
                      <a:pos x="T6" y="T7"/>
                    </a:cxn>
                    <a:cxn ang="0">
                      <a:pos x="T8" y="T9"/>
                    </a:cxn>
                  </a:cxnLst>
                  <a:rect l="0" t="0" r="r" b="b"/>
                  <a:pathLst>
                    <a:path w="91" h="80">
                      <a:moveTo>
                        <a:pt x="0" y="80"/>
                      </a:moveTo>
                      <a:lnTo>
                        <a:pt x="91" y="80"/>
                      </a:lnTo>
                      <a:lnTo>
                        <a:pt x="91" y="0"/>
                      </a:lnTo>
                      <a:lnTo>
                        <a:pt x="0" y="14"/>
                      </a:lnTo>
                      <a:lnTo>
                        <a:pt x="0"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678"/>
                  <a:endParaRPr lang="en-US" sz="1765">
                    <a:solidFill>
                      <a:srgbClr val="FFFFFF"/>
                    </a:solidFill>
                    <a:latin typeface="Segoe UI"/>
                  </a:endParaRPr>
                </a:p>
              </p:txBody>
            </p:sp>
            <p:sp>
              <p:nvSpPr>
                <p:cNvPr id="184" name="Freeform 50"/>
                <p:cNvSpPr>
                  <a:spLocks/>
                </p:cNvSpPr>
                <p:nvPr/>
              </p:nvSpPr>
              <p:spPr bwMode="auto">
                <a:xfrm>
                  <a:off x="4440238" y="3178175"/>
                  <a:ext cx="111125" cy="104775"/>
                </a:xfrm>
                <a:custGeom>
                  <a:avLst/>
                  <a:gdLst>
                    <a:gd name="T0" fmla="*/ 70 w 70"/>
                    <a:gd name="T1" fmla="*/ 66 h 66"/>
                    <a:gd name="T2" fmla="*/ 70 w 70"/>
                    <a:gd name="T3" fmla="*/ 0 h 66"/>
                    <a:gd name="T4" fmla="*/ 0 w 70"/>
                    <a:gd name="T5" fmla="*/ 9 h 66"/>
                    <a:gd name="T6" fmla="*/ 0 w 70"/>
                    <a:gd name="T7" fmla="*/ 66 h 66"/>
                    <a:gd name="T8" fmla="*/ 70 w 70"/>
                    <a:gd name="T9" fmla="*/ 66 h 66"/>
                  </a:gdLst>
                  <a:ahLst/>
                  <a:cxnLst>
                    <a:cxn ang="0">
                      <a:pos x="T0" y="T1"/>
                    </a:cxn>
                    <a:cxn ang="0">
                      <a:pos x="T2" y="T3"/>
                    </a:cxn>
                    <a:cxn ang="0">
                      <a:pos x="T4" y="T5"/>
                    </a:cxn>
                    <a:cxn ang="0">
                      <a:pos x="T6" y="T7"/>
                    </a:cxn>
                    <a:cxn ang="0">
                      <a:pos x="T8" y="T9"/>
                    </a:cxn>
                  </a:cxnLst>
                  <a:rect l="0" t="0" r="r" b="b"/>
                  <a:pathLst>
                    <a:path w="70" h="66">
                      <a:moveTo>
                        <a:pt x="70" y="66"/>
                      </a:moveTo>
                      <a:lnTo>
                        <a:pt x="70" y="0"/>
                      </a:lnTo>
                      <a:lnTo>
                        <a:pt x="0" y="9"/>
                      </a:lnTo>
                      <a:lnTo>
                        <a:pt x="0" y="66"/>
                      </a:lnTo>
                      <a:lnTo>
                        <a:pt x="7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678"/>
                  <a:endParaRPr lang="en-US" sz="1765">
                    <a:solidFill>
                      <a:srgbClr val="FFFFFF"/>
                    </a:solidFill>
                    <a:latin typeface="Segoe UI"/>
                  </a:endParaRPr>
                </a:p>
              </p:txBody>
            </p:sp>
            <p:sp>
              <p:nvSpPr>
                <p:cNvPr id="185" name="Freeform 51"/>
                <p:cNvSpPr>
                  <a:spLocks/>
                </p:cNvSpPr>
                <p:nvPr/>
              </p:nvSpPr>
              <p:spPr bwMode="auto">
                <a:xfrm>
                  <a:off x="4440238" y="3287713"/>
                  <a:ext cx="111125" cy="107950"/>
                </a:xfrm>
                <a:custGeom>
                  <a:avLst/>
                  <a:gdLst>
                    <a:gd name="T0" fmla="*/ 70 w 70"/>
                    <a:gd name="T1" fmla="*/ 0 h 68"/>
                    <a:gd name="T2" fmla="*/ 0 w 70"/>
                    <a:gd name="T3" fmla="*/ 0 h 68"/>
                    <a:gd name="T4" fmla="*/ 0 w 70"/>
                    <a:gd name="T5" fmla="*/ 59 h 68"/>
                    <a:gd name="T6" fmla="*/ 70 w 70"/>
                    <a:gd name="T7" fmla="*/ 68 h 68"/>
                    <a:gd name="T8" fmla="*/ 70 w 70"/>
                    <a:gd name="T9" fmla="*/ 0 h 68"/>
                  </a:gdLst>
                  <a:ahLst/>
                  <a:cxnLst>
                    <a:cxn ang="0">
                      <a:pos x="T0" y="T1"/>
                    </a:cxn>
                    <a:cxn ang="0">
                      <a:pos x="T2" y="T3"/>
                    </a:cxn>
                    <a:cxn ang="0">
                      <a:pos x="T4" y="T5"/>
                    </a:cxn>
                    <a:cxn ang="0">
                      <a:pos x="T6" y="T7"/>
                    </a:cxn>
                    <a:cxn ang="0">
                      <a:pos x="T8" y="T9"/>
                    </a:cxn>
                  </a:cxnLst>
                  <a:rect l="0" t="0" r="r" b="b"/>
                  <a:pathLst>
                    <a:path w="70" h="68">
                      <a:moveTo>
                        <a:pt x="70" y="0"/>
                      </a:moveTo>
                      <a:lnTo>
                        <a:pt x="0" y="0"/>
                      </a:lnTo>
                      <a:lnTo>
                        <a:pt x="0" y="59"/>
                      </a:lnTo>
                      <a:lnTo>
                        <a:pt x="70" y="68"/>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678"/>
                  <a:endParaRPr lang="en-US" sz="1765">
                    <a:solidFill>
                      <a:srgbClr val="FFFFFF"/>
                    </a:solidFill>
                    <a:latin typeface="Segoe UI"/>
                  </a:endParaRPr>
                </a:p>
              </p:txBody>
            </p:sp>
            <p:sp>
              <p:nvSpPr>
                <p:cNvPr id="186" name="Freeform 52"/>
                <p:cNvSpPr>
                  <a:spLocks/>
                </p:cNvSpPr>
                <p:nvPr/>
              </p:nvSpPr>
              <p:spPr bwMode="auto">
                <a:xfrm>
                  <a:off x="4556126" y="3287713"/>
                  <a:ext cx="144463" cy="130175"/>
                </a:xfrm>
                <a:custGeom>
                  <a:avLst/>
                  <a:gdLst>
                    <a:gd name="T0" fmla="*/ 0 w 91"/>
                    <a:gd name="T1" fmla="*/ 0 h 82"/>
                    <a:gd name="T2" fmla="*/ 0 w 91"/>
                    <a:gd name="T3" fmla="*/ 68 h 82"/>
                    <a:gd name="T4" fmla="*/ 91 w 91"/>
                    <a:gd name="T5" fmla="*/ 82 h 82"/>
                    <a:gd name="T6" fmla="*/ 91 w 91"/>
                    <a:gd name="T7" fmla="*/ 0 h 82"/>
                    <a:gd name="T8" fmla="*/ 0 w 91"/>
                    <a:gd name="T9" fmla="*/ 0 h 82"/>
                  </a:gdLst>
                  <a:ahLst/>
                  <a:cxnLst>
                    <a:cxn ang="0">
                      <a:pos x="T0" y="T1"/>
                    </a:cxn>
                    <a:cxn ang="0">
                      <a:pos x="T2" y="T3"/>
                    </a:cxn>
                    <a:cxn ang="0">
                      <a:pos x="T4" y="T5"/>
                    </a:cxn>
                    <a:cxn ang="0">
                      <a:pos x="T6" y="T7"/>
                    </a:cxn>
                    <a:cxn ang="0">
                      <a:pos x="T8" y="T9"/>
                    </a:cxn>
                  </a:cxnLst>
                  <a:rect l="0" t="0" r="r" b="b"/>
                  <a:pathLst>
                    <a:path w="91" h="82">
                      <a:moveTo>
                        <a:pt x="0" y="0"/>
                      </a:moveTo>
                      <a:lnTo>
                        <a:pt x="0" y="68"/>
                      </a:lnTo>
                      <a:lnTo>
                        <a:pt x="91" y="82"/>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678"/>
                  <a:endParaRPr lang="en-US" sz="1765">
                    <a:solidFill>
                      <a:srgbClr val="FFFFFF"/>
                    </a:solidFill>
                    <a:latin typeface="Segoe UI"/>
                  </a:endParaRPr>
                </a:p>
              </p:txBody>
            </p:sp>
          </p:grpSp>
        </p:grpSp>
        <p:sp>
          <p:nvSpPr>
            <p:cNvPr id="130" name="Freeform 5"/>
            <p:cNvSpPr>
              <a:spLocks/>
            </p:cNvSpPr>
            <p:nvPr/>
          </p:nvSpPr>
          <p:spPr bwMode="auto">
            <a:xfrm>
              <a:off x="579437" y="6787357"/>
              <a:ext cx="2801938" cy="169862"/>
            </a:xfrm>
            <a:custGeom>
              <a:avLst/>
              <a:gdLst>
                <a:gd name="T0" fmla="*/ 1523 w 1523"/>
                <a:gd name="T1" fmla="*/ 46 h 93"/>
                <a:gd name="T2" fmla="*/ 1476 w 1523"/>
                <a:gd name="T3" fmla="*/ 93 h 93"/>
                <a:gd name="T4" fmla="*/ 47 w 1523"/>
                <a:gd name="T5" fmla="*/ 93 h 93"/>
                <a:gd name="T6" fmla="*/ 0 w 1523"/>
                <a:gd name="T7" fmla="*/ 46 h 93"/>
                <a:gd name="T8" fmla="*/ 0 w 1523"/>
                <a:gd name="T9" fmla="*/ 46 h 93"/>
                <a:gd name="T10" fmla="*/ 47 w 1523"/>
                <a:gd name="T11" fmla="*/ 0 h 93"/>
                <a:gd name="T12" fmla="*/ 1476 w 1523"/>
                <a:gd name="T13" fmla="*/ 0 h 93"/>
                <a:gd name="T14" fmla="*/ 1523 w 1523"/>
                <a:gd name="T15" fmla="*/ 4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93">
                  <a:moveTo>
                    <a:pt x="1523" y="46"/>
                  </a:moveTo>
                  <a:cubicBezTo>
                    <a:pt x="1523" y="72"/>
                    <a:pt x="1502" y="93"/>
                    <a:pt x="1476" y="93"/>
                  </a:cubicBezTo>
                  <a:cubicBezTo>
                    <a:pt x="47" y="93"/>
                    <a:pt x="47" y="93"/>
                    <a:pt x="47" y="93"/>
                  </a:cubicBezTo>
                  <a:cubicBezTo>
                    <a:pt x="21" y="93"/>
                    <a:pt x="0" y="72"/>
                    <a:pt x="0" y="46"/>
                  </a:cubicBezTo>
                  <a:cubicBezTo>
                    <a:pt x="0" y="46"/>
                    <a:pt x="0" y="46"/>
                    <a:pt x="0" y="46"/>
                  </a:cubicBezTo>
                  <a:cubicBezTo>
                    <a:pt x="0" y="21"/>
                    <a:pt x="21" y="0"/>
                    <a:pt x="47" y="0"/>
                  </a:cubicBezTo>
                  <a:cubicBezTo>
                    <a:pt x="1476" y="0"/>
                    <a:pt x="1476" y="0"/>
                    <a:pt x="1476" y="0"/>
                  </a:cubicBezTo>
                  <a:cubicBezTo>
                    <a:pt x="1502" y="0"/>
                    <a:pt x="1523" y="21"/>
                    <a:pt x="1523" y="46"/>
                  </a:cubicBezTo>
                  <a:close/>
                </a:path>
              </a:pathLst>
            </a:custGeom>
            <a:solidFill>
              <a:srgbClr val="02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7"/>
            <p:cNvSpPr>
              <a:spLocks/>
            </p:cNvSpPr>
            <p:nvPr/>
          </p:nvSpPr>
          <p:spPr bwMode="auto">
            <a:xfrm>
              <a:off x="671512" y="5955507"/>
              <a:ext cx="901700" cy="895350"/>
            </a:xfrm>
            <a:custGeom>
              <a:avLst/>
              <a:gdLst>
                <a:gd name="T0" fmla="*/ 64 w 490"/>
                <a:gd name="T1" fmla="*/ 469 h 487"/>
                <a:gd name="T2" fmla="*/ 32 w 490"/>
                <a:gd name="T3" fmla="*/ 487 h 487"/>
                <a:gd name="T4" fmla="*/ 26 w 490"/>
                <a:gd name="T5" fmla="*/ 487 h 487"/>
                <a:gd name="T6" fmla="*/ 13 w 490"/>
                <a:gd name="T7" fmla="*/ 462 h 487"/>
                <a:gd name="T8" fmla="*/ 385 w 490"/>
                <a:gd name="T9" fmla="*/ 18 h 487"/>
                <a:gd name="T10" fmla="*/ 416 w 490"/>
                <a:gd name="T11" fmla="*/ 0 h 487"/>
                <a:gd name="T12" fmla="*/ 467 w 490"/>
                <a:gd name="T13" fmla="*/ 0 h 487"/>
                <a:gd name="T14" fmla="*/ 475 w 490"/>
                <a:gd name="T15" fmla="*/ 31 h 487"/>
                <a:gd name="T16" fmla="*/ 64 w 490"/>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487">
                  <a:moveTo>
                    <a:pt x="64" y="469"/>
                  </a:moveTo>
                  <a:cubicBezTo>
                    <a:pt x="54" y="481"/>
                    <a:pt x="42" y="487"/>
                    <a:pt x="32" y="487"/>
                  </a:cubicBezTo>
                  <a:cubicBezTo>
                    <a:pt x="26" y="487"/>
                    <a:pt x="26" y="487"/>
                    <a:pt x="26" y="487"/>
                  </a:cubicBezTo>
                  <a:cubicBezTo>
                    <a:pt x="17" y="487"/>
                    <a:pt x="0" y="484"/>
                    <a:pt x="13" y="462"/>
                  </a:cubicBezTo>
                  <a:cubicBezTo>
                    <a:pt x="21" y="449"/>
                    <a:pt x="385" y="18"/>
                    <a:pt x="385" y="18"/>
                  </a:cubicBezTo>
                  <a:cubicBezTo>
                    <a:pt x="392" y="8"/>
                    <a:pt x="406" y="0"/>
                    <a:pt x="416" y="0"/>
                  </a:cubicBezTo>
                  <a:cubicBezTo>
                    <a:pt x="467" y="0"/>
                    <a:pt x="467" y="0"/>
                    <a:pt x="467" y="0"/>
                  </a:cubicBezTo>
                  <a:cubicBezTo>
                    <a:pt x="477" y="0"/>
                    <a:pt x="490" y="13"/>
                    <a:pt x="475" y="31"/>
                  </a:cubicBezTo>
                  <a:lnTo>
                    <a:pt x="64"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8"/>
            <p:cNvSpPr>
              <a:spLocks/>
            </p:cNvSpPr>
            <p:nvPr/>
          </p:nvSpPr>
          <p:spPr bwMode="auto">
            <a:xfrm>
              <a:off x="2381249" y="5955507"/>
              <a:ext cx="903288" cy="895350"/>
            </a:xfrm>
            <a:custGeom>
              <a:avLst/>
              <a:gdLst>
                <a:gd name="T0" fmla="*/ 427 w 491"/>
                <a:gd name="T1" fmla="*/ 469 h 487"/>
                <a:gd name="T2" fmla="*/ 458 w 491"/>
                <a:gd name="T3" fmla="*/ 487 h 487"/>
                <a:gd name="T4" fmla="*/ 464 w 491"/>
                <a:gd name="T5" fmla="*/ 487 h 487"/>
                <a:gd name="T6" fmla="*/ 477 w 491"/>
                <a:gd name="T7" fmla="*/ 462 h 487"/>
                <a:gd name="T8" fmla="*/ 105 w 491"/>
                <a:gd name="T9" fmla="*/ 18 h 487"/>
                <a:gd name="T10" fmla="*/ 74 w 491"/>
                <a:gd name="T11" fmla="*/ 0 h 487"/>
                <a:gd name="T12" fmla="*/ 23 w 491"/>
                <a:gd name="T13" fmla="*/ 0 h 487"/>
                <a:gd name="T14" fmla="*/ 15 w 491"/>
                <a:gd name="T15" fmla="*/ 31 h 487"/>
                <a:gd name="T16" fmla="*/ 427 w 491"/>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487">
                  <a:moveTo>
                    <a:pt x="427" y="469"/>
                  </a:moveTo>
                  <a:cubicBezTo>
                    <a:pt x="436" y="481"/>
                    <a:pt x="448" y="487"/>
                    <a:pt x="458" y="487"/>
                  </a:cubicBezTo>
                  <a:cubicBezTo>
                    <a:pt x="464" y="487"/>
                    <a:pt x="464" y="487"/>
                    <a:pt x="464" y="487"/>
                  </a:cubicBezTo>
                  <a:cubicBezTo>
                    <a:pt x="473" y="487"/>
                    <a:pt x="491" y="484"/>
                    <a:pt x="477" y="462"/>
                  </a:cubicBezTo>
                  <a:cubicBezTo>
                    <a:pt x="469" y="449"/>
                    <a:pt x="105" y="18"/>
                    <a:pt x="105" y="18"/>
                  </a:cubicBezTo>
                  <a:cubicBezTo>
                    <a:pt x="98" y="8"/>
                    <a:pt x="84" y="0"/>
                    <a:pt x="74" y="0"/>
                  </a:cubicBezTo>
                  <a:cubicBezTo>
                    <a:pt x="23" y="0"/>
                    <a:pt x="23" y="0"/>
                    <a:pt x="23" y="0"/>
                  </a:cubicBezTo>
                  <a:cubicBezTo>
                    <a:pt x="14" y="0"/>
                    <a:pt x="0" y="13"/>
                    <a:pt x="15" y="31"/>
                  </a:cubicBezTo>
                  <a:lnTo>
                    <a:pt x="427"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9"/>
            <p:cNvSpPr>
              <a:spLocks/>
            </p:cNvSpPr>
            <p:nvPr/>
          </p:nvSpPr>
          <p:spPr bwMode="auto">
            <a:xfrm>
              <a:off x="1268412" y="5955507"/>
              <a:ext cx="304800" cy="196850"/>
            </a:xfrm>
            <a:custGeom>
              <a:avLst/>
              <a:gdLst>
                <a:gd name="T0" fmla="*/ 143 w 166"/>
                <a:gd name="T1" fmla="*/ 0 h 107"/>
                <a:gd name="T2" fmla="*/ 92 w 166"/>
                <a:gd name="T3" fmla="*/ 0 h 107"/>
                <a:gd name="T4" fmla="*/ 61 w 166"/>
                <a:gd name="T5" fmla="*/ 18 h 107"/>
                <a:gd name="T6" fmla="*/ 0 w 166"/>
                <a:gd name="T7" fmla="*/ 90 h 107"/>
                <a:gd name="T8" fmla="*/ 80 w 166"/>
                <a:gd name="T9" fmla="*/ 107 h 107"/>
                <a:gd name="T10" fmla="*/ 151 w 166"/>
                <a:gd name="T11" fmla="*/ 31 h 107"/>
                <a:gd name="T12" fmla="*/ 143 w 166"/>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6" h="107">
                  <a:moveTo>
                    <a:pt x="143" y="0"/>
                  </a:moveTo>
                  <a:cubicBezTo>
                    <a:pt x="92" y="0"/>
                    <a:pt x="92" y="0"/>
                    <a:pt x="92" y="0"/>
                  </a:cubicBezTo>
                  <a:cubicBezTo>
                    <a:pt x="82" y="0"/>
                    <a:pt x="68" y="8"/>
                    <a:pt x="61" y="18"/>
                  </a:cubicBezTo>
                  <a:cubicBezTo>
                    <a:pt x="61" y="18"/>
                    <a:pt x="36" y="47"/>
                    <a:pt x="0" y="90"/>
                  </a:cubicBezTo>
                  <a:cubicBezTo>
                    <a:pt x="80" y="107"/>
                    <a:pt x="80" y="107"/>
                    <a:pt x="80" y="107"/>
                  </a:cubicBezTo>
                  <a:cubicBezTo>
                    <a:pt x="151" y="31"/>
                    <a:pt x="151" y="31"/>
                    <a:pt x="151" y="31"/>
                  </a:cubicBezTo>
                  <a:cubicBezTo>
                    <a:pt x="166" y="13"/>
                    <a:pt x="153" y="0"/>
                    <a:pt x="143" y="0"/>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 name="Freeform 10"/>
            <p:cNvSpPr>
              <a:spLocks/>
            </p:cNvSpPr>
            <p:nvPr/>
          </p:nvSpPr>
          <p:spPr bwMode="auto">
            <a:xfrm>
              <a:off x="2381249" y="5955507"/>
              <a:ext cx="371475" cy="254000"/>
            </a:xfrm>
            <a:custGeom>
              <a:avLst/>
              <a:gdLst>
                <a:gd name="T0" fmla="*/ 105 w 202"/>
                <a:gd name="T1" fmla="*/ 18 h 138"/>
                <a:gd name="T2" fmla="*/ 74 w 202"/>
                <a:gd name="T3" fmla="*/ 0 h 138"/>
                <a:gd name="T4" fmla="*/ 23 w 202"/>
                <a:gd name="T5" fmla="*/ 0 h 138"/>
                <a:gd name="T6" fmla="*/ 15 w 202"/>
                <a:gd name="T7" fmla="*/ 31 h 138"/>
                <a:gd name="T8" fmla="*/ 115 w 202"/>
                <a:gd name="T9" fmla="*/ 138 h 138"/>
                <a:gd name="T10" fmla="*/ 202 w 202"/>
                <a:gd name="T11" fmla="*/ 133 h 138"/>
                <a:gd name="T12" fmla="*/ 105 w 202"/>
                <a:gd name="T13" fmla="*/ 18 h 138"/>
              </a:gdLst>
              <a:ahLst/>
              <a:cxnLst>
                <a:cxn ang="0">
                  <a:pos x="T0" y="T1"/>
                </a:cxn>
                <a:cxn ang="0">
                  <a:pos x="T2" y="T3"/>
                </a:cxn>
                <a:cxn ang="0">
                  <a:pos x="T4" y="T5"/>
                </a:cxn>
                <a:cxn ang="0">
                  <a:pos x="T6" y="T7"/>
                </a:cxn>
                <a:cxn ang="0">
                  <a:pos x="T8" y="T9"/>
                </a:cxn>
                <a:cxn ang="0">
                  <a:pos x="T10" y="T11"/>
                </a:cxn>
                <a:cxn ang="0">
                  <a:pos x="T12" y="T13"/>
                </a:cxn>
              </a:cxnLst>
              <a:rect l="0" t="0" r="r" b="b"/>
              <a:pathLst>
                <a:path w="202" h="138">
                  <a:moveTo>
                    <a:pt x="105" y="18"/>
                  </a:moveTo>
                  <a:cubicBezTo>
                    <a:pt x="98" y="8"/>
                    <a:pt x="84" y="0"/>
                    <a:pt x="74" y="0"/>
                  </a:cubicBezTo>
                  <a:cubicBezTo>
                    <a:pt x="23" y="0"/>
                    <a:pt x="23" y="0"/>
                    <a:pt x="23" y="0"/>
                  </a:cubicBezTo>
                  <a:cubicBezTo>
                    <a:pt x="14" y="0"/>
                    <a:pt x="0" y="13"/>
                    <a:pt x="15" y="31"/>
                  </a:cubicBezTo>
                  <a:cubicBezTo>
                    <a:pt x="115" y="138"/>
                    <a:pt x="115" y="138"/>
                    <a:pt x="115" y="138"/>
                  </a:cubicBezTo>
                  <a:cubicBezTo>
                    <a:pt x="202" y="133"/>
                    <a:pt x="202" y="133"/>
                    <a:pt x="202" y="133"/>
                  </a:cubicBezTo>
                  <a:cubicBezTo>
                    <a:pt x="147" y="68"/>
                    <a:pt x="105" y="18"/>
                    <a:pt x="105" y="18"/>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11"/>
            <p:cNvSpPr>
              <a:spLocks/>
            </p:cNvSpPr>
            <p:nvPr/>
          </p:nvSpPr>
          <p:spPr bwMode="auto">
            <a:xfrm>
              <a:off x="608012" y="5795169"/>
              <a:ext cx="2738438" cy="239712"/>
            </a:xfrm>
            <a:custGeom>
              <a:avLst/>
              <a:gdLst>
                <a:gd name="T0" fmla="*/ 1489 w 1489"/>
                <a:gd name="T1" fmla="*/ 0 h 131"/>
                <a:gd name="T2" fmla="*/ 0 w 1489"/>
                <a:gd name="T3" fmla="*/ 0 h 131"/>
                <a:gd name="T4" fmla="*/ 0 w 1489"/>
                <a:gd name="T5" fmla="*/ 18 h 131"/>
                <a:gd name="T6" fmla="*/ 744 w 1489"/>
                <a:gd name="T7" fmla="*/ 131 h 131"/>
                <a:gd name="T8" fmla="*/ 1489 w 1489"/>
                <a:gd name="T9" fmla="*/ 16 h 131"/>
                <a:gd name="T10" fmla="*/ 1489 w 1489"/>
                <a:gd name="T11" fmla="*/ 0 h 131"/>
              </a:gdLst>
              <a:ahLst/>
              <a:cxnLst>
                <a:cxn ang="0">
                  <a:pos x="T0" y="T1"/>
                </a:cxn>
                <a:cxn ang="0">
                  <a:pos x="T2" y="T3"/>
                </a:cxn>
                <a:cxn ang="0">
                  <a:pos x="T4" y="T5"/>
                </a:cxn>
                <a:cxn ang="0">
                  <a:pos x="T6" y="T7"/>
                </a:cxn>
                <a:cxn ang="0">
                  <a:pos x="T8" y="T9"/>
                </a:cxn>
                <a:cxn ang="0">
                  <a:pos x="T10" y="T11"/>
                </a:cxn>
              </a:cxnLst>
              <a:rect l="0" t="0" r="r" b="b"/>
              <a:pathLst>
                <a:path w="1489" h="131">
                  <a:moveTo>
                    <a:pt x="1489" y="0"/>
                  </a:moveTo>
                  <a:cubicBezTo>
                    <a:pt x="0" y="0"/>
                    <a:pt x="0" y="0"/>
                    <a:pt x="0" y="0"/>
                  </a:cubicBezTo>
                  <a:cubicBezTo>
                    <a:pt x="0" y="18"/>
                    <a:pt x="0" y="18"/>
                    <a:pt x="0" y="18"/>
                  </a:cubicBezTo>
                  <a:cubicBezTo>
                    <a:pt x="123" y="84"/>
                    <a:pt x="409" y="131"/>
                    <a:pt x="744" y="131"/>
                  </a:cubicBezTo>
                  <a:cubicBezTo>
                    <a:pt x="1079" y="131"/>
                    <a:pt x="1367" y="84"/>
                    <a:pt x="1489" y="16"/>
                  </a:cubicBezTo>
                  <a:lnTo>
                    <a:pt x="1489" y="0"/>
                  </a:lnTo>
                  <a:close/>
                </a:path>
              </a:pathLst>
            </a:custGeom>
            <a:solidFill>
              <a:srgbClr val="B89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26"/>
            <p:cNvSpPr>
              <a:spLocks noEditPoints="1"/>
            </p:cNvSpPr>
            <p:nvPr/>
          </p:nvSpPr>
          <p:spPr bwMode="auto">
            <a:xfrm>
              <a:off x="741362" y="5566569"/>
              <a:ext cx="265113" cy="228600"/>
            </a:xfrm>
            <a:custGeom>
              <a:avLst/>
              <a:gdLst>
                <a:gd name="T0" fmla="*/ 120 w 144"/>
                <a:gd name="T1" fmla="*/ 23 h 124"/>
                <a:gd name="T2" fmla="*/ 103 w 144"/>
                <a:gd name="T3" fmla="*/ 23 h 124"/>
                <a:gd name="T4" fmla="*/ 103 w 144"/>
                <a:gd name="T5" fmla="*/ 4 h 124"/>
                <a:gd name="T6" fmla="*/ 99 w 144"/>
                <a:gd name="T7" fmla="*/ 0 h 124"/>
                <a:gd name="T8" fmla="*/ 4 w 144"/>
                <a:gd name="T9" fmla="*/ 0 h 124"/>
                <a:gd name="T10" fmla="*/ 0 w 144"/>
                <a:gd name="T11" fmla="*/ 4 h 124"/>
                <a:gd name="T12" fmla="*/ 0 w 144"/>
                <a:gd name="T13" fmla="*/ 114 h 124"/>
                <a:gd name="T14" fmla="*/ 4 w 144"/>
                <a:gd name="T15" fmla="*/ 118 h 124"/>
                <a:gd name="T16" fmla="*/ 9 w 144"/>
                <a:gd name="T17" fmla="*/ 118 h 124"/>
                <a:gd name="T18" fmla="*/ 9 w 144"/>
                <a:gd name="T19" fmla="*/ 124 h 124"/>
                <a:gd name="T20" fmla="*/ 95 w 144"/>
                <a:gd name="T21" fmla="*/ 124 h 124"/>
                <a:gd name="T22" fmla="*/ 95 w 144"/>
                <a:gd name="T23" fmla="*/ 118 h 124"/>
                <a:gd name="T24" fmla="*/ 99 w 144"/>
                <a:gd name="T25" fmla="*/ 118 h 124"/>
                <a:gd name="T26" fmla="*/ 103 w 144"/>
                <a:gd name="T27" fmla="*/ 114 h 124"/>
                <a:gd name="T28" fmla="*/ 103 w 144"/>
                <a:gd name="T29" fmla="*/ 92 h 124"/>
                <a:gd name="T30" fmla="*/ 120 w 144"/>
                <a:gd name="T31" fmla="*/ 92 h 124"/>
                <a:gd name="T32" fmla="*/ 144 w 144"/>
                <a:gd name="T33" fmla="*/ 69 h 124"/>
                <a:gd name="T34" fmla="*/ 144 w 144"/>
                <a:gd name="T35" fmla="*/ 47 h 124"/>
                <a:gd name="T36" fmla="*/ 120 w 144"/>
                <a:gd name="T37" fmla="*/ 23 h 124"/>
                <a:gd name="T38" fmla="*/ 132 w 144"/>
                <a:gd name="T39" fmla="*/ 69 h 124"/>
                <a:gd name="T40" fmla="*/ 120 w 144"/>
                <a:gd name="T41" fmla="*/ 81 h 124"/>
                <a:gd name="T42" fmla="*/ 103 w 144"/>
                <a:gd name="T43" fmla="*/ 81 h 124"/>
                <a:gd name="T44" fmla="*/ 103 w 144"/>
                <a:gd name="T45" fmla="*/ 35 h 124"/>
                <a:gd name="T46" fmla="*/ 120 w 144"/>
                <a:gd name="T47" fmla="*/ 35 h 124"/>
                <a:gd name="T48" fmla="*/ 132 w 144"/>
                <a:gd name="T49" fmla="*/ 47 h 124"/>
                <a:gd name="T50" fmla="*/ 132 w 144"/>
                <a:gd name="T51" fmla="*/ 6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4">
                  <a:moveTo>
                    <a:pt x="120" y="23"/>
                  </a:moveTo>
                  <a:cubicBezTo>
                    <a:pt x="103" y="23"/>
                    <a:pt x="103" y="23"/>
                    <a:pt x="103" y="23"/>
                  </a:cubicBezTo>
                  <a:cubicBezTo>
                    <a:pt x="103" y="4"/>
                    <a:pt x="103" y="4"/>
                    <a:pt x="103" y="4"/>
                  </a:cubicBezTo>
                  <a:cubicBezTo>
                    <a:pt x="103" y="2"/>
                    <a:pt x="101" y="0"/>
                    <a:pt x="99" y="0"/>
                  </a:cubicBezTo>
                  <a:cubicBezTo>
                    <a:pt x="4" y="0"/>
                    <a:pt x="4" y="0"/>
                    <a:pt x="4" y="0"/>
                  </a:cubicBezTo>
                  <a:cubicBezTo>
                    <a:pt x="2" y="0"/>
                    <a:pt x="0" y="2"/>
                    <a:pt x="0" y="4"/>
                  </a:cubicBezTo>
                  <a:cubicBezTo>
                    <a:pt x="0" y="114"/>
                    <a:pt x="0" y="114"/>
                    <a:pt x="0" y="114"/>
                  </a:cubicBezTo>
                  <a:cubicBezTo>
                    <a:pt x="0" y="116"/>
                    <a:pt x="2" y="118"/>
                    <a:pt x="4" y="118"/>
                  </a:cubicBezTo>
                  <a:cubicBezTo>
                    <a:pt x="9" y="118"/>
                    <a:pt x="9" y="118"/>
                    <a:pt x="9" y="118"/>
                  </a:cubicBezTo>
                  <a:cubicBezTo>
                    <a:pt x="9" y="124"/>
                    <a:pt x="9" y="124"/>
                    <a:pt x="9" y="124"/>
                  </a:cubicBezTo>
                  <a:cubicBezTo>
                    <a:pt x="95" y="124"/>
                    <a:pt x="95" y="124"/>
                    <a:pt x="95" y="124"/>
                  </a:cubicBezTo>
                  <a:cubicBezTo>
                    <a:pt x="95" y="118"/>
                    <a:pt x="95" y="118"/>
                    <a:pt x="95" y="118"/>
                  </a:cubicBezTo>
                  <a:cubicBezTo>
                    <a:pt x="99" y="118"/>
                    <a:pt x="99" y="118"/>
                    <a:pt x="99" y="118"/>
                  </a:cubicBezTo>
                  <a:cubicBezTo>
                    <a:pt x="101" y="118"/>
                    <a:pt x="103" y="116"/>
                    <a:pt x="103" y="114"/>
                  </a:cubicBezTo>
                  <a:cubicBezTo>
                    <a:pt x="103" y="92"/>
                    <a:pt x="103" y="92"/>
                    <a:pt x="103" y="92"/>
                  </a:cubicBezTo>
                  <a:cubicBezTo>
                    <a:pt x="120" y="92"/>
                    <a:pt x="120" y="92"/>
                    <a:pt x="120" y="92"/>
                  </a:cubicBezTo>
                  <a:cubicBezTo>
                    <a:pt x="133" y="92"/>
                    <a:pt x="144" y="82"/>
                    <a:pt x="144" y="69"/>
                  </a:cubicBezTo>
                  <a:cubicBezTo>
                    <a:pt x="144" y="47"/>
                    <a:pt x="144" y="47"/>
                    <a:pt x="144" y="47"/>
                  </a:cubicBezTo>
                  <a:cubicBezTo>
                    <a:pt x="144" y="34"/>
                    <a:pt x="133" y="23"/>
                    <a:pt x="120" y="23"/>
                  </a:cubicBezTo>
                  <a:close/>
                  <a:moveTo>
                    <a:pt x="132" y="69"/>
                  </a:moveTo>
                  <a:cubicBezTo>
                    <a:pt x="132" y="75"/>
                    <a:pt x="127" y="81"/>
                    <a:pt x="120" y="81"/>
                  </a:cubicBezTo>
                  <a:cubicBezTo>
                    <a:pt x="103" y="81"/>
                    <a:pt x="103" y="81"/>
                    <a:pt x="103" y="81"/>
                  </a:cubicBezTo>
                  <a:cubicBezTo>
                    <a:pt x="103" y="35"/>
                    <a:pt x="103" y="35"/>
                    <a:pt x="103" y="35"/>
                  </a:cubicBezTo>
                  <a:cubicBezTo>
                    <a:pt x="120" y="35"/>
                    <a:pt x="120" y="35"/>
                    <a:pt x="120" y="35"/>
                  </a:cubicBezTo>
                  <a:cubicBezTo>
                    <a:pt x="127" y="35"/>
                    <a:pt x="132" y="40"/>
                    <a:pt x="132" y="47"/>
                  </a:cubicBezTo>
                  <a:lnTo>
                    <a:pt x="132" y="69"/>
                  </a:lnTo>
                  <a:close/>
                </a:path>
              </a:pathLst>
            </a:custGeom>
            <a:solidFill>
              <a:schemeClr val="bg1">
                <a:lumMod val="20000"/>
                <a:lumOff val="80000"/>
              </a:scheme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39" name="Freeform 27"/>
            <p:cNvSpPr>
              <a:spLocks/>
            </p:cNvSpPr>
            <p:nvPr/>
          </p:nvSpPr>
          <p:spPr bwMode="auto">
            <a:xfrm>
              <a:off x="760412" y="5649119"/>
              <a:ext cx="71438" cy="30162"/>
            </a:xfrm>
            <a:custGeom>
              <a:avLst/>
              <a:gdLst>
                <a:gd name="T0" fmla="*/ 26 w 39"/>
                <a:gd name="T1" fmla="*/ 5 h 16"/>
                <a:gd name="T2" fmla="*/ 7 w 39"/>
                <a:gd name="T3" fmla="*/ 12 h 16"/>
                <a:gd name="T4" fmla="*/ 3 w 39"/>
                <a:gd name="T5" fmla="*/ 6 h 16"/>
                <a:gd name="T6" fmla="*/ 9 w 39"/>
                <a:gd name="T7" fmla="*/ 0 h 16"/>
                <a:gd name="T8" fmla="*/ 8 w 39"/>
                <a:gd name="T9" fmla="*/ 0 h 16"/>
                <a:gd name="T10" fmla="*/ 0 w 39"/>
                <a:gd name="T11" fmla="*/ 8 h 16"/>
                <a:gd name="T12" fmla="*/ 7 w 39"/>
                <a:gd name="T13" fmla="*/ 16 h 16"/>
                <a:gd name="T14" fmla="*/ 39 w 39"/>
                <a:gd name="T15" fmla="*/ 16 h 16"/>
                <a:gd name="T16" fmla="*/ 26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26" y="5"/>
                  </a:moveTo>
                  <a:cubicBezTo>
                    <a:pt x="19" y="5"/>
                    <a:pt x="17" y="12"/>
                    <a:pt x="7" y="12"/>
                  </a:cubicBezTo>
                  <a:cubicBezTo>
                    <a:pt x="5" y="12"/>
                    <a:pt x="3" y="9"/>
                    <a:pt x="3" y="6"/>
                  </a:cubicBezTo>
                  <a:cubicBezTo>
                    <a:pt x="3" y="3"/>
                    <a:pt x="6" y="0"/>
                    <a:pt x="9" y="0"/>
                  </a:cubicBezTo>
                  <a:cubicBezTo>
                    <a:pt x="8" y="0"/>
                    <a:pt x="8" y="0"/>
                    <a:pt x="8" y="0"/>
                  </a:cubicBezTo>
                  <a:cubicBezTo>
                    <a:pt x="4" y="0"/>
                    <a:pt x="0" y="4"/>
                    <a:pt x="0" y="8"/>
                  </a:cubicBezTo>
                  <a:cubicBezTo>
                    <a:pt x="0" y="13"/>
                    <a:pt x="3" y="16"/>
                    <a:pt x="7" y="16"/>
                  </a:cubicBezTo>
                  <a:cubicBezTo>
                    <a:pt x="13" y="16"/>
                    <a:pt x="39" y="16"/>
                    <a:pt x="39" y="16"/>
                  </a:cubicBezTo>
                  <a:cubicBezTo>
                    <a:pt x="39" y="16"/>
                    <a:pt x="38" y="5"/>
                    <a:pt x="26"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28"/>
            <p:cNvSpPr>
              <a:spLocks/>
            </p:cNvSpPr>
            <p:nvPr/>
          </p:nvSpPr>
          <p:spPr bwMode="auto">
            <a:xfrm>
              <a:off x="841374" y="5649119"/>
              <a:ext cx="71438" cy="30162"/>
            </a:xfrm>
            <a:custGeom>
              <a:avLst/>
              <a:gdLst>
                <a:gd name="T0" fmla="*/ 13 w 39"/>
                <a:gd name="T1" fmla="*/ 5 h 16"/>
                <a:gd name="T2" fmla="*/ 32 w 39"/>
                <a:gd name="T3" fmla="*/ 12 h 16"/>
                <a:gd name="T4" fmla="*/ 35 w 39"/>
                <a:gd name="T5" fmla="*/ 6 h 16"/>
                <a:gd name="T6" fmla="*/ 30 w 39"/>
                <a:gd name="T7" fmla="*/ 0 h 16"/>
                <a:gd name="T8" fmla="*/ 31 w 39"/>
                <a:gd name="T9" fmla="*/ 0 h 16"/>
                <a:gd name="T10" fmla="*/ 39 w 39"/>
                <a:gd name="T11" fmla="*/ 8 h 16"/>
                <a:gd name="T12" fmla="*/ 32 w 39"/>
                <a:gd name="T13" fmla="*/ 16 h 16"/>
                <a:gd name="T14" fmla="*/ 0 w 39"/>
                <a:gd name="T15" fmla="*/ 16 h 16"/>
                <a:gd name="T16" fmla="*/ 13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13" y="5"/>
                  </a:moveTo>
                  <a:cubicBezTo>
                    <a:pt x="20" y="5"/>
                    <a:pt x="22" y="12"/>
                    <a:pt x="32" y="12"/>
                  </a:cubicBezTo>
                  <a:cubicBezTo>
                    <a:pt x="34" y="12"/>
                    <a:pt x="35" y="9"/>
                    <a:pt x="35" y="6"/>
                  </a:cubicBezTo>
                  <a:cubicBezTo>
                    <a:pt x="35" y="3"/>
                    <a:pt x="33" y="0"/>
                    <a:pt x="30" y="0"/>
                  </a:cubicBezTo>
                  <a:cubicBezTo>
                    <a:pt x="31" y="0"/>
                    <a:pt x="31" y="0"/>
                    <a:pt x="31" y="0"/>
                  </a:cubicBezTo>
                  <a:cubicBezTo>
                    <a:pt x="35" y="0"/>
                    <a:pt x="39" y="4"/>
                    <a:pt x="39" y="8"/>
                  </a:cubicBezTo>
                  <a:cubicBezTo>
                    <a:pt x="39" y="13"/>
                    <a:pt x="36" y="16"/>
                    <a:pt x="32" y="16"/>
                  </a:cubicBezTo>
                  <a:cubicBezTo>
                    <a:pt x="26" y="16"/>
                    <a:pt x="0" y="16"/>
                    <a:pt x="0" y="16"/>
                  </a:cubicBezTo>
                  <a:cubicBezTo>
                    <a:pt x="0" y="16"/>
                    <a:pt x="1" y="5"/>
                    <a:pt x="13"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Rectangle 16"/>
            <p:cNvSpPr>
              <a:spLocks noChangeArrowheads="1"/>
            </p:cNvSpPr>
            <p:nvPr/>
          </p:nvSpPr>
          <p:spPr bwMode="auto">
            <a:xfrm>
              <a:off x="1267789" y="5322094"/>
              <a:ext cx="639763" cy="433387"/>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Oval 17"/>
            <p:cNvSpPr>
              <a:spLocks noChangeArrowheads="1"/>
            </p:cNvSpPr>
            <p:nvPr/>
          </p:nvSpPr>
          <p:spPr bwMode="auto">
            <a:xfrm>
              <a:off x="1582114" y="5331619"/>
              <a:ext cx="11113" cy="111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Rectangle 18"/>
            <p:cNvSpPr>
              <a:spLocks noChangeArrowheads="1"/>
            </p:cNvSpPr>
            <p:nvPr/>
          </p:nvSpPr>
          <p:spPr bwMode="auto">
            <a:xfrm>
              <a:off x="1290014" y="5355432"/>
              <a:ext cx="596900" cy="382587"/>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45" name="Freeform 19"/>
            <p:cNvSpPr>
              <a:spLocks/>
            </p:cNvSpPr>
            <p:nvPr/>
          </p:nvSpPr>
          <p:spPr bwMode="auto">
            <a:xfrm>
              <a:off x="1169364" y="5763419"/>
              <a:ext cx="825500" cy="33337"/>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Rectangle 12"/>
            <p:cNvSpPr>
              <a:spLocks noChangeArrowheads="1"/>
            </p:cNvSpPr>
            <p:nvPr/>
          </p:nvSpPr>
          <p:spPr bwMode="auto">
            <a:xfrm>
              <a:off x="2104402" y="5322094"/>
              <a:ext cx="639763" cy="433387"/>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Oval 13"/>
            <p:cNvSpPr>
              <a:spLocks noChangeArrowheads="1"/>
            </p:cNvSpPr>
            <p:nvPr/>
          </p:nvSpPr>
          <p:spPr bwMode="auto">
            <a:xfrm>
              <a:off x="2418727" y="5331619"/>
              <a:ext cx="11113" cy="111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Rectangle 14"/>
            <p:cNvSpPr>
              <a:spLocks noChangeArrowheads="1"/>
            </p:cNvSpPr>
            <p:nvPr/>
          </p:nvSpPr>
          <p:spPr bwMode="auto">
            <a:xfrm>
              <a:off x="2126627" y="5355432"/>
              <a:ext cx="595313" cy="382587"/>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51" name="Freeform 15"/>
            <p:cNvSpPr>
              <a:spLocks/>
            </p:cNvSpPr>
            <p:nvPr/>
          </p:nvSpPr>
          <p:spPr bwMode="auto">
            <a:xfrm>
              <a:off x="2004389" y="5763419"/>
              <a:ext cx="825500" cy="33337"/>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52" name="Group 151"/>
            <p:cNvGrpSpPr/>
            <p:nvPr/>
          </p:nvGrpSpPr>
          <p:grpSpPr>
            <a:xfrm>
              <a:off x="2286095" y="5396449"/>
              <a:ext cx="253964" cy="296819"/>
              <a:chOff x="5026109" y="4686995"/>
              <a:chExt cx="253964" cy="296819"/>
            </a:xfrm>
          </p:grpSpPr>
          <p:sp>
            <p:nvSpPr>
              <p:cNvPr id="164" name="Freeform 47"/>
              <p:cNvSpPr>
                <a:spLocks/>
              </p:cNvSpPr>
              <p:nvPr/>
            </p:nvSpPr>
            <p:spPr bwMode="auto">
              <a:xfrm>
                <a:off x="5026109" y="4755247"/>
                <a:ext cx="253964" cy="228567"/>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678"/>
                <a:endParaRPr lang="en-US" sz="1765">
                  <a:solidFill>
                    <a:srgbClr val="FFFFFF"/>
                  </a:solidFill>
                  <a:latin typeface="Segoe UI"/>
                </a:endParaRPr>
              </a:p>
            </p:txBody>
          </p:sp>
          <p:sp>
            <p:nvSpPr>
              <p:cNvPr id="165" name="Freeform 48"/>
              <p:cNvSpPr>
                <a:spLocks/>
              </p:cNvSpPr>
              <p:nvPr/>
            </p:nvSpPr>
            <p:spPr bwMode="auto">
              <a:xfrm>
                <a:off x="5159440" y="4686995"/>
                <a:ext cx="61904" cy="68253"/>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678"/>
                <a:endParaRPr lang="en-US" sz="1765">
                  <a:solidFill>
                    <a:srgbClr val="FFFFFF"/>
                  </a:solidFill>
                  <a:latin typeface="Segoe UI"/>
                </a:endParaRPr>
              </a:p>
            </p:txBody>
          </p:sp>
        </p:grpSp>
        <p:grpSp>
          <p:nvGrpSpPr>
            <p:cNvPr id="153" name="Group 31"/>
            <p:cNvGrpSpPr>
              <a:grpSpLocks noChangeAspect="1"/>
            </p:cNvGrpSpPr>
            <p:nvPr/>
          </p:nvGrpSpPr>
          <p:grpSpPr bwMode="auto">
            <a:xfrm>
              <a:off x="9204325" y="2184400"/>
              <a:ext cx="1196975" cy="936625"/>
              <a:chOff x="5798" y="1376"/>
              <a:chExt cx="754" cy="590"/>
            </a:xfrm>
          </p:grpSpPr>
          <p:sp>
            <p:nvSpPr>
              <p:cNvPr id="154" name="AutoShape 30"/>
              <p:cNvSpPr>
                <a:spLocks noChangeAspect="1" noChangeArrowheads="1" noTextEdit="1"/>
              </p:cNvSpPr>
              <p:nvPr/>
            </p:nvSpPr>
            <p:spPr bwMode="auto">
              <a:xfrm>
                <a:off x="5798" y="1376"/>
                <a:ext cx="754"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32"/>
              <p:cNvSpPr>
                <a:spLocks/>
              </p:cNvSpPr>
              <p:nvPr/>
            </p:nvSpPr>
            <p:spPr bwMode="auto">
              <a:xfrm>
                <a:off x="5799" y="1377"/>
                <a:ext cx="752" cy="589"/>
              </a:xfrm>
              <a:custGeom>
                <a:avLst/>
                <a:gdLst>
                  <a:gd name="T0" fmla="*/ 659 w 752"/>
                  <a:gd name="T1" fmla="*/ 0 h 589"/>
                  <a:gd name="T2" fmla="*/ 258 w 752"/>
                  <a:gd name="T3" fmla="*/ 402 h 589"/>
                  <a:gd name="T4" fmla="*/ 92 w 752"/>
                  <a:gd name="T5" fmla="*/ 237 h 589"/>
                  <a:gd name="T6" fmla="*/ 0 w 752"/>
                  <a:gd name="T7" fmla="*/ 330 h 589"/>
                  <a:gd name="T8" fmla="*/ 165 w 752"/>
                  <a:gd name="T9" fmla="*/ 496 h 589"/>
                  <a:gd name="T10" fmla="*/ 164 w 752"/>
                  <a:gd name="T11" fmla="*/ 496 h 589"/>
                  <a:gd name="T12" fmla="*/ 257 w 752"/>
                  <a:gd name="T13" fmla="*/ 589 h 589"/>
                  <a:gd name="T14" fmla="*/ 752 w 752"/>
                  <a:gd name="T15" fmla="*/ 93 h 589"/>
                  <a:gd name="T16" fmla="*/ 659 w 752"/>
                  <a:gd name="T17" fmla="*/ 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2" h="589">
                    <a:moveTo>
                      <a:pt x="659" y="0"/>
                    </a:moveTo>
                    <a:lnTo>
                      <a:pt x="258" y="402"/>
                    </a:lnTo>
                    <a:lnTo>
                      <a:pt x="92" y="237"/>
                    </a:lnTo>
                    <a:lnTo>
                      <a:pt x="0" y="330"/>
                    </a:lnTo>
                    <a:lnTo>
                      <a:pt x="165" y="496"/>
                    </a:lnTo>
                    <a:lnTo>
                      <a:pt x="164" y="496"/>
                    </a:lnTo>
                    <a:lnTo>
                      <a:pt x="257" y="589"/>
                    </a:lnTo>
                    <a:lnTo>
                      <a:pt x="752" y="93"/>
                    </a:lnTo>
                    <a:lnTo>
                      <a:pt x="659" y="0"/>
                    </a:lnTo>
                    <a:close/>
                  </a:path>
                </a:pathLst>
              </a:custGeom>
              <a:solidFill>
                <a:srgbClr val="8DC6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sp>
        <p:nvSpPr>
          <p:cNvPr id="190" name="Rounded Rectangle 189"/>
          <p:cNvSpPr/>
          <p:nvPr/>
        </p:nvSpPr>
        <p:spPr bwMode="auto">
          <a:xfrm>
            <a:off x="8348752" y="3833524"/>
            <a:ext cx="2421685" cy="1141648"/>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User Authentication</a:t>
            </a:r>
          </a:p>
        </p:txBody>
      </p:sp>
      <p:sp>
        <p:nvSpPr>
          <p:cNvPr id="192" name="Rounded Rectangle 191"/>
          <p:cNvSpPr/>
          <p:nvPr/>
        </p:nvSpPr>
        <p:spPr bwMode="auto">
          <a:xfrm>
            <a:off x="8379202" y="5083209"/>
            <a:ext cx="2421685" cy="1141648"/>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Push Notifications</a:t>
            </a:r>
          </a:p>
        </p:txBody>
      </p:sp>
      <p:sp>
        <p:nvSpPr>
          <p:cNvPr id="193" name="TextBox 192"/>
          <p:cNvSpPr txBox="1"/>
          <p:nvPr/>
        </p:nvSpPr>
        <p:spPr>
          <a:xfrm>
            <a:off x="2902360" y="1801781"/>
            <a:ext cx="3651971" cy="669832"/>
          </a:xfrm>
          <a:prstGeom prst="rect">
            <a:avLst/>
          </a:prstGeom>
          <a:noFill/>
        </p:spPr>
        <p:txBody>
          <a:bodyPr wrap="square" lIns="179285" tIns="143428" rIns="179285" bIns="143428" rtlCol="0">
            <a:spAutoFit/>
          </a:bodyPr>
          <a:lstStyle/>
          <a:p>
            <a:pPr>
              <a:lnSpc>
                <a:spcPct val="90000"/>
              </a:lnSpc>
              <a:spcAft>
                <a:spcPts val="588"/>
              </a:spcAft>
            </a:pPr>
            <a:r>
              <a:rPr lang="en-US" sz="2745" b="1" spc="-29" dirty="0">
                <a:ln w="3175">
                  <a:noFill/>
                </a:ln>
                <a:gradFill>
                  <a:gsLst>
                    <a:gs pos="93860">
                      <a:schemeClr val="tx1"/>
                    </a:gs>
                    <a:gs pos="78571">
                      <a:schemeClr val="tx1"/>
                    </a:gs>
                  </a:gsLst>
                  <a:lin ang="5400000" scaled="0"/>
                </a:gradFill>
                <a:latin typeface="Segoe UI Semilight" panose="020B0402040204020203" pitchFamily="34" charset="0"/>
                <a:cs typeface="Segoe UI Semilight" panose="020B0402040204020203" pitchFamily="34" charset="0"/>
              </a:rPr>
              <a:t>Mobile DevOps</a:t>
            </a:r>
          </a:p>
        </p:txBody>
      </p:sp>
      <p:sp>
        <p:nvSpPr>
          <p:cNvPr id="194" name="Rounded Rectangle 193"/>
          <p:cNvSpPr/>
          <p:nvPr/>
        </p:nvSpPr>
        <p:spPr bwMode="auto">
          <a:xfrm>
            <a:off x="8343637" y="2583888"/>
            <a:ext cx="2421685" cy="1141648"/>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Cloud and Offline Data</a:t>
            </a:r>
          </a:p>
        </p:txBody>
      </p:sp>
      <p:sp>
        <p:nvSpPr>
          <p:cNvPr id="196" name="TextBox 195"/>
          <p:cNvSpPr txBox="1"/>
          <p:nvPr/>
        </p:nvSpPr>
        <p:spPr>
          <a:xfrm>
            <a:off x="7447581" y="1779315"/>
            <a:ext cx="4380328" cy="669832"/>
          </a:xfrm>
          <a:prstGeom prst="rect">
            <a:avLst/>
          </a:prstGeom>
          <a:noFill/>
        </p:spPr>
        <p:txBody>
          <a:bodyPr wrap="square" lIns="179285" tIns="143428" rIns="179285" bIns="143428" rtlCol="0">
            <a:spAutoFit/>
          </a:bodyPr>
          <a:lstStyle/>
          <a:p>
            <a:pPr>
              <a:lnSpc>
                <a:spcPct val="90000"/>
              </a:lnSpc>
              <a:spcAft>
                <a:spcPts val="588"/>
              </a:spcAft>
            </a:pPr>
            <a:r>
              <a:rPr lang="en-US" sz="2745" b="1" spc="-29" dirty="0">
                <a:ln w="3175">
                  <a:noFill/>
                </a:ln>
                <a:gradFill>
                  <a:gsLst>
                    <a:gs pos="93860">
                      <a:schemeClr val="tx1"/>
                    </a:gs>
                    <a:gs pos="78571">
                      <a:schemeClr val="tx1"/>
                    </a:gs>
                  </a:gsLst>
                  <a:lin ang="5400000" scaled="0"/>
                </a:gradFill>
                <a:latin typeface="Segoe UI Semilight" panose="020B0402040204020203" pitchFamily="34" charset="0"/>
                <a:cs typeface="Segoe UI Semilight" panose="020B0402040204020203" pitchFamily="34" charset="0"/>
              </a:rPr>
              <a:t>Mobile Back-end Services</a:t>
            </a:r>
          </a:p>
        </p:txBody>
      </p:sp>
      <p:pic>
        <p:nvPicPr>
          <p:cNvPr id="3" name="Picture 2"/>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458389" y="5397650"/>
            <a:ext cx="226906" cy="226906"/>
          </a:xfrm>
          <a:prstGeom prst="rect">
            <a:avLst/>
          </a:prstGeom>
        </p:spPr>
      </p:pic>
    </p:spTree>
    <p:extLst>
      <p:ext uri="{BB962C8B-B14F-4D97-AF65-F5344CB8AC3E}">
        <p14:creationId xmlns:p14="http://schemas.microsoft.com/office/powerpoint/2010/main" val="140960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3074"/>
            <a:ext cx="12192000" cy="7303752"/>
          </a:xfrm>
          <a:prstGeom prst="rect">
            <a:avLst/>
          </a:prstGeom>
        </p:spPr>
      </p:pic>
      <p:sp>
        <p:nvSpPr>
          <p:cNvPr id="21" name="Rectangle 20"/>
          <p:cNvSpPr/>
          <p:nvPr/>
        </p:nvSpPr>
        <p:spPr bwMode="auto">
          <a:xfrm>
            <a:off x="1" y="487"/>
            <a:ext cx="12192000" cy="163566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11111871" y="469293"/>
            <a:ext cx="644101" cy="644101"/>
            <a:chOff x="457580" y="2611033"/>
            <a:chExt cx="657017" cy="657017"/>
          </a:xfrm>
        </p:grpSpPr>
        <p:sp>
          <p:nvSpPr>
            <p:cNvPr id="23" name="Oval 22"/>
            <p:cNvSpPr/>
            <p:nvPr/>
          </p:nvSpPr>
          <p:spPr bwMode="auto">
            <a:xfrm>
              <a:off x="457580" y="2611033"/>
              <a:ext cx="657017" cy="657017"/>
            </a:xfrm>
            <a:prstGeom prst="ellipse">
              <a:avLst/>
            </a:prstGeom>
            <a:solidFill>
              <a:srgbClr val="00188F"/>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2" name="Title 1"/>
          <p:cNvSpPr>
            <a:spLocks noGrp="1"/>
          </p:cNvSpPr>
          <p:nvPr>
            <p:ph type="title"/>
          </p:nvPr>
        </p:nvSpPr>
        <p:spPr/>
        <p:txBody>
          <a:bodyPr/>
          <a:lstStyle/>
          <a:p>
            <a:pPr fontAlgn="base">
              <a:spcAft>
                <a:spcPts val="1175"/>
              </a:spcAft>
              <a:defRPr/>
            </a:pPr>
            <a:r>
              <a:rPr lang="en-US" dirty="0">
                <a:gradFill>
                  <a:gsLst>
                    <a:gs pos="1250">
                      <a:schemeClr val="bg1"/>
                    </a:gs>
                    <a:gs pos="100000">
                      <a:schemeClr val="bg1"/>
                    </a:gs>
                  </a:gsLst>
                  <a:lin ang="5400000" scaled="0"/>
                </a:gradFill>
              </a:rPr>
              <a:t>Application innovation</a:t>
            </a:r>
          </a:p>
        </p:txBody>
      </p:sp>
    </p:spTree>
    <p:extLst>
      <p:ext uri="{BB962C8B-B14F-4D97-AF65-F5344CB8AC3E}">
        <p14:creationId xmlns:p14="http://schemas.microsoft.com/office/powerpoint/2010/main" val="328130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8" ma:contentTypeDescription="A document content type used by Infopedia." ma:contentTypeScope="" ma:versionID="b9c58cf9ffe233d71aca7717c9fab4fd">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08d24206621a984f0f050508855871de"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Present to Decision Makers to show and demonstrate the all-up Azure story and key differentiators. Typically used at the EBC, the deck &amp; supporting demo cover cloud platform strategy.</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product information</TermName>
          <TermId xmlns="http://schemas.microsoft.com/office/infopath/2007/PartnerControls">a62e948d-5e4b-4b97-9627-6d1d79eb3f6c</TermId>
        </TermInfo>
        <TermInfo xmlns="http://schemas.microsoft.com/office/infopath/2007/PartnerControls">
          <TermName xmlns="http://schemas.microsoft.com/office/infopath/2007/PartnerControls">feedback requests</TermName>
          <TermId xmlns="http://schemas.microsoft.com/office/infopath/2007/PartnerControls">00ce1828-98a3-430e-af54-eda270e1be04</TermId>
        </TermInfo>
      </Terms>
    </hd9637eefc984b85b6097c6374e15725>
    <od9986d31974458fb3007746ec0bce5f xmlns="230e9df3-be65-4c73-a93b-d1236ebd677e">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cb91f272-ce4d-4a7e-9bbf-78b58e3d188d</TermId>
        </TermInfo>
      </Terms>
    </od9986d31974458fb3007746ec0bce5f>
    <k20e0dfa74bf4e44818db03027b0ccd8 xmlns="230e9df3-be65-4c73-a93b-d1236ebd677e">
      <Terms xmlns="http://schemas.microsoft.com/office/infopath/2007/PartnerControls"/>
    </k20e0dfa74bf4e44818db03027b0ccd8>
    <Owner xmlns="230e9df3-be65-4c73-a93b-d1236ebd677e">
      <UserInfo>
        <DisplayName>Tanuj Bansal</DisplayName>
        <AccountId>42248</AccountId>
        <AccountType/>
      </UserInfo>
    </Owner>
    <PublishDate xmlns="230E9DF3-BE65-4C73-A93B-D1236EBD677E">2016-10-24T07:00:00+00:00</PublishDat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partner ready</TermName>
          <TermId xmlns="http://schemas.microsoft.com/office/infopath/2007/PartnerControls">207d4327-6b5f-454c-8f06-5ab2802d5700</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Info xmlns="http://schemas.microsoft.com/office/infopath/2007/PartnerControls">
          <TermName xmlns="http://schemas.microsoft.com/office/infopath/2007/PartnerControls">Sales, Marketing, Services Group</TermName>
          <TermId xmlns="http://schemas.microsoft.com/office/infopath/2007/PartnerControls">ecda8836-afa0-40aa-878e-630e18c8fc5c</TermId>
        </TermInfo>
        <TermInfo xmlns="http://schemas.microsoft.com/office/infopath/2007/PartnerControls">
          <TermName xmlns="http://schemas.microsoft.com/office/infopath/2007/PartnerControls">Telesales Domain</TermName>
          <TermId xmlns="http://schemas.microsoft.com/office/infopath/2007/PartnerControls">04a5111f-c67b-4a6e-bf36-05714763ab37</TermId>
        </TermInfo>
        <TermInfo xmlns="http://schemas.microsoft.com/office/infopath/2007/PartnerControls">
          <TermName xmlns="http://schemas.microsoft.com/office/infopath/2007/PartnerControls">China Market Domain</TermName>
          <TermId xmlns="http://schemas.microsoft.com/office/infopath/2007/PartnerControls">01326006-a657-42bf-b23e-048a7db28273</TermId>
        </TermInfo>
        <TermInfo xmlns="http://schemas.microsoft.com/office/infopath/2007/PartnerControls">
          <TermName xmlns="http://schemas.microsoft.com/office/infopath/2007/PartnerControls">Demonstrations Domain</TermName>
          <TermId xmlns="http://schemas.microsoft.com/office/infopath/2007/PartnerControls">ace27c3b-cb70-4e97-b22d-11bf78e968cd</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InfoPedia Domains</TermName>
          <TermId xmlns="http://schemas.microsoft.com/office/infopath/2007/PartnerControls">9678eb1a-6c1f-48c6-8e30-ca995f3f2455</TermId>
        </TermInfo>
      </Terms>
    </eb54ac91059940029a3cc8a4ff5af673>
    <PublishingPageContent xmlns="http://schemas.microsoft.com/sharepoint/v3" xsi:nil="true"/>
    <ContentID xmlns="230e9df3-be65-4c73-a93b-d1236ebd677e">KC00-15-210934</ContentID>
    <Coowner xmlns="230e9df3-be65-4c73-a93b-d1236ebd677e">
      <UserInfo>
        <DisplayName>i:0#.f|membership|meeryan@microsoft.com</DisplayName>
        <AccountId>37</AccountId>
        <AccountType/>
      </UserInfo>
      <UserInfo>
        <DisplayName>i:0#.f|membership|v-anmarv@microsoft.com</DisplayName>
        <AccountId>45</AccountId>
        <AccountType/>
      </UserInfo>
      <UserInfo>
        <DisplayName>i:0#.f|membership|v-kenmal@microsoft.com</DisplayName>
        <AccountId>30458</AccountId>
        <AccountType/>
      </UserInfo>
      <UserInfo>
        <DisplayName>i:0#.f|membership|avbelur@microsoft.com</DisplayName>
        <AccountId>7545</AccountId>
        <AccountType/>
      </UserInfo>
      <UserInfo>
        <DisplayName>i:0#.f|membership|rajraj@microsoft.com</DisplayName>
        <AccountId>32177</AccountId>
        <AccountType/>
      </UserInfo>
    </Coowner>
    <ef109fd36bcf4bcd9dd945731030600b xmlns="230e9df3-be65-4c73-a93b-d1236ebd677e">
      <Terms xmlns="http://schemas.microsoft.com/office/infopath/2007/PartnerControls">
        <TermInfo xmlns="http://schemas.microsoft.com/office/infopath/2007/PartnerControls">
          <TermName xmlns="http://schemas.microsoft.com/office/infopath/2007/PartnerControls">China</TermName>
          <TermId xmlns="http://schemas.microsoft.com/office/infopath/2007/PartnerControls">0f275d9d-9fcb-4bdb-9fdc-f425e5d35066</TermId>
        </TermInfo>
      </Term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Telesales Solution Specialist</TermName>
          <TermId xmlns="http://schemas.microsoft.com/office/infopath/2007/PartnerControls">a293ec10-2fac-46ec-98ae-6149da09be06</TermId>
        </TermInfo>
        <TermInfo xmlns="http://schemas.microsoft.com/office/infopath/2007/PartnerControls">
          <TermName xmlns="http://schemas.microsoft.com/office/infopath/2007/PartnerControls">Solution Sales</TermName>
          <TermId xmlns="http://schemas.microsoft.com/office/infopath/2007/PartnerControls">170353c6-5135-48bf-b60a-c3b55ac67d1c</TermId>
        </TermInfo>
      </Terms>
    </b60f8d2dbb984f349d80d8196897f4d3>
    <Thumbnail1 xmlns="230e9df3-be65-4c73-a93b-d1236ebd677e">
      <Url>https://microsoft.sharepoint.com/sites/Infopedia_G01KC/Media/Thumbnails/G01KC-99682991-305/azure.PNG</Url>
      <Description>https://microsoft.sharepoint.com/sites/Infopedia_G01KC/Media/Thumbnails/G01KC-99682991-305/azure.PNG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Cloud Platform (sales theme)</TermName>
          <TermId xmlns="http://schemas.microsoft.com/office/infopath/2007/PartnerControls">ec248454-62d9-485e-995d-0cfad61f7f4c</TermId>
        </TermInfo>
      </Term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Executive Briefing Center</TermName>
          <TermId xmlns="http://schemas.microsoft.com/office/infopath/2007/PartnerControls">f6f45d27-6c93-466a-8cd5-2846af886eb9</TermId>
        </TermInfo>
        <TermInfo xmlns="http://schemas.microsoft.com/office/infopath/2007/PartnerControls">
          <TermName xmlns="http://schemas.microsoft.com/office/infopath/2007/PartnerControls">Worldwide Inside Sales Readiness</TermName>
          <TermId xmlns="http://schemas.microsoft.com/office/infopath/2007/PartnerControls">3a4e01ea-907e-4f11-9b1b-2424e207e8d1</TermId>
        </TermInfo>
        <TermInfo xmlns="http://schemas.microsoft.com/office/infopath/2007/PartnerControls">
          <TermName xmlns="http://schemas.microsoft.com/office/infopath/2007/PartnerControls">demonstrations</TermName>
          <TermId xmlns="http://schemas.microsoft.com/office/infopath/2007/PartnerControls">9d7e8b48-4bca-4e36-b42f-43a31858d57a</TermId>
        </TermInfo>
      </Terms>
    </i1b478372f814787abd313030b81fcb2>
    <b4224c12c78d42ea9b214de0badf8358 xmlns="230e9df3-be65-4c73-a93b-d1236ebd677e">
      <Terms xmlns="http://schemas.microsoft.com/office/infopath/2007/PartnerControls">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s>
    </b4224c12c78d42ea9b214de0badf8358>
    <TaxCatchAll xmlns="230e9df3-be65-4c73-a93b-d1236ebd677e">
      <Value>351</Value>
      <Value>31</Value>
      <Value>80</Value>
      <Value>434</Value>
      <Value>603</Value>
      <Value>62</Value>
      <Value>324</Value>
      <Value>580</Value>
      <Value>578</Value>
      <Value>221</Value>
      <Value>42</Value>
      <Value>128</Value>
      <Value>37</Value>
      <Value>36</Value>
      <Value>34</Value>
      <Value>32</Value>
      <Value>21</Value>
      <Value>30</Value>
      <Value>26</Value>
      <Value>310</Value>
      <Value>23</Value>
      <Value>22</Value>
      <Value>466</Value>
      <Value>465</Value>
      <Value>20</Value>
      <Value>309</Value>
      <Value>222</Value>
      <Value>1517</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Info xmlns="http://schemas.microsoft.com/office/infopath/2007/PartnerControls">
          <TermName xmlns="http://schemas.microsoft.com/office/infopath/2007/PartnerControls">inside sales</TermName>
          <TermId xmlns="http://schemas.microsoft.com/office/infopath/2007/PartnerControls">7c476b68-6f84-4a80-9930-2286afc962a8</TermId>
        </TermInfo>
      </Terms>
    </m6c7b4717b6346e6a075a59dd47eac69>
    <kf34bcdc8fc34e479d3f94c6210e8e27 xmlns="230e9df3-be65-4c73-a93b-d1236ebd677e">
      <Terms xmlns="http://schemas.microsoft.com/office/infopath/2007/PartnerControls"/>
    </kf34bcdc8fc34e479d3f94c6210e8e27>
    <GenericText2 xmlns="230e9df3-be65-4c73-a93b-d1236ebd677e">G01KC-1-305 KC00-15-107844</GenericText2>
    <_dlc_DocId xmlns="230e9df3-be65-4c73-a93b-d1236ebd677e">G01KC-99682991-647</_dlc_DocId>
    <_dlc_DocIdUrl xmlns="230e9df3-be65-4c73-a93b-d1236ebd677e">
      <Url>https://microsoft.sharepoint.com/sites/Infopedia_G01KC/_layouts/15/DocIdRedir.aspx?ID=G01KC-99682991-647</Url>
      <Description>G01KC-99682991-647</Description>
    </_dlc_DocIdUrl>
    <LastSharedByUser xmlns="2478d1b8-79bf-461f-b8e8-704d21601f1a">oliverg@microsoft.com</LastSharedByUser>
    <LastSharedByTime xmlns="2478d1b8-79bf-461f-b8e8-704d21601f1a">2016-09-27T01:38:01+00:00</LastSharedByTim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Props1.xml><?xml version="1.0" encoding="utf-8"?>
<ds:datastoreItem xmlns:ds="http://schemas.openxmlformats.org/officeDocument/2006/customXml" ds:itemID="{BB9618F8-AF8C-4AE8-B0BD-5F992BF4D5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3E3BA6C-CD14-4504-A45C-3E3CA46D49D8}">
  <ds:schemaRefs>
    <ds:schemaRef ds:uri="http://schemas.microsoft.com/sharepoint/events"/>
  </ds:schemaRefs>
</ds:datastoreItem>
</file>

<file path=customXml/itemProps3.xml><?xml version="1.0" encoding="utf-8"?>
<ds:datastoreItem xmlns:ds="http://schemas.openxmlformats.org/officeDocument/2006/customXml" ds:itemID="{30D870AD-C792-43F4-952A-F36D2F170863}">
  <ds:schemaRefs>
    <ds:schemaRef ds:uri="230e9df3-be65-4c73-a93b-d1236ebd677e"/>
    <ds:schemaRef ds:uri="http://purl.org/dc/elements/1.1/"/>
    <ds:schemaRef ds:uri="http://schemas.microsoft.com/office/2006/metadata/properties"/>
    <ds:schemaRef ds:uri="http://schemas.microsoft.com/sharepoint/v3"/>
    <ds:schemaRef ds:uri="http://schemas.microsoft.com/office/infopath/2007/PartnerControls"/>
    <ds:schemaRef ds:uri="http://purl.org/dc/terms/"/>
    <ds:schemaRef ds:uri="b3bc04a5-d503-43b1-b98c-a8cf663329d9"/>
    <ds:schemaRef ds:uri="http://schemas.microsoft.com/office/2006/documentManagement/types"/>
    <ds:schemaRef ds:uri="http://schemas.openxmlformats.org/package/2006/metadata/core-properties"/>
    <ds:schemaRef ds:uri="2478d1b8-79bf-461f-b8e8-704d21601f1a"/>
    <ds:schemaRef ds:uri="230E9DF3-BE65-4C73-A93B-D1236EBD677E"/>
    <ds:schemaRef ds:uri="http://www.w3.org/XML/1998/namespace"/>
    <ds:schemaRef ds:uri="http://purl.org/dc/dcmitype/"/>
  </ds:schemaRefs>
</ds:datastoreItem>
</file>

<file path=customXml/itemProps4.xml><?xml version="1.0" encoding="utf-8"?>
<ds:datastoreItem xmlns:ds="http://schemas.openxmlformats.org/officeDocument/2006/customXml" ds:itemID="{2961CAF8-95DB-4584-BCA0-0EC0492A78EF}">
  <ds:schemaRefs>
    <ds:schemaRef ds:uri="http://schemas.microsoft.com/sharepoint/v3/contenttype/forms"/>
  </ds:schemaRefs>
</ds:datastoreItem>
</file>

<file path=customXml/itemProps5.xml><?xml version="1.0" encoding="utf-8"?>
<ds:datastoreItem xmlns:ds="http://schemas.openxmlformats.org/officeDocument/2006/customXml" ds:itemID="{2126528E-E8CD-42C0-8EDA-8E6A360DAEB3}">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25439</TotalTime>
  <Words>5552</Words>
  <Application>Microsoft Office PowerPoint</Application>
  <PresentationFormat>Widescreen</PresentationFormat>
  <Paragraphs>502</Paragraphs>
  <Slides>33</Slides>
  <Notes>33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ＭＳ Ｐゴシック</vt:lpstr>
      <vt:lpstr>ＭＳ Ｐゴシック</vt:lpstr>
      <vt:lpstr>Arial</vt:lpstr>
      <vt:lpstr>Calibri</vt:lpstr>
      <vt:lpstr>Consolas</vt:lpstr>
      <vt:lpstr>Segoe UI</vt:lpstr>
      <vt:lpstr>Segoe UI Light</vt:lpstr>
      <vt:lpstr>Segoe UI Semibold</vt:lpstr>
      <vt:lpstr>Segoe UI Semilight</vt:lpstr>
      <vt:lpstr>Wingdings</vt:lpstr>
      <vt:lpstr>6-30537_Envision 2016 Keynote Template</vt:lpstr>
      <vt:lpstr>PowerPoint Presentation</vt:lpstr>
      <vt:lpstr>PowerPoint Presentation</vt:lpstr>
      <vt:lpstr>PowerPoint Presentation</vt:lpstr>
      <vt:lpstr>PowerPoint Presentation</vt:lpstr>
      <vt:lpstr>Application innovation Accelerate innovation with the cloud</vt:lpstr>
      <vt:lpstr>Build apps faster and easier</vt:lpstr>
      <vt:lpstr>Manage applications proactively</vt:lpstr>
      <vt:lpstr>Deliver native mobile apps seamlessly</vt:lpstr>
      <vt:lpstr>Application innovation</vt:lpstr>
      <vt:lpstr>PowerPoint Presentation</vt:lpstr>
      <vt:lpstr>PowerPoint Presentation</vt:lpstr>
      <vt:lpstr>Support business strategy with any data </vt:lpstr>
      <vt:lpstr>Predict and respond proactively</vt:lpstr>
      <vt:lpstr>Learn and engage with artificial intelligence</vt:lpstr>
      <vt:lpstr>PowerPoint Presentation</vt:lpstr>
      <vt:lpstr>PowerPoint Presentation</vt:lpstr>
      <vt:lpstr>PowerPoint Presentation</vt:lpstr>
      <vt:lpstr>Build and run open source solutions</vt:lpstr>
      <vt:lpstr>Extend on-premises data and apps</vt:lpstr>
      <vt:lpstr>Deploy the cloud on-premises</vt:lpstr>
      <vt:lpstr>Openness and flexibility</vt:lpstr>
      <vt:lpstr>PowerPoint Presentation</vt:lpstr>
      <vt:lpstr>PowerPoint Presentation</vt:lpstr>
      <vt:lpstr>Detect and mitigate threats</vt:lpstr>
      <vt:lpstr>Achieve global scale, in local regions</vt:lpstr>
      <vt:lpstr>Benefit from relentless business commitment</vt:lpstr>
      <vt:lpstr>PowerPoint Presentation</vt:lpstr>
      <vt:lpstr>Momentum</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Overview EBC Presentation</dc:title>
  <dc:creator>Laura Robinson (AZURE)</dc:creator>
  <cp:keywords/>
  <dc:description>Formatting by: Angela Powell; ZUM Communications</dc:description>
  <cp:lastModifiedBy>Kevin Harris (CANADA)</cp:lastModifiedBy>
  <cp:revision>1069</cp:revision>
  <dcterms:created xsi:type="dcterms:W3CDTF">2016-03-07T21:38:45Z</dcterms:created>
  <dcterms:modified xsi:type="dcterms:W3CDTF">2016-11-20T21:24:44Z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of67e5d4b76f4a9db8769983fda9cec0">
    <vt:lpwstr/>
  </property>
  <property fmtid="{D5CDD505-2E9C-101B-9397-08002B2CF9AE}" pid="4" name="TaxKeyword">
    <vt:lpwstr/>
  </property>
  <property fmtid="{D5CDD505-2E9C-101B-9397-08002B2CF9AE}" pid="5" name="NewsType">
    <vt:lpwstr/>
  </property>
  <property fmtid="{D5CDD505-2E9C-101B-9397-08002B2CF9AE}" pid="6" name="Order">
    <vt:r8>20110500</vt:r8>
  </property>
  <property fmtid="{D5CDD505-2E9C-101B-9397-08002B2CF9AE}" pid="7" name="_dlc_policyId">
    <vt:lpwstr/>
  </property>
  <property fmtid="{D5CDD505-2E9C-101B-9397-08002B2CF9AE}" pid="8" name="Region">
    <vt:lpwstr>310;#China|0f275d9d-9fcb-4bdb-9fdc-f425e5d35066</vt:lpwstr>
  </property>
  <property fmtid="{D5CDD505-2E9C-101B-9397-08002B2CF9AE}" pid="9" name="Confidentiality">
    <vt:lpwstr>62;#partner ready|207d4327-6b5f-454c-8f06-5ab2802d5700</vt:lpwstr>
  </property>
  <property fmtid="{D5CDD505-2E9C-101B-9397-08002B2CF9AE}" pid="10" name="ItemType">
    <vt:lpwstr>128;#product information|a62e948d-5e4b-4b97-9627-6d1d79eb3f6c;#351;#feedback requests|00ce1828-98a3-430e-af54-eda270e1be04</vt:lpwstr>
  </property>
  <property fmtid="{D5CDD505-2E9C-101B-9397-08002B2CF9AE}" pid="11" name="CreatedBy">
    <vt:lpwstr/>
  </property>
  <property fmtid="{D5CDD505-2E9C-101B-9397-08002B2CF9AE}" pid="12" name="Update Parent Child Relation">
    <vt:lpwstr>, </vt:lpwstr>
  </property>
  <property fmtid="{D5CDD505-2E9C-101B-9397-08002B2CF9AE}" pid="13" name="ga0c0bf70a6644469c61b3efa7025301">
    <vt:lpwstr/>
  </property>
  <property fmtid="{D5CDD505-2E9C-101B-9397-08002B2CF9AE}" pid="14" name="Industries">
    <vt:lpwstr/>
  </property>
  <property fmtid="{D5CDD505-2E9C-101B-9397-08002B2CF9AE}" pid="15" name="MSProducts">
    <vt:lpwstr/>
  </property>
  <property fmtid="{D5CDD505-2E9C-101B-9397-08002B2CF9AE}" pid="16" name="Audience">
    <vt:lpwstr/>
  </property>
  <property fmtid="{D5CDD505-2E9C-101B-9397-08002B2CF9AE}" pid="17" name="SMSGDomain">
    <vt:lpwstr>20;#Microsoft Azure Domain|d600a391-d529-4311-892b-2c05c1ab2538;#21;#Cloud and Enterprise|adc2fe87-c79a-4ded-a449-3f86b954069d;#22;#Server and Tools Business|6783548d-8609-4f97-be4a-4ca2616905a6;#37;#Sales, Marketing, Services Group|ecda8836-afa0-40aa-878</vt:lpwstr>
  </property>
  <property fmtid="{D5CDD505-2E9C-101B-9397-08002B2CF9AE}" pid="18" name="Competitors">
    <vt:lpwstr/>
  </property>
  <property fmtid="{D5CDD505-2E9C-101B-9397-08002B2CF9AE}" pid="19" name="ExperienceContentType">
    <vt:lpwstr/>
  </property>
  <property fmtid="{D5CDD505-2E9C-101B-9397-08002B2CF9AE}" pid="20" name="BusinessArchitecture">
    <vt:lpwstr>32;#Cloud Platform (sales theme)|ec248454-62d9-485e-995d-0cfad61f7f4c</vt:lpwstr>
  </property>
  <property fmtid="{D5CDD505-2E9C-101B-9397-08002B2CF9AE}" pid="21" name="Products">
    <vt:lpwstr>80;#Microsoft Azure platform|df6aaec2-d07c-4319-b510-15a691aea35b;#26;#Microsoft Azure|669a3112-5edf-444b-a003-630063601f07</vt:lpwstr>
  </property>
  <property fmtid="{D5CDD505-2E9C-101B-9397-08002B2CF9AE}" pid="22" name="Blogallday">
    <vt:bool>false</vt:bool>
  </property>
  <property fmtid="{D5CDD505-2E9C-101B-9397-08002B2CF9AE}" pid="23" name="FeaturedNews">
    <vt:bool>false</vt:bool>
  </property>
  <property fmtid="{D5CDD505-2E9C-101B-9397-08002B2CF9AE}" pid="24" name="WorkflowChangePath">
    <vt:lpwstr>d3765c0c-e2b5-4307-934b-d5d862e93ab3,2;d3765c0c-e2b5-4307-934b-d5d862e93ab3,2;d3765c0c-e2b5-4307-934b-d5d862e93ab3,14;d3765c0c-e2b5-4307-934b-d5d862e93ab3,17;d779f5e8-bb23-40fa-a1a5-97eb63737902,3;d779f5e8-bb23-40fa-a1a5-97eb63737902,11;d779f5e8-bb23-40fa</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Private">
    <vt:bool>false</vt:bool>
  </property>
  <property fmtid="{D5CDD505-2E9C-101B-9397-08002B2CF9AE}" pid="28" name="_docset_NoMedatataSyncRequired">
    <vt:lpwstr>False</vt:lpwstr>
  </property>
  <property fmtid="{D5CDD505-2E9C-101B-9397-08002B2CF9AE}" pid="29" name="e8080b0481964c759b2c36ae49591b31">
    <vt:lpwstr/>
  </property>
  <property fmtid="{D5CDD505-2E9C-101B-9397-08002B2CF9AE}" pid="30" name="SMSGTagsTaxHTField0">
    <vt:lpwstr/>
  </property>
  <property fmtid="{D5CDD505-2E9C-101B-9397-08002B2CF9AE}" pid="31" name="TechnicalLevel">
    <vt:lpwstr/>
  </property>
  <property fmtid="{D5CDD505-2E9C-101B-9397-08002B2CF9AE}" pid="32" name="Audiences">
    <vt:lpwstr/>
  </property>
  <property fmtid="{D5CDD505-2E9C-101B-9397-08002B2CF9AE}" pid="33" name="ldac8aee9d1f469e8cd8c3f8d6a615f2">
    <vt:lpwstr/>
  </property>
  <property fmtid="{D5CDD505-2E9C-101B-9397-08002B2CF9AE}" pid="34" name="OAWF">
    <vt:lpwstr>, </vt:lpwstr>
  </property>
  <property fmtid="{D5CDD505-2E9C-101B-9397-08002B2CF9AE}" pid="35" name="EmployeeRole">
    <vt:lpwstr/>
  </property>
  <property fmtid="{D5CDD505-2E9C-101B-9397-08002B2CF9AE}" pid="36" name="NewsTopic">
    <vt:lpwstr/>
  </property>
  <property fmtid="{D5CDD505-2E9C-101B-9397-08002B2CF9AE}" pid="37" name="SharedWithUsers">
    <vt:lpwstr>10946;#Aloke Baidya;#15198;#Hasnain Rizvi (TSPL);#17731;#Rodney Campbell;#7082;#John Clisham;#33565;#Donia Achatou;#24294;#Bruno Branco;#9914;#André Cigarro Matos;#8816;#Paulo Silva;#35253;#Annita McDonald;#26242;#Scott Miller;#15710;#Romeo Bolibol;#23981</vt:lpwstr>
  </property>
  <property fmtid="{D5CDD505-2E9C-101B-9397-08002B2CF9AE}" pid="38" name="Product">
    <vt:lpwstr/>
  </property>
  <property fmtid="{D5CDD505-2E9C-101B-9397-08002B2CF9AE}" pid="39" name="Update Parent Child Relation(1)">
    <vt:lpwstr>, </vt:lpwstr>
  </property>
  <property fmtid="{D5CDD505-2E9C-101B-9397-08002B2CF9AE}" pid="40" name="Event Location">
    <vt:lpwstr>308;#Redmond|c18f3657-b811-49ee-9b08-ce77b3e7702b</vt:lpwstr>
  </property>
  <property fmtid="{D5CDD505-2E9C-101B-9397-08002B2CF9AE}" pid="41" name="Roles">
    <vt:lpwstr>578;#Telesales Solution Specialist|a293ec10-2fac-46ec-98ae-6149da09be06;#221;#Solution Sales|170353c6-5135-48bf-b60a-c3b55ac67d1c</vt:lpwstr>
  </property>
  <property fmtid="{D5CDD505-2E9C-101B-9397-08002B2CF9AE}" pid="42" name="Event1">
    <vt:lpwstr>605;#BUILD|58542b36-5bf5-46a6-a53f-a41fb7a73785</vt:lpwstr>
  </property>
  <property fmtid="{D5CDD505-2E9C-101B-9397-08002B2CF9AE}" pid="43" name="ItemRetentionFormula">
    <vt:lpwstr/>
  </property>
  <property fmtid="{D5CDD505-2E9C-101B-9397-08002B2CF9AE}" pid="44" name="NewsSource">
    <vt:lpwstr/>
  </property>
  <property fmtid="{D5CDD505-2E9C-101B-9397-08002B2CF9AE}" pid="45" name="SMSGTags">
    <vt:lpwstr/>
  </property>
  <property fmtid="{D5CDD505-2E9C-101B-9397-08002B2CF9AE}" pid="46" name="_dlc_DocIdItemGuid">
    <vt:lpwstr>c58d96fd-4632-4a45-a7b0-3c8cda704083</vt:lpwstr>
  </property>
  <property fmtid="{D5CDD505-2E9C-101B-9397-08002B2CF9AE}" pid="47" name="MSPhysicalGeography">
    <vt:lpwstr/>
  </property>
  <property fmtid="{D5CDD505-2E9C-101B-9397-08002B2CF9AE}" pid="48" name="KMWF">
    <vt:lpwstr>, </vt:lpwstr>
  </property>
  <property fmtid="{D5CDD505-2E9C-101B-9397-08002B2CF9AE}" pid="49" name="Campaign">
    <vt:lpwstr/>
  </property>
  <property fmtid="{D5CDD505-2E9C-101B-9397-08002B2CF9AE}" pid="50" name="EnterpriseDomainTags">
    <vt:lpwstr>34;#Worldwide Readiness|c6595b84-b463-470a-bb46-2a47364645be;#42;#Cloud and Enterprise Marketing Group|4f75e184-e5aa-4234-a07f-b032d60df254;#31;#Microsoft Azure Marketing|0958c357-5252-473f-8b4e-42f27525a99d</vt:lpwstr>
  </property>
  <property fmtid="{D5CDD505-2E9C-101B-9397-08002B2CF9AE}" pid="51" name="Hide Page Title">
    <vt:bool>true</vt:bool>
  </property>
  <property fmtid="{D5CDD505-2E9C-101B-9397-08002B2CF9AE}" pid="52" name="j3562c58ee414e028925bc902cfc01a1">
    <vt:lpwstr/>
  </property>
  <property fmtid="{D5CDD505-2E9C-101B-9397-08002B2CF9AE}" pid="53" name="Segments">
    <vt:lpwstr/>
  </property>
  <property fmtid="{D5CDD505-2E9C-101B-9397-08002B2CF9AE}" pid="54" name="ActivitiesAndPrograms">
    <vt:lpwstr>580;#Executive Briefing Center|f6f45d27-6c93-466a-8cd5-2846af886eb9;#603;#Worldwide Inside Sales Readiness|3a4e01ea-907e-4f11-9b1b-2424e207e8d1;#434;#demonstrations|9d7e8b48-4bca-4e36-b42f-43a31858d57a</vt:lpwstr>
  </property>
  <property fmtid="{D5CDD505-2E9C-101B-9397-08002B2CF9AE}" pid="55" name="Partners">
    <vt:lpwstr/>
  </property>
  <property fmtid="{D5CDD505-2E9C-101B-9397-08002B2CF9AE}" pid="56" name="la4444b61d19467597d63190b69ac227">
    <vt:lpwstr/>
  </property>
  <property fmtid="{D5CDD505-2E9C-101B-9397-08002B2CF9AE}" pid="57" name="Groups">
    <vt:lpwstr>31;#Microsoft Azure Marketing|0958c357-5252-473f-8b4e-42f27525a99d;#34;#Worldwide Readiness|c6595b84-b463-470a-bb46-2a47364645be;#42;#Cloud and Enterprise Marketing Group|4f75e184-e5aa-4234-a07f-b032d60df254</vt:lpwstr>
  </property>
  <property fmtid="{D5CDD505-2E9C-101B-9397-08002B2CF9AE}" pid="58" name="Topics">
    <vt:lpwstr>222;#readiness|0bad9107-5243-4424-8599-de9537dda9af;#30;#hub subset|c6bfd112-b986-4a0a-aa8d-90e767bfdfa6;#466;#inside sales|7c476b68-6f84-4a80-9930-2286afc962a8</vt:lpwstr>
  </property>
  <property fmtid="{D5CDD505-2E9C-101B-9397-08002B2CF9AE}" pid="59" name="Event Venue">
    <vt:lpwstr>309;#Microsoft Conference Center|9ee5e79d-18a6-44c6-bfde-7021198eb4fc</vt:lpwstr>
  </property>
  <property fmtid="{D5CDD505-2E9C-101B-9397-08002B2CF9AE}" pid="60" name="Track">
    <vt:lpwstr/>
  </property>
  <property fmtid="{D5CDD505-2E9C-101B-9397-08002B2CF9AE}" pid="61" name="messageframeworktype">
    <vt:lpwstr/>
  </property>
  <property fmtid="{D5CDD505-2E9C-101B-9397-08002B2CF9AE}" pid="62" name="LastUpdatedByBatchTagging">
    <vt:bool>true</vt:bool>
  </property>
  <property fmtid="{D5CDD505-2E9C-101B-9397-08002B2CF9AE}" pid="63" name="Languages">
    <vt:lpwstr>23;#English|cb91f272-ce4d-4a7e-9bbf-78b58e3d188d</vt:lpwstr>
  </property>
  <property fmtid="{D5CDD505-2E9C-101B-9397-08002B2CF9AE}" pid="64" name="Support">
    <vt:lpwstr/>
  </property>
</Properties>
</file>